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26" r:id="rId2"/>
    <p:sldId id="351" r:id="rId3"/>
    <p:sldId id="361" r:id="rId4"/>
    <p:sldId id="395" r:id="rId5"/>
    <p:sldId id="394" r:id="rId6"/>
    <p:sldId id="388" r:id="rId7"/>
    <p:sldId id="391" r:id="rId8"/>
    <p:sldId id="380" r:id="rId9"/>
    <p:sldId id="379" r:id="rId10"/>
    <p:sldId id="355" r:id="rId11"/>
    <p:sldId id="275" r:id="rId12"/>
    <p:sldId id="378" r:id="rId13"/>
    <p:sldId id="377" r:id="rId14"/>
    <p:sldId id="389" r:id="rId15"/>
    <p:sldId id="392" r:id="rId16"/>
    <p:sldId id="393" r:id="rId17"/>
    <p:sldId id="362" r:id="rId18"/>
    <p:sldId id="381"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DA2129-A782-BD29-A9F4-CBF8591D70D3}" name="Sofia Garantiva" initials="SG" userId="S::garantivas@plancom.org::3a531ce5-a7b3-4624-9d4d-13118fccd3d0" providerId="AD"/>
  <p188:author id="{A4411F44-FC86-88ED-90A3-1E07501B780F}" name="Jay Collins" initials="JC" userId="S::CollinsJ@plancom.org::cd74f16d-4a1f-4d1b-9398-ccd1c4569a78" providerId="AD"/>
  <p188:author id="{57D0777F-AA36-1857-8640-465C0B4D975D}" name="Alvaro Gabaldon" initials="AG" userId="S::gabaldona@plancom.org::d442d549-4885-47cc-b5b0-45f2e11eab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tiana Gonzalez" initials="TG" lastIdx="1" clrIdx="0">
    <p:extLst>
      <p:ext uri="{19B8F6BF-5375-455C-9EA6-DF929625EA0E}">
        <p15:presenceInfo xmlns:p15="http://schemas.microsoft.com/office/powerpoint/2012/main" userId="S::gonzalezt@plancom.org::a9d1459a-c42d-43aa-a7ad-3b14ae41ed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FFFF"/>
    <a:srgbClr val="FBF7FB"/>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520"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hyperlink" Target="mailto:garantivas@plancom.org" TargetMode="External"/><Relationship Id="rId2" Type="http://schemas.openxmlformats.org/officeDocument/2006/relationships/hyperlink" Target="mailto:collinsj@plancom.org" TargetMode="External"/><Relationship Id="rId1" Type="http://schemas.openxmlformats.org/officeDocument/2006/relationships/hyperlink" Target="mailto:gabaldona@plancom.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mailto:collinsj@plancom.org" TargetMode="External"/><Relationship Id="rId2" Type="http://schemas.openxmlformats.org/officeDocument/2006/relationships/hyperlink" Target="mailto:garantivas@plancom.org" TargetMode="External"/><Relationship Id="rId1" Type="http://schemas.openxmlformats.org/officeDocument/2006/relationships/hyperlink" Target="mailto:gabaldona@plancom.org"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3776C-B077-47E7-B7F4-A3B19AC68423}" type="doc">
      <dgm:prSet loTypeId="urn:microsoft.com/office/officeart/2005/8/layout/hierarchy6" loCatId="hierarchy" qsTypeId="urn:microsoft.com/office/officeart/2005/8/quickstyle/simple1" qsCatId="simple" csTypeId="urn:microsoft.com/office/officeart/2005/8/colors/accent1_4" csCatId="accent1" phldr="1"/>
      <dgm:spPr/>
      <dgm:t>
        <a:bodyPr/>
        <a:lstStyle/>
        <a:p>
          <a:endParaRPr lang="en-US"/>
        </a:p>
      </dgm:t>
    </dgm:pt>
    <dgm:pt modelId="{9A687B22-67B0-4E0A-AB1A-67604AA6DA1D}">
      <dgm:prSet/>
      <dgm:spPr>
        <a:solidFill>
          <a:schemeClr val="accent1">
            <a:lumMod val="60000"/>
            <a:lumOff val="40000"/>
          </a:schemeClr>
        </a:solidFill>
      </dgm:spPr>
      <dgm:t>
        <a:bodyPr/>
        <a:lstStyle/>
        <a:p>
          <a:r>
            <a:rPr lang="en-US" dirty="0"/>
            <a:t>Comprehensive Plan</a:t>
          </a:r>
        </a:p>
      </dgm:t>
    </dgm:pt>
    <dgm:pt modelId="{337C0DEC-D906-4265-96B1-85FC022DEFA8}" type="parTrans" cxnId="{D7DC4A82-1F41-49A6-8312-45AFE25B5C38}">
      <dgm:prSet/>
      <dgm:spPr/>
      <dgm:t>
        <a:bodyPr/>
        <a:lstStyle/>
        <a:p>
          <a:endParaRPr lang="en-US"/>
        </a:p>
      </dgm:t>
    </dgm:pt>
    <dgm:pt modelId="{21DB7475-B552-4E3A-B097-85D61BD59182}" type="sibTrans" cxnId="{D7DC4A82-1F41-49A6-8312-45AFE25B5C38}">
      <dgm:prSet/>
      <dgm:spPr/>
      <dgm:t>
        <a:bodyPr/>
        <a:lstStyle/>
        <a:p>
          <a:endParaRPr lang="en-US"/>
        </a:p>
      </dgm:t>
    </dgm:pt>
    <dgm:pt modelId="{87CBE606-7C7D-44C7-A3EB-8CABAD2CFABE}">
      <dgm:prSet/>
      <dgm:spPr>
        <a:solidFill>
          <a:schemeClr val="accent1">
            <a:lumMod val="60000"/>
            <a:lumOff val="40000"/>
          </a:schemeClr>
        </a:solidFill>
      </dgm:spPr>
      <dgm:t>
        <a:bodyPr/>
        <a:lstStyle/>
        <a:p>
          <a:r>
            <a:rPr lang="en-US" dirty="0"/>
            <a:t>Livable Communities Element of the Comprehensive Plan</a:t>
          </a:r>
        </a:p>
      </dgm:t>
    </dgm:pt>
    <dgm:pt modelId="{EF7DC714-4DBB-4237-BFB5-FD1D5D49ED9F}" type="parTrans" cxnId="{C84A07D3-B811-40A8-BAA0-3EB207611CC8}">
      <dgm:prSet/>
      <dgm:spPr/>
      <dgm:t>
        <a:bodyPr/>
        <a:lstStyle/>
        <a:p>
          <a:endParaRPr lang="en-US"/>
        </a:p>
      </dgm:t>
    </dgm:pt>
    <dgm:pt modelId="{4859C717-51AD-46B1-A681-13F598EB528D}" type="sibTrans" cxnId="{C84A07D3-B811-40A8-BAA0-3EB207611CC8}">
      <dgm:prSet/>
      <dgm:spPr/>
      <dgm:t>
        <a:bodyPr/>
        <a:lstStyle/>
        <a:p>
          <a:endParaRPr lang="en-US"/>
        </a:p>
      </dgm:t>
    </dgm:pt>
    <dgm:pt modelId="{2CC56FB4-9434-4428-80C2-933D02FEA987}">
      <dgm:prSet/>
      <dgm:spPr>
        <a:solidFill>
          <a:schemeClr val="accent1">
            <a:lumMod val="50000"/>
          </a:schemeClr>
        </a:solidFill>
      </dgm:spPr>
      <dgm:t>
        <a:bodyPr/>
        <a:lstStyle/>
        <a:p>
          <a:r>
            <a:rPr lang="en-US" dirty="0">
              <a:solidFill>
                <a:schemeClr val="bg1"/>
              </a:solidFill>
            </a:rPr>
            <a:t>Valrico Community Plan </a:t>
          </a:r>
        </a:p>
      </dgm:t>
    </dgm:pt>
    <dgm:pt modelId="{E0B57C3D-F14B-4028-8B79-79D3DC33CCFB}" type="parTrans" cxnId="{7194EFF4-3B13-4ED4-9744-EBD7F5BBE98F}">
      <dgm:prSet/>
      <dgm:spPr/>
      <dgm:t>
        <a:bodyPr/>
        <a:lstStyle/>
        <a:p>
          <a:endParaRPr lang="en-US"/>
        </a:p>
      </dgm:t>
    </dgm:pt>
    <dgm:pt modelId="{7F0FF976-A1E0-49F6-B5F6-1E3902B8EB3D}" type="sibTrans" cxnId="{7194EFF4-3B13-4ED4-9744-EBD7F5BBE98F}">
      <dgm:prSet/>
      <dgm:spPr/>
      <dgm:t>
        <a:bodyPr/>
        <a:lstStyle/>
        <a:p>
          <a:endParaRPr lang="en-US"/>
        </a:p>
      </dgm:t>
    </dgm:pt>
    <dgm:pt modelId="{18D62726-045D-42A7-B462-76FD7E26C481}">
      <dgm:prSet/>
      <dgm:spPr>
        <a:solidFill>
          <a:schemeClr val="accent1">
            <a:lumMod val="50000"/>
          </a:schemeClr>
        </a:solidFill>
      </dgm:spPr>
      <dgm:t>
        <a:bodyPr/>
        <a:lstStyle/>
        <a:p>
          <a:r>
            <a:rPr lang="en-US" dirty="0"/>
            <a:t>Vision, Goals &amp; Strategies</a:t>
          </a:r>
        </a:p>
      </dgm:t>
    </dgm:pt>
    <dgm:pt modelId="{85EFE5AC-26EE-4051-A44E-266B22BF5F28}" type="parTrans" cxnId="{B8AC92FA-1132-4C76-A284-0E4B7AD0D52A}">
      <dgm:prSet/>
      <dgm:spPr/>
      <dgm:t>
        <a:bodyPr/>
        <a:lstStyle/>
        <a:p>
          <a:endParaRPr lang="en-US"/>
        </a:p>
      </dgm:t>
    </dgm:pt>
    <dgm:pt modelId="{F628AFD6-10C7-471A-8E7F-B6D348D94599}" type="sibTrans" cxnId="{B8AC92FA-1132-4C76-A284-0E4B7AD0D52A}">
      <dgm:prSet/>
      <dgm:spPr/>
      <dgm:t>
        <a:bodyPr/>
        <a:lstStyle/>
        <a:p>
          <a:endParaRPr lang="en-US"/>
        </a:p>
      </dgm:t>
    </dgm:pt>
    <dgm:pt modelId="{9733D01A-6549-495F-BCE0-BF017A11C59E}">
      <dgm:prSet custT="1"/>
      <dgm:spPr>
        <a:solidFill>
          <a:schemeClr val="accent5">
            <a:lumMod val="20000"/>
            <a:lumOff val="80000"/>
          </a:schemeClr>
        </a:solidFill>
      </dgm:spPr>
      <dgm:t>
        <a:bodyPr/>
        <a:lstStyle/>
        <a:p>
          <a:pPr>
            <a:buNone/>
          </a:pPr>
          <a:endParaRPr lang="en-US" sz="1400" dirty="0"/>
        </a:p>
      </dgm:t>
    </dgm:pt>
    <dgm:pt modelId="{49B10397-2EA1-4E46-8F32-6526047E7125}" type="sibTrans" cxnId="{E7DA939C-C698-418B-9554-411DB04CB991}">
      <dgm:prSet/>
      <dgm:spPr/>
      <dgm:t>
        <a:bodyPr/>
        <a:lstStyle/>
        <a:p>
          <a:endParaRPr lang="en-US"/>
        </a:p>
      </dgm:t>
    </dgm:pt>
    <dgm:pt modelId="{3B1DC295-7D98-4238-A405-18F15D7F0D7C}" type="parTrans" cxnId="{E7DA939C-C698-418B-9554-411DB04CB991}">
      <dgm:prSet/>
      <dgm:spPr/>
      <dgm:t>
        <a:bodyPr/>
        <a:lstStyle/>
        <a:p>
          <a:endParaRPr lang="en-US"/>
        </a:p>
      </dgm:t>
    </dgm:pt>
    <dgm:pt modelId="{6BDEB04E-2E38-4ECD-95C5-3421C261F368}" type="pres">
      <dgm:prSet presAssocID="{D433776C-B077-47E7-B7F4-A3B19AC68423}" presName="mainComposite" presStyleCnt="0">
        <dgm:presLayoutVars>
          <dgm:chPref val="1"/>
          <dgm:dir/>
          <dgm:animOne val="branch"/>
          <dgm:animLvl val="lvl"/>
          <dgm:resizeHandles val="exact"/>
        </dgm:presLayoutVars>
      </dgm:prSet>
      <dgm:spPr/>
    </dgm:pt>
    <dgm:pt modelId="{25E7CB5E-4FFE-439D-A639-5F420D936F5F}" type="pres">
      <dgm:prSet presAssocID="{D433776C-B077-47E7-B7F4-A3B19AC68423}" presName="hierFlow" presStyleCnt="0"/>
      <dgm:spPr/>
    </dgm:pt>
    <dgm:pt modelId="{2C2552FE-2215-45C6-AF81-F3679A69F6BD}" type="pres">
      <dgm:prSet presAssocID="{D433776C-B077-47E7-B7F4-A3B19AC68423}" presName="firstBuf" presStyleCnt="0"/>
      <dgm:spPr/>
    </dgm:pt>
    <dgm:pt modelId="{E96C566F-B7F9-41F7-8B1C-6B0D4189E150}" type="pres">
      <dgm:prSet presAssocID="{D433776C-B077-47E7-B7F4-A3B19AC68423}" presName="hierChild1" presStyleCnt="0">
        <dgm:presLayoutVars>
          <dgm:chPref val="1"/>
          <dgm:animOne val="branch"/>
          <dgm:animLvl val="lvl"/>
        </dgm:presLayoutVars>
      </dgm:prSet>
      <dgm:spPr/>
    </dgm:pt>
    <dgm:pt modelId="{53653C50-066A-465E-ACE0-DCFE6723927D}" type="pres">
      <dgm:prSet presAssocID="{9A687B22-67B0-4E0A-AB1A-67604AA6DA1D}" presName="Name14" presStyleCnt="0"/>
      <dgm:spPr/>
    </dgm:pt>
    <dgm:pt modelId="{511447DE-3527-4F63-A59A-8B10202268B1}" type="pres">
      <dgm:prSet presAssocID="{9A687B22-67B0-4E0A-AB1A-67604AA6DA1D}" presName="level1Shape" presStyleLbl="node0" presStyleIdx="0" presStyleCnt="1" custScaleX="419583" custLinFactX="-16960" custLinFactNeighborX="-100000" custLinFactNeighborY="15723">
        <dgm:presLayoutVars>
          <dgm:chPref val="3"/>
        </dgm:presLayoutVars>
      </dgm:prSet>
      <dgm:spPr/>
    </dgm:pt>
    <dgm:pt modelId="{0173138C-9682-48E4-8D44-0429FD1B5995}" type="pres">
      <dgm:prSet presAssocID="{9A687B22-67B0-4E0A-AB1A-67604AA6DA1D}" presName="hierChild2" presStyleCnt="0"/>
      <dgm:spPr/>
    </dgm:pt>
    <dgm:pt modelId="{7B8BD89C-9282-4591-8893-B608C198D577}" type="pres">
      <dgm:prSet presAssocID="{EF7DC714-4DBB-4237-BFB5-FD1D5D49ED9F}" presName="Name19" presStyleLbl="parChTrans1D2" presStyleIdx="0" presStyleCnt="1"/>
      <dgm:spPr/>
    </dgm:pt>
    <dgm:pt modelId="{1B1319BD-E1C9-4137-99F3-86CA289CD54B}" type="pres">
      <dgm:prSet presAssocID="{87CBE606-7C7D-44C7-A3EB-8CABAD2CFABE}" presName="Name21" presStyleCnt="0"/>
      <dgm:spPr/>
    </dgm:pt>
    <dgm:pt modelId="{FB162D89-96FB-425C-A333-7FB2D1875295}" type="pres">
      <dgm:prSet presAssocID="{87CBE606-7C7D-44C7-A3EB-8CABAD2CFABE}" presName="level2Shape" presStyleLbl="node2" presStyleIdx="0" presStyleCnt="1" custScaleX="346757" custLinFactX="-16960" custLinFactNeighborX="-100000" custLinFactNeighborY="12198"/>
      <dgm:spPr/>
    </dgm:pt>
    <dgm:pt modelId="{74E2AB58-B82C-4152-9968-E7D8D37DDF5A}" type="pres">
      <dgm:prSet presAssocID="{87CBE606-7C7D-44C7-A3EB-8CABAD2CFABE}" presName="hierChild3" presStyleCnt="0"/>
      <dgm:spPr/>
    </dgm:pt>
    <dgm:pt modelId="{68535A87-53EB-4AB3-A97C-0DA975717FAC}" type="pres">
      <dgm:prSet presAssocID="{E0B57C3D-F14B-4028-8B79-79D3DC33CCFB}" presName="Name19" presStyleLbl="parChTrans1D3" presStyleIdx="0" presStyleCnt="1"/>
      <dgm:spPr/>
    </dgm:pt>
    <dgm:pt modelId="{8C101DEB-FEF4-4101-BB87-4FC0890C2931}" type="pres">
      <dgm:prSet presAssocID="{2CC56FB4-9434-4428-80C2-933D02FEA987}" presName="Name21" presStyleCnt="0"/>
      <dgm:spPr/>
    </dgm:pt>
    <dgm:pt modelId="{1A312A08-3436-4BD0-908C-52C5D25C1DAF}" type="pres">
      <dgm:prSet presAssocID="{2CC56FB4-9434-4428-80C2-933D02FEA987}" presName="level2Shape" presStyleLbl="node3" presStyleIdx="0" presStyleCnt="1" custScaleX="274523" custScaleY="74357" custLinFactX="-16960" custLinFactNeighborX="-100000" custLinFactNeighborY="20423"/>
      <dgm:spPr/>
    </dgm:pt>
    <dgm:pt modelId="{2ACC062E-F4CC-48F0-A3E2-54EF1CB38B4C}" type="pres">
      <dgm:prSet presAssocID="{2CC56FB4-9434-4428-80C2-933D02FEA987}" presName="hierChild3" presStyleCnt="0"/>
      <dgm:spPr/>
    </dgm:pt>
    <dgm:pt modelId="{07931483-DD01-424D-B04C-DDEA9706B1FC}" type="pres">
      <dgm:prSet presAssocID="{85EFE5AC-26EE-4051-A44E-266B22BF5F28}" presName="Name19" presStyleLbl="parChTrans1D4" presStyleIdx="0" presStyleCnt="1"/>
      <dgm:spPr/>
    </dgm:pt>
    <dgm:pt modelId="{10B74A7D-F337-43EB-92F0-1C79CB8211AB}" type="pres">
      <dgm:prSet presAssocID="{18D62726-045D-42A7-B462-76FD7E26C481}" presName="Name21" presStyleCnt="0"/>
      <dgm:spPr/>
    </dgm:pt>
    <dgm:pt modelId="{07ECB1A9-0C1D-4F12-94B5-F3FF67FB2A36}" type="pres">
      <dgm:prSet presAssocID="{18D62726-045D-42A7-B462-76FD7E26C481}" presName="level2Shape" presStyleLbl="node4" presStyleIdx="0" presStyleCnt="1" custScaleX="155284" custLinFactX="-16960" custLinFactNeighborX="-100000" custLinFactNeighborY="27953"/>
      <dgm:spPr/>
    </dgm:pt>
    <dgm:pt modelId="{7854E789-8CD7-4A2D-873C-2781CFA2E9D6}" type="pres">
      <dgm:prSet presAssocID="{18D62726-045D-42A7-B462-76FD7E26C481}" presName="hierChild3" presStyleCnt="0"/>
      <dgm:spPr/>
    </dgm:pt>
    <dgm:pt modelId="{27B55891-FEC1-4536-A9B5-DA6F05DFEF58}" type="pres">
      <dgm:prSet presAssocID="{D433776C-B077-47E7-B7F4-A3B19AC68423}" presName="bgShapesFlow" presStyleCnt="0"/>
      <dgm:spPr/>
    </dgm:pt>
    <dgm:pt modelId="{AB0CFC5A-347C-4614-8658-B915850784F0}" type="pres">
      <dgm:prSet presAssocID="{9733D01A-6549-495F-BCE0-BF017A11C59E}" presName="rectComp" presStyleCnt="0"/>
      <dgm:spPr/>
    </dgm:pt>
    <dgm:pt modelId="{C4BD5B1E-223C-40E9-BEF0-C7CBAE048E24}" type="pres">
      <dgm:prSet presAssocID="{9733D01A-6549-495F-BCE0-BF017A11C59E}" presName="bgRect" presStyleLbl="bgShp" presStyleIdx="0" presStyleCnt="1" custScaleX="100000" custScaleY="497221" custLinFactNeighborX="0" custLinFactNeighborY="9925"/>
      <dgm:spPr/>
    </dgm:pt>
    <dgm:pt modelId="{73C90569-BF43-414C-8A41-A6D9F17D1256}" type="pres">
      <dgm:prSet presAssocID="{9733D01A-6549-495F-BCE0-BF017A11C59E}" presName="bgRectTx" presStyleLbl="bgShp" presStyleIdx="0" presStyleCnt="1">
        <dgm:presLayoutVars>
          <dgm:bulletEnabled val="1"/>
        </dgm:presLayoutVars>
      </dgm:prSet>
      <dgm:spPr/>
    </dgm:pt>
  </dgm:ptLst>
  <dgm:cxnLst>
    <dgm:cxn modelId="{100A7600-EA16-40F1-AE05-5BCF5AA1A7BE}" type="presOf" srcId="{9733D01A-6549-495F-BCE0-BF017A11C59E}" destId="{73C90569-BF43-414C-8A41-A6D9F17D1256}" srcOrd="1" destOrd="0" presId="urn:microsoft.com/office/officeart/2005/8/layout/hierarchy6"/>
    <dgm:cxn modelId="{C9CF5820-3205-4A91-BBA5-9C160A25BCCB}" type="presOf" srcId="{E0B57C3D-F14B-4028-8B79-79D3DC33CCFB}" destId="{68535A87-53EB-4AB3-A97C-0DA975717FAC}" srcOrd="0" destOrd="0" presId="urn:microsoft.com/office/officeart/2005/8/layout/hierarchy6"/>
    <dgm:cxn modelId="{370FDD22-1559-4151-B086-A51857560E9B}" type="presOf" srcId="{9A687B22-67B0-4E0A-AB1A-67604AA6DA1D}" destId="{511447DE-3527-4F63-A59A-8B10202268B1}" srcOrd="0" destOrd="0" presId="urn:microsoft.com/office/officeart/2005/8/layout/hierarchy6"/>
    <dgm:cxn modelId="{E0479331-C777-4715-AED3-3B564446CFD2}" type="presOf" srcId="{18D62726-045D-42A7-B462-76FD7E26C481}" destId="{07ECB1A9-0C1D-4F12-94B5-F3FF67FB2A36}" srcOrd="0" destOrd="0" presId="urn:microsoft.com/office/officeart/2005/8/layout/hierarchy6"/>
    <dgm:cxn modelId="{D7DC4A82-1F41-49A6-8312-45AFE25B5C38}" srcId="{D433776C-B077-47E7-B7F4-A3B19AC68423}" destId="{9A687B22-67B0-4E0A-AB1A-67604AA6DA1D}" srcOrd="0" destOrd="0" parTransId="{337C0DEC-D906-4265-96B1-85FC022DEFA8}" sibTransId="{21DB7475-B552-4E3A-B097-85D61BD59182}"/>
    <dgm:cxn modelId="{73A3458C-112B-4940-A756-A0753C971BEC}" type="presOf" srcId="{9733D01A-6549-495F-BCE0-BF017A11C59E}" destId="{C4BD5B1E-223C-40E9-BEF0-C7CBAE048E24}" srcOrd="0" destOrd="0" presId="urn:microsoft.com/office/officeart/2005/8/layout/hierarchy6"/>
    <dgm:cxn modelId="{7200459A-EEEF-4E26-B325-8AF2871286A4}" type="presOf" srcId="{87CBE606-7C7D-44C7-A3EB-8CABAD2CFABE}" destId="{FB162D89-96FB-425C-A333-7FB2D1875295}" srcOrd="0" destOrd="0" presId="urn:microsoft.com/office/officeart/2005/8/layout/hierarchy6"/>
    <dgm:cxn modelId="{E7DA939C-C698-418B-9554-411DB04CB991}" srcId="{D433776C-B077-47E7-B7F4-A3B19AC68423}" destId="{9733D01A-6549-495F-BCE0-BF017A11C59E}" srcOrd="1" destOrd="0" parTransId="{3B1DC295-7D98-4238-A405-18F15D7F0D7C}" sibTransId="{49B10397-2EA1-4E46-8F32-6526047E7125}"/>
    <dgm:cxn modelId="{A3F91AA5-3D06-401E-84D7-1741BFE468D3}" type="presOf" srcId="{2CC56FB4-9434-4428-80C2-933D02FEA987}" destId="{1A312A08-3436-4BD0-908C-52C5D25C1DAF}" srcOrd="0" destOrd="0" presId="urn:microsoft.com/office/officeart/2005/8/layout/hierarchy6"/>
    <dgm:cxn modelId="{B10396BB-1DD2-4B53-913A-46B7F1975F78}" type="presOf" srcId="{EF7DC714-4DBB-4237-BFB5-FD1D5D49ED9F}" destId="{7B8BD89C-9282-4591-8893-B608C198D577}" srcOrd="0" destOrd="0" presId="urn:microsoft.com/office/officeart/2005/8/layout/hierarchy6"/>
    <dgm:cxn modelId="{C84A07D3-B811-40A8-BAA0-3EB207611CC8}" srcId="{9A687B22-67B0-4E0A-AB1A-67604AA6DA1D}" destId="{87CBE606-7C7D-44C7-A3EB-8CABAD2CFABE}" srcOrd="0" destOrd="0" parTransId="{EF7DC714-4DBB-4237-BFB5-FD1D5D49ED9F}" sibTransId="{4859C717-51AD-46B1-A681-13F598EB528D}"/>
    <dgm:cxn modelId="{864FC2DB-580C-422B-8E7F-2E6CF9FCBFAA}" type="presOf" srcId="{85EFE5AC-26EE-4051-A44E-266B22BF5F28}" destId="{07931483-DD01-424D-B04C-DDEA9706B1FC}" srcOrd="0" destOrd="0" presId="urn:microsoft.com/office/officeart/2005/8/layout/hierarchy6"/>
    <dgm:cxn modelId="{7194EFF4-3B13-4ED4-9744-EBD7F5BBE98F}" srcId="{87CBE606-7C7D-44C7-A3EB-8CABAD2CFABE}" destId="{2CC56FB4-9434-4428-80C2-933D02FEA987}" srcOrd="0" destOrd="0" parTransId="{E0B57C3D-F14B-4028-8B79-79D3DC33CCFB}" sibTransId="{7F0FF976-A1E0-49F6-B5F6-1E3902B8EB3D}"/>
    <dgm:cxn modelId="{E4EC93F8-F660-4F89-831F-BAFE7876377B}" type="presOf" srcId="{D433776C-B077-47E7-B7F4-A3B19AC68423}" destId="{6BDEB04E-2E38-4ECD-95C5-3421C261F368}" srcOrd="0" destOrd="0" presId="urn:microsoft.com/office/officeart/2005/8/layout/hierarchy6"/>
    <dgm:cxn modelId="{B8AC92FA-1132-4C76-A284-0E4B7AD0D52A}" srcId="{2CC56FB4-9434-4428-80C2-933D02FEA987}" destId="{18D62726-045D-42A7-B462-76FD7E26C481}" srcOrd="0" destOrd="0" parTransId="{85EFE5AC-26EE-4051-A44E-266B22BF5F28}" sibTransId="{F628AFD6-10C7-471A-8E7F-B6D348D94599}"/>
    <dgm:cxn modelId="{30790407-7A4C-426F-AF19-CFADB25399A1}" type="presParOf" srcId="{6BDEB04E-2E38-4ECD-95C5-3421C261F368}" destId="{25E7CB5E-4FFE-439D-A639-5F420D936F5F}" srcOrd="0" destOrd="0" presId="urn:microsoft.com/office/officeart/2005/8/layout/hierarchy6"/>
    <dgm:cxn modelId="{569BB931-662F-4C62-9694-C8BAE8D06EBD}" type="presParOf" srcId="{25E7CB5E-4FFE-439D-A639-5F420D936F5F}" destId="{2C2552FE-2215-45C6-AF81-F3679A69F6BD}" srcOrd="0" destOrd="0" presId="urn:microsoft.com/office/officeart/2005/8/layout/hierarchy6"/>
    <dgm:cxn modelId="{41266E09-C830-4DE6-B144-E2504FF7D091}" type="presParOf" srcId="{25E7CB5E-4FFE-439D-A639-5F420D936F5F}" destId="{E96C566F-B7F9-41F7-8B1C-6B0D4189E150}" srcOrd="1" destOrd="0" presId="urn:microsoft.com/office/officeart/2005/8/layout/hierarchy6"/>
    <dgm:cxn modelId="{4C822503-337E-427A-BFDF-8CF4BA8D38F8}" type="presParOf" srcId="{E96C566F-B7F9-41F7-8B1C-6B0D4189E150}" destId="{53653C50-066A-465E-ACE0-DCFE6723927D}" srcOrd="0" destOrd="0" presId="urn:microsoft.com/office/officeart/2005/8/layout/hierarchy6"/>
    <dgm:cxn modelId="{86A7A6F4-5C87-469C-85F8-A2CB5819162B}" type="presParOf" srcId="{53653C50-066A-465E-ACE0-DCFE6723927D}" destId="{511447DE-3527-4F63-A59A-8B10202268B1}" srcOrd="0" destOrd="0" presId="urn:microsoft.com/office/officeart/2005/8/layout/hierarchy6"/>
    <dgm:cxn modelId="{5E69F3CF-5941-4F35-B08D-5E9458CE9CC1}" type="presParOf" srcId="{53653C50-066A-465E-ACE0-DCFE6723927D}" destId="{0173138C-9682-48E4-8D44-0429FD1B5995}" srcOrd="1" destOrd="0" presId="urn:microsoft.com/office/officeart/2005/8/layout/hierarchy6"/>
    <dgm:cxn modelId="{264CC7A7-E186-4017-BAA7-EC8BB35355B3}" type="presParOf" srcId="{0173138C-9682-48E4-8D44-0429FD1B5995}" destId="{7B8BD89C-9282-4591-8893-B608C198D577}" srcOrd="0" destOrd="0" presId="urn:microsoft.com/office/officeart/2005/8/layout/hierarchy6"/>
    <dgm:cxn modelId="{6E3C7356-9C06-4B14-9441-DD33919B5C72}" type="presParOf" srcId="{0173138C-9682-48E4-8D44-0429FD1B5995}" destId="{1B1319BD-E1C9-4137-99F3-86CA289CD54B}" srcOrd="1" destOrd="0" presId="urn:microsoft.com/office/officeart/2005/8/layout/hierarchy6"/>
    <dgm:cxn modelId="{A783CBD8-B271-49BF-A874-CACCBDF1797B}" type="presParOf" srcId="{1B1319BD-E1C9-4137-99F3-86CA289CD54B}" destId="{FB162D89-96FB-425C-A333-7FB2D1875295}" srcOrd="0" destOrd="0" presId="urn:microsoft.com/office/officeart/2005/8/layout/hierarchy6"/>
    <dgm:cxn modelId="{F8DBB563-9B44-4EA0-9966-F655C12C3726}" type="presParOf" srcId="{1B1319BD-E1C9-4137-99F3-86CA289CD54B}" destId="{74E2AB58-B82C-4152-9968-E7D8D37DDF5A}" srcOrd="1" destOrd="0" presId="urn:microsoft.com/office/officeart/2005/8/layout/hierarchy6"/>
    <dgm:cxn modelId="{486D834A-8A3F-4A69-B014-190DA701CE29}" type="presParOf" srcId="{74E2AB58-B82C-4152-9968-E7D8D37DDF5A}" destId="{68535A87-53EB-4AB3-A97C-0DA975717FAC}" srcOrd="0" destOrd="0" presId="urn:microsoft.com/office/officeart/2005/8/layout/hierarchy6"/>
    <dgm:cxn modelId="{8E279B11-ED38-43A7-A53D-65FE4647B298}" type="presParOf" srcId="{74E2AB58-B82C-4152-9968-E7D8D37DDF5A}" destId="{8C101DEB-FEF4-4101-BB87-4FC0890C2931}" srcOrd="1" destOrd="0" presId="urn:microsoft.com/office/officeart/2005/8/layout/hierarchy6"/>
    <dgm:cxn modelId="{C0566778-E0CD-4580-B604-5FE79B7A34E6}" type="presParOf" srcId="{8C101DEB-FEF4-4101-BB87-4FC0890C2931}" destId="{1A312A08-3436-4BD0-908C-52C5D25C1DAF}" srcOrd="0" destOrd="0" presId="urn:microsoft.com/office/officeart/2005/8/layout/hierarchy6"/>
    <dgm:cxn modelId="{8D26CC6E-92C6-469E-8A4F-04D4C5552576}" type="presParOf" srcId="{8C101DEB-FEF4-4101-BB87-4FC0890C2931}" destId="{2ACC062E-F4CC-48F0-A3E2-54EF1CB38B4C}" srcOrd="1" destOrd="0" presId="urn:microsoft.com/office/officeart/2005/8/layout/hierarchy6"/>
    <dgm:cxn modelId="{EE40E8A7-F2AC-4097-860B-FC1E1162FCB3}" type="presParOf" srcId="{2ACC062E-F4CC-48F0-A3E2-54EF1CB38B4C}" destId="{07931483-DD01-424D-B04C-DDEA9706B1FC}" srcOrd="0" destOrd="0" presId="urn:microsoft.com/office/officeart/2005/8/layout/hierarchy6"/>
    <dgm:cxn modelId="{472797DA-34C9-4D98-BBE1-1760CCDFCA7A}" type="presParOf" srcId="{2ACC062E-F4CC-48F0-A3E2-54EF1CB38B4C}" destId="{10B74A7D-F337-43EB-92F0-1C79CB8211AB}" srcOrd="1" destOrd="0" presId="urn:microsoft.com/office/officeart/2005/8/layout/hierarchy6"/>
    <dgm:cxn modelId="{3FD4A890-4C80-462E-9104-3A8456FDB5E6}" type="presParOf" srcId="{10B74A7D-F337-43EB-92F0-1C79CB8211AB}" destId="{07ECB1A9-0C1D-4F12-94B5-F3FF67FB2A36}" srcOrd="0" destOrd="0" presId="urn:microsoft.com/office/officeart/2005/8/layout/hierarchy6"/>
    <dgm:cxn modelId="{10D4C0E3-C68A-4928-B4D3-90B0C6F1A820}" type="presParOf" srcId="{10B74A7D-F337-43EB-92F0-1C79CB8211AB}" destId="{7854E789-8CD7-4A2D-873C-2781CFA2E9D6}" srcOrd="1" destOrd="0" presId="urn:microsoft.com/office/officeart/2005/8/layout/hierarchy6"/>
    <dgm:cxn modelId="{8697A967-1664-4C04-B75C-E6D2E5F532DB}" type="presParOf" srcId="{6BDEB04E-2E38-4ECD-95C5-3421C261F368}" destId="{27B55891-FEC1-4536-A9B5-DA6F05DFEF58}" srcOrd="1" destOrd="0" presId="urn:microsoft.com/office/officeart/2005/8/layout/hierarchy6"/>
    <dgm:cxn modelId="{CA930A30-4352-47EF-834C-8B3BE7870045}" type="presParOf" srcId="{27B55891-FEC1-4536-A9B5-DA6F05DFEF58}" destId="{AB0CFC5A-347C-4614-8658-B915850784F0}" srcOrd="0" destOrd="0" presId="urn:microsoft.com/office/officeart/2005/8/layout/hierarchy6"/>
    <dgm:cxn modelId="{11EFCEE7-B071-4021-90F2-4CB7ACF65B2A}" type="presParOf" srcId="{AB0CFC5A-347C-4614-8658-B915850784F0}" destId="{C4BD5B1E-223C-40E9-BEF0-C7CBAE048E24}" srcOrd="0" destOrd="0" presId="urn:microsoft.com/office/officeart/2005/8/layout/hierarchy6"/>
    <dgm:cxn modelId="{B50D27F1-BA20-4516-9BC4-E75BFC04AFBD}" type="presParOf" srcId="{AB0CFC5A-347C-4614-8658-B915850784F0}" destId="{73C90569-BF43-414C-8A41-A6D9F17D125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450545-2377-4EDF-B8E8-922F48D14202}"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3211C251-1109-492A-902F-A73DDA97A261}">
      <dgm:prSet/>
      <dgm:spPr/>
      <dgm:t>
        <a:bodyPr/>
        <a:lstStyle/>
        <a:p>
          <a:pPr>
            <a:buNone/>
          </a:pPr>
          <a:endParaRPr lang="en-US" sz="2700" dirty="0"/>
        </a:p>
      </dgm:t>
    </dgm:pt>
    <dgm:pt modelId="{58C82F36-E7CC-44E3-8ABE-56FB00C4C9F9}" type="parTrans" cxnId="{86EE5C50-534E-4F7C-BEB7-0E4F387A9773}">
      <dgm:prSet/>
      <dgm:spPr/>
      <dgm:t>
        <a:bodyPr/>
        <a:lstStyle/>
        <a:p>
          <a:endParaRPr lang="en-US"/>
        </a:p>
      </dgm:t>
    </dgm:pt>
    <dgm:pt modelId="{15F6CAB9-F4A5-4B11-A327-A234306E4A02}" type="sibTrans" cxnId="{86EE5C50-534E-4F7C-BEB7-0E4F387A9773}">
      <dgm:prSet/>
      <dgm:spPr/>
      <dgm:t>
        <a:bodyPr/>
        <a:lstStyle/>
        <a:p>
          <a:endParaRPr lang="en-US"/>
        </a:p>
      </dgm:t>
    </dgm:pt>
    <dgm:pt modelId="{3F2E3A80-B9D7-45A3-ADB8-42545817D3D2}">
      <dgm:prSet/>
      <dgm:spPr/>
      <dgm:t>
        <a:bodyPr/>
        <a:lstStyle/>
        <a:p>
          <a:pPr>
            <a:buNone/>
          </a:pPr>
          <a:endParaRPr lang="en-US" sz="2700" dirty="0"/>
        </a:p>
      </dgm:t>
    </dgm:pt>
    <dgm:pt modelId="{E0F36147-9BC2-463D-90EB-55911D2070AE}" type="parTrans" cxnId="{199A97D4-7D5B-4A8B-9D16-830B62E92A21}">
      <dgm:prSet/>
      <dgm:spPr/>
      <dgm:t>
        <a:bodyPr/>
        <a:lstStyle/>
        <a:p>
          <a:endParaRPr lang="en-US"/>
        </a:p>
      </dgm:t>
    </dgm:pt>
    <dgm:pt modelId="{41A8E2D4-E2D0-45FC-9D71-A65173ED4F07}" type="sibTrans" cxnId="{199A97D4-7D5B-4A8B-9D16-830B62E92A21}">
      <dgm:prSet/>
      <dgm:spPr/>
      <dgm:t>
        <a:bodyPr/>
        <a:lstStyle/>
        <a:p>
          <a:endParaRPr lang="en-US"/>
        </a:p>
      </dgm:t>
    </dgm:pt>
    <dgm:pt modelId="{4EC2A237-B11F-4F63-A966-E1A9DB685605}">
      <dgm:prSet/>
      <dgm:spPr/>
      <dgm:t>
        <a:bodyPr/>
        <a:lstStyle/>
        <a:p>
          <a:pPr>
            <a:buNone/>
          </a:pPr>
          <a:endParaRPr lang="en-US" sz="2700" dirty="0"/>
        </a:p>
      </dgm:t>
    </dgm:pt>
    <dgm:pt modelId="{E1E35AD1-0FFC-4A9B-86C2-7D39BA68E4A9}" type="parTrans" cxnId="{4885F17C-AE33-4D22-8BCB-7B2EF5CE4DCA}">
      <dgm:prSet/>
      <dgm:spPr/>
      <dgm:t>
        <a:bodyPr/>
        <a:lstStyle/>
        <a:p>
          <a:endParaRPr lang="en-US"/>
        </a:p>
      </dgm:t>
    </dgm:pt>
    <dgm:pt modelId="{D9EB7B07-95A6-40CB-BCC4-82F2B37AFF5C}" type="sibTrans" cxnId="{4885F17C-AE33-4D22-8BCB-7B2EF5CE4DCA}">
      <dgm:prSet/>
      <dgm:spPr/>
      <dgm:t>
        <a:bodyPr/>
        <a:lstStyle/>
        <a:p>
          <a:endParaRPr lang="en-US"/>
        </a:p>
      </dgm:t>
    </dgm:pt>
    <dgm:pt modelId="{6EC6570A-CB1E-47B6-B35B-CFD6DFFA6363}">
      <dgm:prSet/>
      <dgm:spPr/>
      <dgm:t>
        <a:bodyPr/>
        <a:lstStyle/>
        <a:p>
          <a:r>
            <a:rPr lang="en-US" dirty="0"/>
            <a:t>Office Hours, Survey, and Jan./ Feb. 2024</a:t>
          </a:r>
        </a:p>
      </dgm:t>
    </dgm:pt>
    <dgm:pt modelId="{7C3652B9-C10B-45D6-B502-FA0E3D9840AF}" type="sibTrans" cxnId="{C031879A-D327-4577-861C-1B0AF94FF039}">
      <dgm:prSet/>
      <dgm:spPr/>
      <dgm:t>
        <a:bodyPr/>
        <a:lstStyle/>
        <a:p>
          <a:endParaRPr lang="en-US"/>
        </a:p>
      </dgm:t>
    </dgm:pt>
    <dgm:pt modelId="{5B51CD8B-847C-4AAA-9774-1D34EDFDCCD1}" type="parTrans" cxnId="{C031879A-D327-4577-861C-1B0AF94FF039}">
      <dgm:prSet/>
      <dgm:spPr/>
      <dgm:t>
        <a:bodyPr/>
        <a:lstStyle/>
        <a:p>
          <a:endParaRPr lang="en-US"/>
        </a:p>
      </dgm:t>
    </dgm:pt>
    <dgm:pt modelId="{43A1EFA4-E2F7-4AF0-8AA1-39B62A0A0235}">
      <dgm:prSet/>
      <dgm:spPr/>
      <dgm:t>
        <a:bodyPr/>
        <a:lstStyle/>
        <a:p>
          <a:endParaRPr lang="en-US" sz="2700" dirty="0"/>
        </a:p>
      </dgm:t>
    </dgm:pt>
    <dgm:pt modelId="{20768E00-97FC-4805-8D82-28E4A7D86E5E}" type="sibTrans" cxnId="{F4C666BE-C300-44EF-9ADD-26A8728B25A3}">
      <dgm:prSet/>
      <dgm:spPr/>
      <dgm:t>
        <a:bodyPr/>
        <a:lstStyle/>
        <a:p>
          <a:endParaRPr lang="en-US"/>
        </a:p>
      </dgm:t>
    </dgm:pt>
    <dgm:pt modelId="{97D02395-DAA3-4D22-8452-02B407F51DE2}" type="parTrans" cxnId="{F4C666BE-C300-44EF-9ADD-26A8728B25A3}">
      <dgm:prSet/>
      <dgm:spPr/>
      <dgm:t>
        <a:bodyPr/>
        <a:lstStyle/>
        <a:p>
          <a:endParaRPr lang="en-US"/>
        </a:p>
      </dgm:t>
    </dgm:pt>
    <dgm:pt modelId="{3EF5453E-0F32-4849-A830-BABD0267346B}">
      <dgm:prSet/>
      <dgm:spPr/>
      <dgm:t>
        <a:bodyPr/>
        <a:lstStyle/>
        <a:p>
          <a:pPr>
            <a:buNone/>
          </a:pPr>
          <a:endParaRPr lang="en-US" sz="2700" dirty="0"/>
        </a:p>
      </dgm:t>
    </dgm:pt>
    <dgm:pt modelId="{D1CF2AAB-83D4-4648-958A-0EEDDD37876D}" type="parTrans" cxnId="{0B4CD628-4243-4CDC-AE38-742F5EE750AB}">
      <dgm:prSet/>
      <dgm:spPr/>
      <dgm:t>
        <a:bodyPr/>
        <a:lstStyle/>
        <a:p>
          <a:endParaRPr lang="en-US"/>
        </a:p>
      </dgm:t>
    </dgm:pt>
    <dgm:pt modelId="{A1C7DA7D-1227-4D0E-9F26-0F422A24FBD5}" type="sibTrans" cxnId="{0B4CD628-4243-4CDC-AE38-742F5EE750AB}">
      <dgm:prSet/>
      <dgm:spPr/>
      <dgm:t>
        <a:bodyPr/>
        <a:lstStyle/>
        <a:p>
          <a:endParaRPr lang="en-US"/>
        </a:p>
      </dgm:t>
    </dgm:pt>
    <dgm:pt modelId="{57762A66-839C-448B-8A21-71C5757F57E3}">
      <dgm:prSet custT="1"/>
      <dgm:spPr/>
      <dgm:t>
        <a:bodyPr/>
        <a:lstStyle/>
        <a:p>
          <a:r>
            <a:rPr lang="en-US" sz="2800" dirty="0"/>
            <a:t>Draft Vision, Concept Map, Goals for Jan./Feb. 2024</a:t>
          </a:r>
        </a:p>
      </dgm:t>
    </dgm:pt>
    <dgm:pt modelId="{D4DF5BCD-7A25-4748-9917-6C3F0C53DC2B}" type="sibTrans" cxnId="{3F01310E-CC14-4055-A5BB-ECEBABF2A961}">
      <dgm:prSet/>
      <dgm:spPr/>
      <dgm:t>
        <a:bodyPr/>
        <a:lstStyle/>
        <a:p>
          <a:endParaRPr lang="en-US"/>
        </a:p>
      </dgm:t>
    </dgm:pt>
    <dgm:pt modelId="{71D4B97A-84C0-45E8-9D56-0F544D9FED3F}" type="parTrans" cxnId="{3F01310E-CC14-4055-A5BB-ECEBABF2A961}">
      <dgm:prSet/>
      <dgm:spPr/>
      <dgm:t>
        <a:bodyPr/>
        <a:lstStyle/>
        <a:p>
          <a:endParaRPr lang="en-US"/>
        </a:p>
      </dgm:t>
    </dgm:pt>
    <dgm:pt modelId="{CE655523-6AF1-4122-814C-058F3AC41888}">
      <dgm:prSet/>
      <dgm:spPr/>
      <dgm:t>
        <a:bodyPr/>
        <a:lstStyle/>
        <a:p>
          <a:pPr>
            <a:buNone/>
          </a:pPr>
          <a:endParaRPr lang="en-US" sz="2700" dirty="0"/>
        </a:p>
      </dgm:t>
    </dgm:pt>
    <dgm:pt modelId="{CCB7B598-CF37-4741-9FB0-F31BED44A36D}" type="sibTrans" cxnId="{853398D5-236B-4519-8EC9-5C71D29012CB}">
      <dgm:prSet/>
      <dgm:spPr/>
      <dgm:t>
        <a:bodyPr/>
        <a:lstStyle/>
        <a:p>
          <a:endParaRPr lang="en-US"/>
        </a:p>
      </dgm:t>
    </dgm:pt>
    <dgm:pt modelId="{BCD97188-28AB-4BA0-8EF4-E042BF90EFF8}" type="parTrans" cxnId="{853398D5-236B-4519-8EC9-5C71D29012CB}">
      <dgm:prSet/>
      <dgm:spPr/>
      <dgm:t>
        <a:bodyPr/>
        <a:lstStyle/>
        <a:p>
          <a:endParaRPr lang="en-US"/>
        </a:p>
      </dgm:t>
    </dgm:pt>
    <dgm:pt modelId="{692FA8FB-B1E6-47A7-A067-1EE7C2EE70CA}">
      <dgm:prSet custT="1"/>
      <dgm:spPr/>
      <dgm:t>
        <a:bodyPr/>
        <a:lstStyle/>
        <a:p>
          <a:r>
            <a:rPr lang="en-US" sz="2800" dirty="0"/>
            <a:t>Next in-person meeting workshop in Jan./ Feb. 2024</a:t>
          </a:r>
        </a:p>
      </dgm:t>
    </dgm:pt>
    <dgm:pt modelId="{56A524C7-C41A-486F-AE52-CD6BAD707CD4}" type="parTrans" cxnId="{E37868ED-DE55-435E-8F7A-C77D9831CA96}">
      <dgm:prSet/>
      <dgm:spPr/>
      <dgm:t>
        <a:bodyPr/>
        <a:lstStyle/>
        <a:p>
          <a:endParaRPr lang="en-US"/>
        </a:p>
      </dgm:t>
    </dgm:pt>
    <dgm:pt modelId="{C3426682-EB74-429C-9C85-A19F69846AE0}" type="sibTrans" cxnId="{E37868ED-DE55-435E-8F7A-C77D9831CA96}">
      <dgm:prSet/>
      <dgm:spPr/>
      <dgm:t>
        <a:bodyPr/>
        <a:lstStyle/>
        <a:p>
          <a:endParaRPr lang="en-US"/>
        </a:p>
      </dgm:t>
    </dgm:pt>
    <dgm:pt modelId="{2FBE1A15-A925-43A8-B77B-DA9E8886DD67}" type="pres">
      <dgm:prSet presAssocID="{48450545-2377-4EDF-B8E8-922F48D14202}" presName="linear" presStyleCnt="0">
        <dgm:presLayoutVars>
          <dgm:animLvl val="lvl"/>
          <dgm:resizeHandles val="exact"/>
        </dgm:presLayoutVars>
      </dgm:prSet>
      <dgm:spPr/>
    </dgm:pt>
    <dgm:pt modelId="{DF82F32F-617E-41B6-9956-68421FFC7245}" type="pres">
      <dgm:prSet presAssocID="{6EC6570A-CB1E-47B6-B35B-CFD6DFFA6363}" presName="parentText" presStyleLbl="node1" presStyleIdx="0" presStyleCnt="1" custLinFactNeighborY="-14047">
        <dgm:presLayoutVars>
          <dgm:chMax val="0"/>
          <dgm:bulletEnabled val="1"/>
        </dgm:presLayoutVars>
      </dgm:prSet>
      <dgm:spPr/>
    </dgm:pt>
    <dgm:pt modelId="{2B734B9E-8D71-4218-9068-D6154E0187C3}" type="pres">
      <dgm:prSet presAssocID="{6EC6570A-CB1E-47B6-B35B-CFD6DFFA6363}" presName="childText" presStyleLbl="revTx" presStyleIdx="0" presStyleCnt="1">
        <dgm:presLayoutVars>
          <dgm:bulletEnabled val="1"/>
        </dgm:presLayoutVars>
      </dgm:prSet>
      <dgm:spPr/>
    </dgm:pt>
  </dgm:ptLst>
  <dgm:cxnLst>
    <dgm:cxn modelId="{3F01310E-CC14-4055-A5BB-ECEBABF2A961}" srcId="{6EC6570A-CB1E-47B6-B35B-CFD6DFFA6363}" destId="{57762A66-839C-448B-8A21-71C5757F57E3}" srcOrd="6" destOrd="0" parTransId="{71D4B97A-84C0-45E8-9D56-0F544D9FED3F}" sibTransId="{D4DF5BCD-7A25-4748-9917-6C3F0C53DC2B}"/>
    <dgm:cxn modelId="{0B4CD628-4243-4CDC-AE38-742F5EE750AB}" srcId="{6EC6570A-CB1E-47B6-B35B-CFD6DFFA6363}" destId="{3EF5453E-0F32-4849-A830-BABD0267346B}" srcOrd="3" destOrd="0" parTransId="{D1CF2AAB-83D4-4648-958A-0EEDDD37876D}" sibTransId="{A1C7DA7D-1227-4D0E-9F26-0F422A24FBD5}"/>
    <dgm:cxn modelId="{EF748F33-7EBD-4057-973E-AAE088133BB2}" type="presOf" srcId="{48450545-2377-4EDF-B8E8-922F48D14202}" destId="{2FBE1A15-A925-43A8-B77B-DA9E8886DD67}" srcOrd="0" destOrd="0" presId="urn:microsoft.com/office/officeart/2005/8/layout/vList2"/>
    <dgm:cxn modelId="{AB4A1F66-7F3C-47A7-AF56-0F4D549CBA9C}" type="presOf" srcId="{6EC6570A-CB1E-47B6-B35B-CFD6DFFA6363}" destId="{DF82F32F-617E-41B6-9956-68421FFC7245}" srcOrd="0" destOrd="0" presId="urn:microsoft.com/office/officeart/2005/8/layout/vList2"/>
    <dgm:cxn modelId="{56131068-76EB-4FB5-900E-9D3EBDFD8AB9}" type="presOf" srcId="{692FA8FB-B1E6-47A7-A067-1EE7C2EE70CA}" destId="{2B734B9E-8D71-4218-9068-D6154E0187C3}" srcOrd="0" destOrd="5" presId="urn:microsoft.com/office/officeart/2005/8/layout/vList2"/>
    <dgm:cxn modelId="{06512F4E-B07F-408D-A250-275C9DE641A1}" type="presOf" srcId="{4EC2A237-B11F-4F63-A966-E1A9DB685605}" destId="{2B734B9E-8D71-4218-9068-D6154E0187C3}" srcOrd="0" destOrd="2" presId="urn:microsoft.com/office/officeart/2005/8/layout/vList2"/>
    <dgm:cxn modelId="{86EE5C50-534E-4F7C-BEB7-0E4F387A9773}" srcId="{6EC6570A-CB1E-47B6-B35B-CFD6DFFA6363}" destId="{3211C251-1109-492A-902F-A73DDA97A261}" srcOrd="0" destOrd="0" parTransId="{58C82F36-E7CC-44E3-8ABE-56FB00C4C9F9}" sibTransId="{15F6CAB9-F4A5-4B11-A327-A234306E4A02}"/>
    <dgm:cxn modelId="{D50A4171-FAC2-4C26-81C3-47BFD4CC132D}" type="presOf" srcId="{CE655523-6AF1-4122-814C-058F3AC41888}" destId="{2B734B9E-8D71-4218-9068-D6154E0187C3}" srcOrd="0" destOrd="4" presId="urn:microsoft.com/office/officeart/2005/8/layout/vList2"/>
    <dgm:cxn modelId="{4885F17C-AE33-4D22-8BCB-7B2EF5CE4DCA}" srcId="{6EC6570A-CB1E-47B6-B35B-CFD6DFFA6363}" destId="{4EC2A237-B11F-4F63-A966-E1A9DB685605}" srcOrd="2" destOrd="0" parTransId="{E1E35AD1-0FFC-4A9B-86C2-7D39BA68E4A9}" sibTransId="{D9EB7B07-95A6-40CB-BCC4-82F2B37AFF5C}"/>
    <dgm:cxn modelId="{1F48CC94-FF00-49CC-ADDE-DBD68B1B13BF}" type="presOf" srcId="{43A1EFA4-E2F7-4AF0-8AA1-39B62A0A0235}" destId="{2B734B9E-8D71-4218-9068-D6154E0187C3}" srcOrd="0" destOrd="7" presId="urn:microsoft.com/office/officeart/2005/8/layout/vList2"/>
    <dgm:cxn modelId="{C031879A-D327-4577-861C-1B0AF94FF039}" srcId="{48450545-2377-4EDF-B8E8-922F48D14202}" destId="{6EC6570A-CB1E-47B6-B35B-CFD6DFFA6363}" srcOrd="0" destOrd="0" parTransId="{5B51CD8B-847C-4AAA-9774-1D34EDFDCCD1}" sibTransId="{7C3652B9-C10B-45D6-B502-FA0E3D9840AF}"/>
    <dgm:cxn modelId="{F4C666BE-C300-44EF-9ADD-26A8728B25A3}" srcId="{6EC6570A-CB1E-47B6-B35B-CFD6DFFA6363}" destId="{43A1EFA4-E2F7-4AF0-8AA1-39B62A0A0235}" srcOrd="7" destOrd="0" parTransId="{97D02395-DAA3-4D22-8452-02B407F51DE2}" sibTransId="{20768E00-97FC-4805-8D82-28E4A7D86E5E}"/>
    <dgm:cxn modelId="{B431D2C5-7A6A-4135-A46D-D005CB6DA275}" type="presOf" srcId="{3F2E3A80-B9D7-45A3-ADB8-42545817D3D2}" destId="{2B734B9E-8D71-4218-9068-D6154E0187C3}" srcOrd="0" destOrd="1" presId="urn:microsoft.com/office/officeart/2005/8/layout/vList2"/>
    <dgm:cxn modelId="{199A97D4-7D5B-4A8B-9D16-830B62E92A21}" srcId="{6EC6570A-CB1E-47B6-B35B-CFD6DFFA6363}" destId="{3F2E3A80-B9D7-45A3-ADB8-42545817D3D2}" srcOrd="1" destOrd="0" parTransId="{E0F36147-9BC2-463D-90EB-55911D2070AE}" sibTransId="{41A8E2D4-E2D0-45FC-9D71-A65173ED4F07}"/>
    <dgm:cxn modelId="{853398D5-236B-4519-8EC9-5C71D29012CB}" srcId="{6EC6570A-CB1E-47B6-B35B-CFD6DFFA6363}" destId="{CE655523-6AF1-4122-814C-058F3AC41888}" srcOrd="4" destOrd="0" parTransId="{BCD97188-28AB-4BA0-8EF4-E042BF90EFF8}" sibTransId="{CCB7B598-CF37-4741-9FB0-F31BED44A36D}"/>
    <dgm:cxn modelId="{916E5DD8-F31A-45D2-88E4-E1AF7A622E90}" type="presOf" srcId="{57762A66-839C-448B-8A21-71C5757F57E3}" destId="{2B734B9E-8D71-4218-9068-D6154E0187C3}" srcOrd="0" destOrd="6" presId="urn:microsoft.com/office/officeart/2005/8/layout/vList2"/>
    <dgm:cxn modelId="{BB0648E3-3AD7-4B04-8903-F0FE5FE10598}" type="presOf" srcId="{3211C251-1109-492A-902F-A73DDA97A261}" destId="{2B734B9E-8D71-4218-9068-D6154E0187C3}" srcOrd="0" destOrd="0" presId="urn:microsoft.com/office/officeart/2005/8/layout/vList2"/>
    <dgm:cxn modelId="{D79AABEA-A2F1-45FA-A797-28648D9F105A}" type="presOf" srcId="{3EF5453E-0F32-4849-A830-BABD0267346B}" destId="{2B734B9E-8D71-4218-9068-D6154E0187C3}" srcOrd="0" destOrd="3" presId="urn:microsoft.com/office/officeart/2005/8/layout/vList2"/>
    <dgm:cxn modelId="{E37868ED-DE55-435E-8F7A-C77D9831CA96}" srcId="{6EC6570A-CB1E-47B6-B35B-CFD6DFFA6363}" destId="{692FA8FB-B1E6-47A7-A067-1EE7C2EE70CA}" srcOrd="5" destOrd="0" parTransId="{56A524C7-C41A-486F-AE52-CD6BAD707CD4}" sibTransId="{C3426682-EB74-429C-9C85-A19F69846AE0}"/>
    <dgm:cxn modelId="{281A879E-95E5-486C-8829-DE01D7240D81}" type="presParOf" srcId="{2FBE1A15-A925-43A8-B77B-DA9E8886DD67}" destId="{DF82F32F-617E-41B6-9956-68421FFC7245}" srcOrd="0" destOrd="0" presId="urn:microsoft.com/office/officeart/2005/8/layout/vList2"/>
    <dgm:cxn modelId="{9568181B-6A88-42E9-A441-6A675F537549}" type="presParOf" srcId="{2FBE1A15-A925-43A8-B77B-DA9E8886DD67}" destId="{2B734B9E-8D71-4218-9068-D6154E0187C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430FED-EB75-43B2-913B-37A98587D7F0}"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CA7A3942-4DBD-40FB-BA09-0DE3AA9E3E61}">
      <dgm:prSet custT="1"/>
      <dgm:spPr>
        <a:solidFill>
          <a:schemeClr val="accent6">
            <a:lumMod val="75000"/>
          </a:schemeClr>
        </a:solidFill>
      </dgm:spPr>
      <dgm:t>
        <a:bodyPr/>
        <a:lstStyle/>
        <a:p>
          <a:pPr>
            <a:lnSpc>
              <a:spcPct val="100000"/>
            </a:lnSpc>
          </a:pPr>
          <a:r>
            <a:rPr lang="en-US" sz="2400" dirty="0"/>
            <a:t>Office Hours</a:t>
          </a:r>
        </a:p>
        <a:p>
          <a:pPr>
            <a:lnSpc>
              <a:spcPct val="100000"/>
            </a:lnSpc>
          </a:pPr>
          <a:r>
            <a:rPr lang="en-US" sz="2400" dirty="0"/>
            <a:t>(Oct. – Dec. 2023)</a:t>
          </a:r>
        </a:p>
      </dgm:t>
    </dgm:pt>
    <dgm:pt modelId="{9139B12E-D459-4384-8538-5F6693697AC8}" type="parTrans" cxnId="{CD6CCC5D-6A13-429B-A6A3-AC467269391A}">
      <dgm:prSet/>
      <dgm:spPr/>
      <dgm:t>
        <a:bodyPr/>
        <a:lstStyle/>
        <a:p>
          <a:endParaRPr lang="en-US"/>
        </a:p>
      </dgm:t>
    </dgm:pt>
    <dgm:pt modelId="{C636AD7D-6644-4334-90DD-38B31693BC6B}" type="sibTrans" cxnId="{CD6CCC5D-6A13-429B-A6A3-AC467269391A}">
      <dgm:prSet/>
      <dgm:spPr/>
      <dgm:t>
        <a:bodyPr/>
        <a:lstStyle/>
        <a:p>
          <a:endParaRPr lang="en-US"/>
        </a:p>
      </dgm:t>
    </dgm:pt>
    <dgm:pt modelId="{3FA5BD58-AE0F-47BB-8B11-A0BAD5D8422A}">
      <dgm:prSet custT="1"/>
      <dgm:spPr>
        <a:solidFill>
          <a:schemeClr val="accent6">
            <a:lumMod val="75000"/>
          </a:schemeClr>
        </a:solidFill>
      </dgm:spPr>
      <dgm:t>
        <a:bodyPr/>
        <a:lstStyle/>
        <a:p>
          <a:pPr marL="0" lvl="0" algn="ctr" defTabSz="889000">
            <a:lnSpc>
              <a:spcPct val="100000"/>
            </a:lnSpc>
            <a:spcBef>
              <a:spcPct val="0"/>
            </a:spcBef>
            <a:spcAft>
              <a:spcPct val="35000"/>
            </a:spcAft>
            <a:buNone/>
          </a:pPr>
          <a:r>
            <a:rPr lang="en-US" sz="2400" kern="1200" dirty="0">
              <a:solidFill>
                <a:prstClr val="white"/>
              </a:solidFill>
              <a:latin typeface="+mn-lt"/>
              <a:ea typeface="+mn-ea"/>
              <a:cs typeface="+mn-cs"/>
            </a:rPr>
            <a:t>Next Survey</a:t>
          </a:r>
        </a:p>
        <a:p>
          <a:pPr marL="0" lvl="0" algn="ctr" defTabSz="889000">
            <a:lnSpc>
              <a:spcPct val="100000"/>
            </a:lnSpc>
            <a:spcBef>
              <a:spcPct val="0"/>
            </a:spcBef>
            <a:spcAft>
              <a:spcPct val="35000"/>
            </a:spcAft>
            <a:buNone/>
          </a:pPr>
          <a:r>
            <a:rPr lang="en-US" sz="2400" kern="1200" dirty="0">
              <a:solidFill>
                <a:prstClr val="white"/>
              </a:solidFill>
              <a:latin typeface="+mn-lt"/>
              <a:ea typeface="+mn-ea"/>
              <a:cs typeface="+mn-cs"/>
            </a:rPr>
            <a:t>(Nov. 2023 – Jan. 2024)</a:t>
          </a:r>
        </a:p>
      </dgm:t>
    </dgm:pt>
    <dgm:pt modelId="{CF8500F7-7209-4DF9-84A7-10A2FEE75D1B}" type="parTrans" cxnId="{960241D5-7438-47AA-BC89-9B7302D800F7}">
      <dgm:prSet/>
      <dgm:spPr/>
      <dgm:t>
        <a:bodyPr/>
        <a:lstStyle/>
        <a:p>
          <a:endParaRPr lang="en-US"/>
        </a:p>
      </dgm:t>
    </dgm:pt>
    <dgm:pt modelId="{5FFAD7C5-130A-40D1-8597-3FCCEF16EC2C}" type="sibTrans" cxnId="{960241D5-7438-47AA-BC89-9B7302D800F7}">
      <dgm:prSet/>
      <dgm:spPr/>
      <dgm:t>
        <a:bodyPr/>
        <a:lstStyle/>
        <a:p>
          <a:endParaRPr lang="en-US"/>
        </a:p>
      </dgm:t>
    </dgm:pt>
    <dgm:pt modelId="{B39ACE73-A6EC-43CD-95B7-E9ECD65138E5}" type="pres">
      <dgm:prSet presAssocID="{8B430FED-EB75-43B2-913B-37A98587D7F0}" presName="diagram" presStyleCnt="0">
        <dgm:presLayoutVars>
          <dgm:dir/>
          <dgm:resizeHandles val="exact"/>
        </dgm:presLayoutVars>
      </dgm:prSet>
      <dgm:spPr/>
    </dgm:pt>
    <dgm:pt modelId="{36E6486D-40AE-4E6A-8CAE-D435D9842DC3}" type="pres">
      <dgm:prSet presAssocID="{CA7A3942-4DBD-40FB-BA09-0DE3AA9E3E61}" presName="node" presStyleLbl="node1" presStyleIdx="0" presStyleCnt="2" custScaleX="179858" custLinFactNeighborX="-5039" custLinFactNeighborY="-21077">
        <dgm:presLayoutVars>
          <dgm:bulletEnabled val="1"/>
        </dgm:presLayoutVars>
      </dgm:prSet>
      <dgm:spPr/>
    </dgm:pt>
    <dgm:pt modelId="{86C4E420-7540-470C-8A78-8EC95CD37F67}" type="pres">
      <dgm:prSet presAssocID="{C636AD7D-6644-4334-90DD-38B31693BC6B}" presName="sibTrans" presStyleCnt="0"/>
      <dgm:spPr/>
    </dgm:pt>
    <dgm:pt modelId="{BA1EAEE5-BB2E-4987-AE0B-5F1B52098602}" type="pres">
      <dgm:prSet presAssocID="{3FA5BD58-AE0F-47BB-8B11-A0BAD5D8422A}" presName="node" presStyleLbl="node1" presStyleIdx="1" presStyleCnt="2" custScaleX="169441" custLinFactNeighborX="22430" custLinFactNeighborY="-21077">
        <dgm:presLayoutVars>
          <dgm:bulletEnabled val="1"/>
        </dgm:presLayoutVars>
      </dgm:prSet>
      <dgm:spPr/>
    </dgm:pt>
  </dgm:ptLst>
  <dgm:cxnLst>
    <dgm:cxn modelId="{CD6CCC5D-6A13-429B-A6A3-AC467269391A}" srcId="{8B430FED-EB75-43B2-913B-37A98587D7F0}" destId="{CA7A3942-4DBD-40FB-BA09-0DE3AA9E3E61}" srcOrd="0" destOrd="0" parTransId="{9139B12E-D459-4384-8538-5F6693697AC8}" sibTransId="{C636AD7D-6644-4334-90DD-38B31693BC6B}"/>
    <dgm:cxn modelId="{A51F2C58-4C72-414F-A9F1-9802F7F0FEFD}" type="presOf" srcId="{8B430FED-EB75-43B2-913B-37A98587D7F0}" destId="{B39ACE73-A6EC-43CD-95B7-E9ECD65138E5}" srcOrd="0" destOrd="0" presId="urn:microsoft.com/office/officeart/2005/8/layout/default"/>
    <dgm:cxn modelId="{6990C27A-9515-498D-BB86-7BE4BDB09CB8}" type="presOf" srcId="{3FA5BD58-AE0F-47BB-8B11-A0BAD5D8422A}" destId="{BA1EAEE5-BB2E-4987-AE0B-5F1B52098602}" srcOrd="0" destOrd="0" presId="urn:microsoft.com/office/officeart/2005/8/layout/default"/>
    <dgm:cxn modelId="{960241D5-7438-47AA-BC89-9B7302D800F7}" srcId="{8B430FED-EB75-43B2-913B-37A98587D7F0}" destId="{3FA5BD58-AE0F-47BB-8B11-A0BAD5D8422A}" srcOrd="1" destOrd="0" parTransId="{CF8500F7-7209-4DF9-84A7-10A2FEE75D1B}" sibTransId="{5FFAD7C5-130A-40D1-8597-3FCCEF16EC2C}"/>
    <dgm:cxn modelId="{9667F1EE-1312-4481-AAEE-43152E83F262}" type="presOf" srcId="{CA7A3942-4DBD-40FB-BA09-0DE3AA9E3E61}" destId="{36E6486D-40AE-4E6A-8CAE-D435D9842DC3}" srcOrd="0" destOrd="0" presId="urn:microsoft.com/office/officeart/2005/8/layout/default"/>
    <dgm:cxn modelId="{9BDBF74A-73E9-439A-A71F-57CF86CB7F27}" type="presParOf" srcId="{B39ACE73-A6EC-43CD-95B7-E9ECD65138E5}" destId="{36E6486D-40AE-4E6A-8CAE-D435D9842DC3}" srcOrd="0" destOrd="0" presId="urn:microsoft.com/office/officeart/2005/8/layout/default"/>
    <dgm:cxn modelId="{33A5B2E8-455E-4588-88A0-6F951AC41B0D}" type="presParOf" srcId="{B39ACE73-A6EC-43CD-95B7-E9ECD65138E5}" destId="{86C4E420-7540-470C-8A78-8EC95CD37F67}" srcOrd="1" destOrd="0" presId="urn:microsoft.com/office/officeart/2005/8/layout/default"/>
    <dgm:cxn modelId="{5FD5D788-4F90-4557-9BE8-493393FBA20C}" type="presParOf" srcId="{B39ACE73-A6EC-43CD-95B7-E9ECD65138E5}" destId="{BA1EAEE5-BB2E-4987-AE0B-5F1B52098602}"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BC34391-7686-43D7-B6EE-7C51D62818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B2F987-8A6C-489D-BA00-09ECA8D717F8}">
      <dgm:prSet/>
      <dgm:spPr/>
      <dgm:t>
        <a:bodyPr/>
        <a:lstStyle/>
        <a:p>
          <a:r>
            <a:rPr lang="en-US" dirty="0"/>
            <a:t>Alvaro Gabaldon</a:t>
          </a:r>
        </a:p>
      </dgm:t>
    </dgm:pt>
    <dgm:pt modelId="{262D8EBB-A3CC-4D2B-A70D-C259672AF274}" type="parTrans" cxnId="{D0362633-31E4-4881-850B-D1DB763A4592}">
      <dgm:prSet/>
      <dgm:spPr/>
      <dgm:t>
        <a:bodyPr/>
        <a:lstStyle/>
        <a:p>
          <a:endParaRPr lang="en-US"/>
        </a:p>
      </dgm:t>
    </dgm:pt>
    <dgm:pt modelId="{593361A9-FB47-4EE6-A05A-4943F92D6D80}" type="sibTrans" cxnId="{D0362633-31E4-4881-850B-D1DB763A4592}">
      <dgm:prSet/>
      <dgm:spPr/>
      <dgm:t>
        <a:bodyPr/>
        <a:lstStyle/>
        <a:p>
          <a:endParaRPr lang="en-US"/>
        </a:p>
      </dgm:t>
    </dgm:pt>
    <dgm:pt modelId="{2236E42A-7DA1-4632-A114-6B500F650EA2}">
      <dgm:prSet/>
      <dgm:spPr/>
      <dgm:t>
        <a:bodyPr/>
        <a:lstStyle/>
        <a:p>
          <a:r>
            <a:rPr lang="en-US" i="0" baseline="0" dirty="0"/>
            <a:t>(813) 582-7349</a:t>
          </a:r>
          <a:endParaRPr lang="en-US" dirty="0"/>
        </a:p>
      </dgm:t>
    </dgm:pt>
    <dgm:pt modelId="{8B06F423-E45D-4CFF-8351-39142DB8054D}" type="parTrans" cxnId="{D220BA33-0432-4519-AC52-0ABBDD7A6518}">
      <dgm:prSet/>
      <dgm:spPr/>
      <dgm:t>
        <a:bodyPr/>
        <a:lstStyle/>
        <a:p>
          <a:endParaRPr lang="en-US"/>
        </a:p>
      </dgm:t>
    </dgm:pt>
    <dgm:pt modelId="{44F8215F-D587-4A6B-BD4B-95FD22B3EBD6}" type="sibTrans" cxnId="{D220BA33-0432-4519-AC52-0ABBDD7A6518}">
      <dgm:prSet/>
      <dgm:spPr/>
      <dgm:t>
        <a:bodyPr/>
        <a:lstStyle/>
        <a:p>
          <a:endParaRPr lang="en-US"/>
        </a:p>
      </dgm:t>
    </dgm:pt>
    <dgm:pt modelId="{1B7EA889-CD16-4744-86F4-661049B9B8CA}">
      <dgm:prSet/>
      <dgm:spPr/>
      <dgm:t>
        <a:bodyPr/>
        <a:lstStyle/>
        <a:p>
          <a:r>
            <a:rPr lang="en-US" i="0" baseline="0" dirty="0">
              <a:hlinkClick xmlns:r="http://schemas.openxmlformats.org/officeDocument/2006/relationships" r:id="rId1"/>
            </a:rPr>
            <a:t>gabaldona@plancom.org</a:t>
          </a:r>
          <a:endParaRPr lang="en-US" dirty="0"/>
        </a:p>
      </dgm:t>
    </dgm:pt>
    <dgm:pt modelId="{305D6C94-97D2-47C9-BC4F-1C2E7B576ADF}" type="parTrans" cxnId="{052350CC-C52A-4572-8CD7-B40590EDF5D5}">
      <dgm:prSet/>
      <dgm:spPr/>
      <dgm:t>
        <a:bodyPr/>
        <a:lstStyle/>
        <a:p>
          <a:endParaRPr lang="en-US"/>
        </a:p>
      </dgm:t>
    </dgm:pt>
    <dgm:pt modelId="{62B8AD20-9D57-453C-9B7D-B4FD2321DB08}" type="sibTrans" cxnId="{052350CC-C52A-4572-8CD7-B40590EDF5D5}">
      <dgm:prSet/>
      <dgm:spPr/>
      <dgm:t>
        <a:bodyPr/>
        <a:lstStyle/>
        <a:p>
          <a:endParaRPr lang="en-US"/>
        </a:p>
      </dgm:t>
    </dgm:pt>
    <dgm:pt modelId="{B563EFFC-2121-42EA-8A32-15EBED825B9F}">
      <dgm:prSet/>
      <dgm:spPr/>
      <dgm:t>
        <a:bodyPr/>
        <a:lstStyle/>
        <a:p>
          <a:r>
            <a:rPr lang="en-US" dirty="0"/>
            <a:t>Jay Collins </a:t>
          </a:r>
        </a:p>
      </dgm:t>
    </dgm:pt>
    <dgm:pt modelId="{41C36F5D-2A3E-4ED8-BF50-2F6120F106F9}" type="parTrans" cxnId="{C8767112-0BA2-4533-8910-4AEB8544698E}">
      <dgm:prSet/>
      <dgm:spPr/>
      <dgm:t>
        <a:bodyPr/>
        <a:lstStyle/>
        <a:p>
          <a:endParaRPr lang="en-US"/>
        </a:p>
      </dgm:t>
    </dgm:pt>
    <dgm:pt modelId="{30ABB5FE-3C4E-4B61-A2AA-3390E4A00AC8}" type="sibTrans" cxnId="{C8767112-0BA2-4533-8910-4AEB8544698E}">
      <dgm:prSet/>
      <dgm:spPr/>
      <dgm:t>
        <a:bodyPr/>
        <a:lstStyle/>
        <a:p>
          <a:endParaRPr lang="en-US"/>
        </a:p>
      </dgm:t>
    </dgm:pt>
    <dgm:pt modelId="{86801E4A-A545-40C0-88E7-6EEF5B2AF330}">
      <dgm:prSet/>
      <dgm:spPr/>
      <dgm:t>
        <a:bodyPr/>
        <a:lstStyle/>
        <a:p>
          <a:r>
            <a:rPr lang="en-US" b="0" i="0" dirty="0"/>
            <a:t>(813) 582-7335</a:t>
          </a:r>
          <a:endParaRPr lang="en-US" dirty="0"/>
        </a:p>
      </dgm:t>
    </dgm:pt>
    <dgm:pt modelId="{32317346-38FB-4F9D-9228-191B15579960}" type="parTrans" cxnId="{290184A8-66BA-4838-8467-738DDFAD773A}">
      <dgm:prSet/>
      <dgm:spPr/>
      <dgm:t>
        <a:bodyPr/>
        <a:lstStyle/>
        <a:p>
          <a:endParaRPr lang="en-US"/>
        </a:p>
      </dgm:t>
    </dgm:pt>
    <dgm:pt modelId="{8C8E0429-0BDE-4CE5-8631-AA41BAA73B60}" type="sibTrans" cxnId="{290184A8-66BA-4838-8467-738DDFAD773A}">
      <dgm:prSet/>
      <dgm:spPr/>
      <dgm:t>
        <a:bodyPr/>
        <a:lstStyle/>
        <a:p>
          <a:endParaRPr lang="en-US"/>
        </a:p>
      </dgm:t>
    </dgm:pt>
    <dgm:pt modelId="{20E0AC37-94E7-41E3-858A-6B744A2249E5}">
      <dgm:prSet/>
      <dgm:spPr/>
      <dgm:t>
        <a:bodyPr/>
        <a:lstStyle/>
        <a:p>
          <a:r>
            <a:rPr lang="en-US" b="0" i="0">
              <a:hlinkClick xmlns:r="http://schemas.openxmlformats.org/officeDocument/2006/relationships" r:id="rId2"/>
            </a:rPr>
            <a:t>collinsj@plancom.org</a:t>
          </a:r>
          <a:endParaRPr lang="en-US"/>
        </a:p>
      </dgm:t>
    </dgm:pt>
    <dgm:pt modelId="{009A45B0-DEE4-4B27-9818-450D2E45A3C7}" type="parTrans" cxnId="{2F162798-D027-41B3-85CF-24D5E8F83231}">
      <dgm:prSet/>
      <dgm:spPr/>
      <dgm:t>
        <a:bodyPr/>
        <a:lstStyle/>
        <a:p>
          <a:endParaRPr lang="en-US"/>
        </a:p>
      </dgm:t>
    </dgm:pt>
    <dgm:pt modelId="{2D6CA165-0183-4B72-8707-567E23002E21}" type="sibTrans" cxnId="{2F162798-D027-41B3-85CF-24D5E8F83231}">
      <dgm:prSet/>
      <dgm:spPr/>
      <dgm:t>
        <a:bodyPr/>
        <a:lstStyle/>
        <a:p>
          <a:endParaRPr lang="en-US"/>
        </a:p>
      </dgm:t>
    </dgm:pt>
    <dgm:pt modelId="{9DEA9ACD-D0CA-402E-A617-9F0BD62562CF}">
      <dgm:prSet custT="1"/>
      <dgm:spPr>
        <a:solidFill>
          <a:srgbClr val="9A4188"/>
        </a:solidFill>
        <a:ln>
          <a:noFill/>
        </a:ln>
      </dgm:spPr>
      <dgm:t>
        <a:bodyPr/>
        <a:lstStyle/>
        <a:p>
          <a:r>
            <a:rPr lang="en-US" sz="2800" b="0" baseline="0" dirty="0">
              <a:solidFill>
                <a:schemeClr val="bg1"/>
              </a:solidFill>
            </a:rPr>
            <a:t>bit.ly/</a:t>
          </a:r>
          <a:r>
            <a:rPr lang="en-US" sz="2800" b="0" baseline="0" dirty="0" err="1">
              <a:solidFill>
                <a:schemeClr val="bg1"/>
              </a:solidFill>
            </a:rPr>
            <a:t>planvalrico</a:t>
          </a:r>
          <a:endParaRPr lang="en-US" sz="2800" dirty="0">
            <a:solidFill>
              <a:schemeClr val="bg1"/>
            </a:solidFill>
          </a:endParaRPr>
        </a:p>
      </dgm:t>
    </dgm:pt>
    <dgm:pt modelId="{41A00204-DE36-42DE-BFEB-732A3DF1217E}" type="parTrans" cxnId="{02FB2416-A68A-4C4B-A201-874989B19A74}">
      <dgm:prSet/>
      <dgm:spPr/>
      <dgm:t>
        <a:bodyPr/>
        <a:lstStyle/>
        <a:p>
          <a:endParaRPr lang="en-US"/>
        </a:p>
      </dgm:t>
    </dgm:pt>
    <dgm:pt modelId="{56195EE9-5DC1-431E-A259-574644B7DF0A}" type="sibTrans" cxnId="{02FB2416-A68A-4C4B-A201-874989B19A74}">
      <dgm:prSet/>
      <dgm:spPr/>
      <dgm:t>
        <a:bodyPr/>
        <a:lstStyle/>
        <a:p>
          <a:endParaRPr lang="en-US"/>
        </a:p>
      </dgm:t>
    </dgm:pt>
    <dgm:pt modelId="{81CB94DD-E62D-4283-8A26-87B161CE4243}">
      <dgm:prSet/>
      <dgm:spPr/>
      <dgm:t>
        <a:bodyPr/>
        <a:lstStyle/>
        <a:p>
          <a:r>
            <a:rPr lang="en-US" dirty="0"/>
            <a:t>Sofia Garantiva </a:t>
          </a:r>
        </a:p>
      </dgm:t>
    </dgm:pt>
    <dgm:pt modelId="{57CFA525-007D-49B3-B6C6-5FAA56006AD8}" type="parTrans" cxnId="{0FCA2311-C406-406A-B2F1-E691445FCAF9}">
      <dgm:prSet/>
      <dgm:spPr/>
      <dgm:t>
        <a:bodyPr/>
        <a:lstStyle/>
        <a:p>
          <a:endParaRPr lang="en-US"/>
        </a:p>
      </dgm:t>
    </dgm:pt>
    <dgm:pt modelId="{69CBE537-3121-4886-8639-D898426BF8D4}" type="sibTrans" cxnId="{0FCA2311-C406-406A-B2F1-E691445FCAF9}">
      <dgm:prSet/>
      <dgm:spPr/>
      <dgm:t>
        <a:bodyPr/>
        <a:lstStyle/>
        <a:p>
          <a:endParaRPr lang="en-US"/>
        </a:p>
      </dgm:t>
    </dgm:pt>
    <dgm:pt modelId="{A49D93EE-82C0-4523-B3A7-E95333EC8049}">
      <dgm:prSet/>
      <dgm:spPr/>
      <dgm:t>
        <a:bodyPr/>
        <a:lstStyle/>
        <a:p>
          <a:r>
            <a:rPr lang="en-US" i="0" baseline="0" dirty="0"/>
            <a:t>(813) 582-7320</a:t>
          </a:r>
          <a:endParaRPr lang="en-US" dirty="0"/>
        </a:p>
      </dgm:t>
    </dgm:pt>
    <dgm:pt modelId="{5A801F33-5762-4801-ACC3-6C3995A38CE3}" type="parTrans" cxnId="{D674CB8B-B66B-4D28-9C7E-711952820400}">
      <dgm:prSet/>
      <dgm:spPr/>
      <dgm:t>
        <a:bodyPr/>
        <a:lstStyle/>
        <a:p>
          <a:endParaRPr lang="en-US"/>
        </a:p>
      </dgm:t>
    </dgm:pt>
    <dgm:pt modelId="{2B932D7E-5352-4572-937B-F6413A6A66C9}" type="sibTrans" cxnId="{D674CB8B-B66B-4D28-9C7E-711952820400}">
      <dgm:prSet/>
      <dgm:spPr/>
      <dgm:t>
        <a:bodyPr/>
        <a:lstStyle/>
        <a:p>
          <a:endParaRPr lang="en-US"/>
        </a:p>
      </dgm:t>
    </dgm:pt>
    <dgm:pt modelId="{4D56E6F8-40AA-4B27-AB4C-436942E6D89D}">
      <dgm:prSet/>
      <dgm:spPr/>
      <dgm:t>
        <a:bodyPr/>
        <a:lstStyle/>
        <a:p>
          <a:r>
            <a:rPr lang="en-US" i="0" baseline="0" dirty="0">
              <a:hlinkClick xmlns:r="http://schemas.openxmlformats.org/officeDocument/2006/relationships" r:id="rId3"/>
            </a:rPr>
            <a:t>garantivas@plancom.org</a:t>
          </a:r>
          <a:endParaRPr lang="en-US" dirty="0"/>
        </a:p>
      </dgm:t>
    </dgm:pt>
    <dgm:pt modelId="{515245A6-3919-4D22-BE97-F2961D46B9AA}" type="parTrans" cxnId="{D85CB648-E0E4-4E01-97B3-213B3481F99F}">
      <dgm:prSet/>
      <dgm:spPr/>
      <dgm:t>
        <a:bodyPr/>
        <a:lstStyle/>
        <a:p>
          <a:endParaRPr lang="en-US"/>
        </a:p>
      </dgm:t>
    </dgm:pt>
    <dgm:pt modelId="{00B6F815-A815-4C56-A025-6700FD3006A1}" type="sibTrans" cxnId="{D85CB648-E0E4-4E01-97B3-213B3481F99F}">
      <dgm:prSet/>
      <dgm:spPr/>
      <dgm:t>
        <a:bodyPr/>
        <a:lstStyle/>
        <a:p>
          <a:endParaRPr lang="en-US"/>
        </a:p>
      </dgm:t>
    </dgm:pt>
    <dgm:pt modelId="{3022FF6B-431C-46E7-9EF9-F771F249D606}" type="pres">
      <dgm:prSet presAssocID="{EBC34391-7686-43D7-B6EE-7C51D628188F}" presName="linear" presStyleCnt="0">
        <dgm:presLayoutVars>
          <dgm:dir/>
          <dgm:animLvl val="lvl"/>
          <dgm:resizeHandles val="exact"/>
        </dgm:presLayoutVars>
      </dgm:prSet>
      <dgm:spPr/>
    </dgm:pt>
    <dgm:pt modelId="{0C19398E-DBBA-443D-A69C-BD7E5B17B158}" type="pres">
      <dgm:prSet presAssocID="{36B2F987-8A6C-489D-BA00-09ECA8D717F8}" presName="parentLin" presStyleCnt="0"/>
      <dgm:spPr/>
    </dgm:pt>
    <dgm:pt modelId="{5E6B0516-C576-455D-80E0-E38FBD86FCD2}" type="pres">
      <dgm:prSet presAssocID="{36B2F987-8A6C-489D-BA00-09ECA8D717F8}" presName="parentLeftMargin" presStyleLbl="node1" presStyleIdx="0" presStyleCnt="4"/>
      <dgm:spPr/>
    </dgm:pt>
    <dgm:pt modelId="{3390A2C2-EEB5-437A-BF4E-4FE9E3016CDA}" type="pres">
      <dgm:prSet presAssocID="{36B2F987-8A6C-489D-BA00-09ECA8D717F8}" presName="parentText" presStyleLbl="node1" presStyleIdx="0" presStyleCnt="4">
        <dgm:presLayoutVars>
          <dgm:chMax val="0"/>
          <dgm:bulletEnabled val="1"/>
        </dgm:presLayoutVars>
      </dgm:prSet>
      <dgm:spPr/>
    </dgm:pt>
    <dgm:pt modelId="{94B9F22A-F3CE-4900-91F0-6A4CDD804754}" type="pres">
      <dgm:prSet presAssocID="{36B2F987-8A6C-489D-BA00-09ECA8D717F8}" presName="negativeSpace" presStyleCnt="0"/>
      <dgm:spPr/>
    </dgm:pt>
    <dgm:pt modelId="{F6E7A21A-E020-4C4F-9BFA-AD4423DA27F5}" type="pres">
      <dgm:prSet presAssocID="{36B2F987-8A6C-489D-BA00-09ECA8D717F8}" presName="childText" presStyleLbl="conFgAcc1" presStyleIdx="0" presStyleCnt="4" custLinFactNeighborX="-81" custLinFactNeighborY="-11102">
        <dgm:presLayoutVars>
          <dgm:bulletEnabled val="1"/>
        </dgm:presLayoutVars>
      </dgm:prSet>
      <dgm:spPr/>
    </dgm:pt>
    <dgm:pt modelId="{5F72AABD-1465-412D-8704-64AFACB26B6F}" type="pres">
      <dgm:prSet presAssocID="{593361A9-FB47-4EE6-A05A-4943F92D6D80}" presName="spaceBetweenRectangles" presStyleCnt="0"/>
      <dgm:spPr/>
    </dgm:pt>
    <dgm:pt modelId="{67CBC8E0-88F3-43A0-96FD-D125855D4A32}" type="pres">
      <dgm:prSet presAssocID="{81CB94DD-E62D-4283-8A26-87B161CE4243}" presName="parentLin" presStyleCnt="0"/>
      <dgm:spPr/>
    </dgm:pt>
    <dgm:pt modelId="{18B63B9A-CEF1-4D92-B92A-E605F2351526}" type="pres">
      <dgm:prSet presAssocID="{81CB94DD-E62D-4283-8A26-87B161CE4243}" presName="parentLeftMargin" presStyleLbl="node1" presStyleIdx="0" presStyleCnt="4"/>
      <dgm:spPr/>
    </dgm:pt>
    <dgm:pt modelId="{36D65436-BB63-42EE-86E9-79EDD0246E96}" type="pres">
      <dgm:prSet presAssocID="{81CB94DD-E62D-4283-8A26-87B161CE4243}" presName="parentText" presStyleLbl="node1" presStyleIdx="1" presStyleCnt="4">
        <dgm:presLayoutVars>
          <dgm:chMax val="0"/>
          <dgm:bulletEnabled val="1"/>
        </dgm:presLayoutVars>
      </dgm:prSet>
      <dgm:spPr/>
    </dgm:pt>
    <dgm:pt modelId="{B76CC87C-5027-48FE-9030-09B9DEA3BCFF}" type="pres">
      <dgm:prSet presAssocID="{81CB94DD-E62D-4283-8A26-87B161CE4243}" presName="negativeSpace" presStyleCnt="0"/>
      <dgm:spPr/>
    </dgm:pt>
    <dgm:pt modelId="{7E767EE0-999C-42C3-BB54-41105D8FB75F}" type="pres">
      <dgm:prSet presAssocID="{81CB94DD-E62D-4283-8A26-87B161CE4243}" presName="childText" presStyleLbl="conFgAcc1" presStyleIdx="1" presStyleCnt="4" custLinFactNeighborX="-81" custLinFactNeighborY="-11102">
        <dgm:presLayoutVars>
          <dgm:bulletEnabled val="1"/>
        </dgm:presLayoutVars>
      </dgm:prSet>
      <dgm:spPr/>
    </dgm:pt>
    <dgm:pt modelId="{B27FC126-D203-419E-8EDB-F411951A2934}" type="pres">
      <dgm:prSet presAssocID="{69CBE537-3121-4886-8639-D898426BF8D4}" presName="spaceBetweenRectangles" presStyleCnt="0"/>
      <dgm:spPr/>
    </dgm:pt>
    <dgm:pt modelId="{477CCBEC-EE39-424D-B167-A4D527A8F2A6}" type="pres">
      <dgm:prSet presAssocID="{B563EFFC-2121-42EA-8A32-15EBED825B9F}" presName="parentLin" presStyleCnt="0"/>
      <dgm:spPr/>
    </dgm:pt>
    <dgm:pt modelId="{66AF6852-4B3A-45A9-8C64-D09C8BF07810}" type="pres">
      <dgm:prSet presAssocID="{B563EFFC-2121-42EA-8A32-15EBED825B9F}" presName="parentLeftMargin" presStyleLbl="node1" presStyleIdx="1" presStyleCnt="4"/>
      <dgm:spPr/>
    </dgm:pt>
    <dgm:pt modelId="{C342A977-9BD0-4556-9534-A154B7B176B6}" type="pres">
      <dgm:prSet presAssocID="{B563EFFC-2121-42EA-8A32-15EBED825B9F}" presName="parentText" presStyleLbl="node1" presStyleIdx="2" presStyleCnt="4">
        <dgm:presLayoutVars>
          <dgm:chMax val="0"/>
          <dgm:bulletEnabled val="1"/>
        </dgm:presLayoutVars>
      </dgm:prSet>
      <dgm:spPr/>
    </dgm:pt>
    <dgm:pt modelId="{4D7EBFFB-5526-41D7-9F49-824DAB49448F}" type="pres">
      <dgm:prSet presAssocID="{B563EFFC-2121-42EA-8A32-15EBED825B9F}" presName="negativeSpace" presStyleCnt="0"/>
      <dgm:spPr/>
    </dgm:pt>
    <dgm:pt modelId="{F0710AB9-1AEF-4633-A5E8-BE16A473F2EF}" type="pres">
      <dgm:prSet presAssocID="{B563EFFC-2121-42EA-8A32-15EBED825B9F}" presName="childText" presStyleLbl="conFgAcc1" presStyleIdx="2" presStyleCnt="4">
        <dgm:presLayoutVars>
          <dgm:bulletEnabled val="1"/>
        </dgm:presLayoutVars>
      </dgm:prSet>
      <dgm:spPr/>
    </dgm:pt>
    <dgm:pt modelId="{F39E0053-4C68-4FA5-ABF3-F6CE1083ED07}" type="pres">
      <dgm:prSet presAssocID="{30ABB5FE-3C4E-4B61-A2AA-3390E4A00AC8}" presName="spaceBetweenRectangles" presStyleCnt="0"/>
      <dgm:spPr/>
    </dgm:pt>
    <dgm:pt modelId="{E6A31B38-AD29-4762-9FF1-A6C5D5B15EBF}" type="pres">
      <dgm:prSet presAssocID="{9DEA9ACD-D0CA-402E-A617-9F0BD62562CF}" presName="parentLin" presStyleCnt="0"/>
      <dgm:spPr/>
    </dgm:pt>
    <dgm:pt modelId="{B536038A-3641-4AD4-AB20-BEE10E522A58}" type="pres">
      <dgm:prSet presAssocID="{9DEA9ACD-D0CA-402E-A617-9F0BD62562CF}" presName="parentLeftMargin" presStyleLbl="node1" presStyleIdx="2" presStyleCnt="4"/>
      <dgm:spPr/>
    </dgm:pt>
    <dgm:pt modelId="{340112F3-B382-4376-A168-29C7E813DA8C}" type="pres">
      <dgm:prSet presAssocID="{9DEA9ACD-D0CA-402E-A617-9F0BD62562CF}" presName="parentText" presStyleLbl="node1" presStyleIdx="3" presStyleCnt="4" custLinFactNeighborX="-4900" custLinFactNeighborY="47848">
        <dgm:presLayoutVars>
          <dgm:chMax val="0"/>
          <dgm:bulletEnabled val="1"/>
        </dgm:presLayoutVars>
      </dgm:prSet>
      <dgm:spPr/>
    </dgm:pt>
    <dgm:pt modelId="{FA357E5A-8B32-4403-BE80-CB766A35A5BC}" type="pres">
      <dgm:prSet presAssocID="{9DEA9ACD-D0CA-402E-A617-9F0BD62562CF}" presName="negativeSpace" presStyleCnt="0"/>
      <dgm:spPr/>
    </dgm:pt>
    <dgm:pt modelId="{10A8E557-DDDE-4071-9C46-0B718AFEC8B6}" type="pres">
      <dgm:prSet presAssocID="{9DEA9ACD-D0CA-402E-A617-9F0BD62562CF}" presName="childText" presStyleLbl="conFgAcc1" presStyleIdx="3" presStyleCnt="4">
        <dgm:presLayoutVars>
          <dgm:bulletEnabled val="1"/>
        </dgm:presLayoutVars>
      </dgm:prSet>
      <dgm:spPr>
        <a:ln>
          <a:noFill/>
        </a:ln>
      </dgm:spPr>
    </dgm:pt>
  </dgm:ptLst>
  <dgm:cxnLst>
    <dgm:cxn modelId="{2F46A30C-AEF4-49B4-8B65-6D0EBE825B9B}" type="presOf" srcId="{B563EFFC-2121-42EA-8A32-15EBED825B9F}" destId="{66AF6852-4B3A-45A9-8C64-D09C8BF07810}" srcOrd="0" destOrd="0" presId="urn:microsoft.com/office/officeart/2005/8/layout/list1"/>
    <dgm:cxn modelId="{0FCA2311-C406-406A-B2F1-E691445FCAF9}" srcId="{EBC34391-7686-43D7-B6EE-7C51D628188F}" destId="{81CB94DD-E62D-4283-8A26-87B161CE4243}" srcOrd="1" destOrd="0" parTransId="{57CFA525-007D-49B3-B6C6-5FAA56006AD8}" sibTransId="{69CBE537-3121-4886-8639-D898426BF8D4}"/>
    <dgm:cxn modelId="{C8767112-0BA2-4533-8910-4AEB8544698E}" srcId="{EBC34391-7686-43D7-B6EE-7C51D628188F}" destId="{B563EFFC-2121-42EA-8A32-15EBED825B9F}" srcOrd="2" destOrd="0" parTransId="{41C36F5D-2A3E-4ED8-BF50-2F6120F106F9}" sibTransId="{30ABB5FE-3C4E-4B61-A2AA-3390E4A00AC8}"/>
    <dgm:cxn modelId="{2B5EED14-18CE-4C07-A671-55F2356F9A97}" type="presOf" srcId="{20E0AC37-94E7-41E3-858A-6B744A2249E5}" destId="{F0710AB9-1AEF-4633-A5E8-BE16A473F2EF}" srcOrd="0" destOrd="1" presId="urn:microsoft.com/office/officeart/2005/8/layout/list1"/>
    <dgm:cxn modelId="{02FB2416-A68A-4C4B-A201-874989B19A74}" srcId="{EBC34391-7686-43D7-B6EE-7C51D628188F}" destId="{9DEA9ACD-D0CA-402E-A617-9F0BD62562CF}" srcOrd="3" destOrd="0" parTransId="{41A00204-DE36-42DE-BFEB-732A3DF1217E}" sibTransId="{56195EE9-5DC1-431E-A259-574644B7DF0A}"/>
    <dgm:cxn modelId="{D0362633-31E4-4881-850B-D1DB763A4592}" srcId="{EBC34391-7686-43D7-B6EE-7C51D628188F}" destId="{36B2F987-8A6C-489D-BA00-09ECA8D717F8}" srcOrd="0" destOrd="0" parTransId="{262D8EBB-A3CC-4D2B-A70D-C259672AF274}" sibTransId="{593361A9-FB47-4EE6-A05A-4943F92D6D80}"/>
    <dgm:cxn modelId="{D220BA33-0432-4519-AC52-0ABBDD7A6518}" srcId="{36B2F987-8A6C-489D-BA00-09ECA8D717F8}" destId="{2236E42A-7DA1-4632-A114-6B500F650EA2}" srcOrd="0" destOrd="0" parTransId="{8B06F423-E45D-4CFF-8351-39142DB8054D}" sibTransId="{44F8215F-D587-4A6B-BD4B-95FD22B3EBD6}"/>
    <dgm:cxn modelId="{A398B236-86CB-4708-B598-20246D59B82C}" type="presOf" srcId="{81CB94DD-E62D-4283-8A26-87B161CE4243}" destId="{18B63B9A-CEF1-4D92-B92A-E605F2351526}" srcOrd="0" destOrd="0" presId="urn:microsoft.com/office/officeart/2005/8/layout/list1"/>
    <dgm:cxn modelId="{8A4CB23D-19AC-45C6-B9D7-01B9A77F934B}" type="presOf" srcId="{1B7EA889-CD16-4744-86F4-661049B9B8CA}" destId="{F6E7A21A-E020-4C4F-9BFA-AD4423DA27F5}" srcOrd="0" destOrd="1" presId="urn:microsoft.com/office/officeart/2005/8/layout/list1"/>
    <dgm:cxn modelId="{D85CB648-E0E4-4E01-97B3-213B3481F99F}" srcId="{81CB94DD-E62D-4283-8A26-87B161CE4243}" destId="{4D56E6F8-40AA-4B27-AB4C-436942E6D89D}" srcOrd="1" destOrd="0" parTransId="{515245A6-3919-4D22-BE97-F2961D46B9AA}" sibTransId="{00B6F815-A815-4C56-A025-6700FD3006A1}"/>
    <dgm:cxn modelId="{EEBCF352-358D-4E9C-8558-9D1421131584}" type="presOf" srcId="{9DEA9ACD-D0CA-402E-A617-9F0BD62562CF}" destId="{340112F3-B382-4376-A168-29C7E813DA8C}" srcOrd="1" destOrd="0" presId="urn:microsoft.com/office/officeart/2005/8/layout/list1"/>
    <dgm:cxn modelId="{5DEF3385-0CA1-4122-B6FE-B8EF332FA63D}" type="presOf" srcId="{A49D93EE-82C0-4523-B3A7-E95333EC8049}" destId="{7E767EE0-999C-42C3-BB54-41105D8FB75F}" srcOrd="0" destOrd="0" presId="urn:microsoft.com/office/officeart/2005/8/layout/list1"/>
    <dgm:cxn modelId="{D674CB8B-B66B-4D28-9C7E-711952820400}" srcId="{81CB94DD-E62D-4283-8A26-87B161CE4243}" destId="{A49D93EE-82C0-4523-B3A7-E95333EC8049}" srcOrd="0" destOrd="0" parTransId="{5A801F33-5762-4801-ACC3-6C3995A38CE3}" sibTransId="{2B932D7E-5352-4572-937B-F6413A6A66C9}"/>
    <dgm:cxn modelId="{DBAA8391-2586-4872-8985-B5B9300A0BCC}" type="presOf" srcId="{EBC34391-7686-43D7-B6EE-7C51D628188F}" destId="{3022FF6B-431C-46E7-9EF9-F771F249D606}" srcOrd="0" destOrd="0" presId="urn:microsoft.com/office/officeart/2005/8/layout/list1"/>
    <dgm:cxn modelId="{C487A092-B774-436B-B52D-46A377243F1B}" type="presOf" srcId="{2236E42A-7DA1-4632-A114-6B500F650EA2}" destId="{F6E7A21A-E020-4C4F-9BFA-AD4423DA27F5}" srcOrd="0" destOrd="0" presId="urn:microsoft.com/office/officeart/2005/8/layout/list1"/>
    <dgm:cxn modelId="{2F162798-D027-41B3-85CF-24D5E8F83231}" srcId="{B563EFFC-2121-42EA-8A32-15EBED825B9F}" destId="{20E0AC37-94E7-41E3-858A-6B744A2249E5}" srcOrd="1" destOrd="0" parTransId="{009A45B0-DEE4-4B27-9818-450D2E45A3C7}" sibTransId="{2D6CA165-0183-4B72-8707-567E23002E21}"/>
    <dgm:cxn modelId="{3EC10799-EB58-4CED-A84F-2516173EBA2F}" type="presOf" srcId="{36B2F987-8A6C-489D-BA00-09ECA8D717F8}" destId="{3390A2C2-EEB5-437A-BF4E-4FE9E3016CDA}" srcOrd="1" destOrd="0" presId="urn:microsoft.com/office/officeart/2005/8/layout/list1"/>
    <dgm:cxn modelId="{290184A8-66BA-4838-8467-738DDFAD773A}" srcId="{B563EFFC-2121-42EA-8A32-15EBED825B9F}" destId="{86801E4A-A545-40C0-88E7-6EEF5B2AF330}" srcOrd="0" destOrd="0" parTransId="{32317346-38FB-4F9D-9228-191B15579960}" sibTransId="{8C8E0429-0BDE-4CE5-8631-AA41BAA73B60}"/>
    <dgm:cxn modelId="{67F43CAD-6269-431B-AF96-3459680416E3}" type="presOf" srcId="{B563EFFC-2121-42EA-8A32-15EBED825B9F}" destId="{C342A977-9BD0-4556-9534-A154B7B176B6}" srcOrd="1" destOrd="0" presId="urn:microsoft.com/office/officeart/2005/8/layout/list1"/>
    <dgm:cxn modelId="{BDDE13AE-4382-4553-AD94-8376718F3659}" type="presOf" srcId="{81CB94DD-E62D-4283-8A26-87B161CE4243}" destId="{36D65436-BB63-42EE-86E9-79EDD0246E96}" srcOrd="1" destOrd="0" presId="urn:microsoft.com/office/officeart/2005/8/layout/list1"/>
    <dgm:cxn modelId="{F52CBFB6-D0C8-4492-843C-D5869B6D2958}" type="presOf" srcId="{4D56E6F8-40AA-4B27-AB4C-436942E6D89D}" destId="{7E767EE0-999C-42C3-BB54-41105D8FB75F}" srcOrd="0" destOrd="1" presId="urn:microsoft.com/office/officeart/2005/8/layout/list1"/>
    <dgm:cxn modelId="{006374B9-9952-4B44-AB10-2F3850232590}" type="presOf" srcId="{36B2F987-8A6C-489D-BA00-09ECA8D717F8}" destId="{5E6B0516-C576-455D-80E0-E38FBD86FCD2}" srcOrd="0" destOrd="0" presId="urn:microsoft.com/office/officeart/2005/8/layout/list1"/>
    <dgm:cxn modelId="{052350CC-C52A-4572-8CD7-B40590EDF5D5}" srcId="{36B2F987-8A6C-489D-BA00-09ECA8D717F8}" destId="{1B7EA889-CD16-4744-86F4-661049B9B8CA}" srcOrd="1" destOrd="0" parTransId="{305D6C94-97D2-47C9-BC4F-1C2E7B576ADF}" sibTransId="{62B8AD20-9D57-453C-9B7D-B4FD2321DB08}"/>
    <dgm:cxn modelId="{3CC354E2-75D2-462A-AB40-CD61EDBCA209}" type="presOf" srcId="{86801E4A-A545-40C0-88E7-6EEF5B2AF330}" destId="{F0710AB9-1AEF-4633-A5E8-BE16A473F2EF}" srcOrd="0" destOrd="0" presId="urn:microsoft.com/office/officeart/2005/8/layout/list1"/>
    <dgm:cxn modelId="{7F3B4BED-1657-4C68-AA74-895F4A95D8FF}" type="presOf" srcId="{9DEA9ACD-D0CA-402E-A617-9F0BD62562CF}" destId="{B536038A-3641-4AD4-AB20-BEE10E522A58}" srcOrd="0" destOrd="0" presId="urn:microsoft.com/office/officeart/2005/8/layout/list1"/>
    <dgm:cxn modelId="{244B6583-E1FD-4385-9B48-6A49A9A8DF77}" type="presParOf" srcId="{3022FF6B-431C-46E7-9EF9-F771F249D606}" destId="{0C19398E-DBBA-443D-A69C-BD7E5B17B158}" srcOrd="0" destOrd="0" presId="urn:microsoft.com/office/officeart/2005/8/layout/list1"/>
    <dgm:cxn modelId="{4D6EA1F2-24C5-4376-885E-7A2891AC84E9}" type="presParOf" srcId="{0C19398E-DBBA-443D-A69C-BD7E5B17B158}" destId="{5E6B0516-C576-455D-80E0-E38FBD86FCD2}" srcOrd="0" destOrd="0" presId="urn:microsoft.com/office/officeart/2005/8/layout/list1"/>
    <dgm:cxn modelId="{32F41D95-72F5-41EB-A99D-56D30A9632B2}" type="presParOf" srcId="{0C19398E-DBBA-443D-A69C-BD7E5B17B158}" destId="{3390A2C2-EEB5-437A-BF4E-4FE9E3016CDA}" srcOrd="1" destOrd="0" presId="urn:microsoft.com/office/officeart/2005/8/layout/list1"/>
    <dgm:cxn modelId="{3AC68DD3-F54C-4141-B812-E2793C47EBD2}" type="presParOf" srcId="{3022FF6B-431C-46E7-9EF9-F771F249D606}" destId="{94B9F22A-F3CE-4900-91F0-6A4CDD804754}" srcOrd="1" destOrd="0" presId="urn:microsoft.com/office/officeart/2005/8/layout/list1"/>
    <dgm:cxn modelId="{F205C948-7B5B-4738-B7E1-1C016182FBDE}" type="presParOf" srcId="{3022FF6B-431C-46E7-9EF9-F771F249D606}" destId="{F6E7A21A-E020-4C4F-9BFA-AD4423DA27F5}" srcOrd="2" destOrd="0" presId="urn:microsoft.com/office/officeart/2005/8/layout/list1"/>
    <dgm:cxn modelId="{213169F5-54D1-492F-B1DC-33BEDB347865}" type="presParOf" srcId="{3022FF6B-431C-46E7-9EF9-F771F249D606}" destId="{5F72AABD-1465-412D-8704-64AFACB26B6F}" srcOrd="3" destOrd="0" presId="urn:microsoft.com/office/officeart/2005/8/layout/list1"/>
    <dgm:cxn modelId="{F27385AD-073A-4DDF-9139-7B7577E36012}" type="presParOf" srcId="{3022FF6B-431C-46E7-9EF9-F771F249D606}" destId="{67CBC8E0-88F3-43A0-96FD-D125855D4A32}" srcOrd="4" destOrd="0" presId="urn:microsoft.com/office/officeart/2005/8/layout/list1"/>
    <dgm:cxn modelId="{527C950A-AD45-4DBD-93D1-35774D3F78A5}" type="presParOf" srcId="{67CBC8E0-88F3-43A0-96FD-D125855D4A32}" destId="{18B63B9A-CEF1-4D92-B92A-E605F2351526}" srcOrd="0" destOrd="0" presId="urn:microsoft.com/office/officeart/2005/8/layout/list1"/>
    <dgm:cxn modelId="{5056D64F-D2F4-4025-880F-D1D210F29B37}" type="presParOf" srcId="{67CBC8E0-88F3-43A0-96FD-D125855D4A32}" destId="{36D65436-BB63-42EE-86E9-79EDD0246E96}" srcOrd="1" destOrd="0" presId="urn:microsoft.com/office/officeart/2005/8/layout/list1"/>
    <dgm:cxn modelId="{E4BB944C-6D01-4806-BD81-79D8B6207687}" type="presParOf" srcId="{3022FF6B-431C-46E7-9EF9-F771F249D606}" destId="{B76CC87C-5027-48FE-9030-09B9DEA3BCFF}" srcOrd="5" destOrd="0" presId="urn:microsoft.com/office/officeart/2005/8/layout/list1"/>
    <dgm:cxn modelId="{59F03133-A50E-4FB5-9D6F-68968A048074}" type="presParOf" srcId="{3022FF6B-431C-46E7-9EF9-F771F249D606}" destId="{7E767EE0-999C-42C3-BB54-41105D8FB75F}" srcOrd="6" destOrd="0" presId="urn:microsoft.com/office/officeart/2005/8/layout/list1"/>
    <dgm:cxn modelId="{84CD3083-E6BF-418D-91A7-DE256B29B2A3}" type="presParOf" srcId="{3022FF6B-431C-46E7-9EF9-F771F249D606}" destId="{B27FC126-D203-419E-8EDB-F411951A2934}" srcOrd="7" destOrd="0" presId="urn:microsoft.com/office/officeart/2005/8/layout/list1"/>
    <dgm:cxn modelId="{F1BFFE71-DA24-42FA-91A1-8F8B52AA7425}" type="presParOf" srcId="{3022FF6B-431C-46E7-9EF9-F771F249D606}" destId="{477CCBEC-EE39-424D-B167-A4D527A8F2A6}" srcOrd="8" destOrd="0" presId="urn:microsoft.com/office/officeart/2005/8/layout/list1"/>
    <dgm:cxn modelId="{47E2F761-6ECD-46B0-AE28-13BCB1CD9678}" type="presParOf" srcId="{477CCBEC-EE39-424D-B167-A4D527A8F2A6}" destId="{66AF6852-4B3A-45A9-8C64-D09C8BF07810}" srcOrd="0" destOrd="0" presId="urn:microsoft.com/office/officeart/2005/8/layout/list1"/>
    <dgm:cxn modelId="{07D0C345-0066-48FB-B5CB-FB0A53C7A5AB}" type="presParOf" srcId="{477CCBEC-EE39-424D-B167-A4D527A8F2A6}" destId="{C342A977-9BD0-4556-9534-A154B7B176B6}" srcOrd="1" destOrd="0" presId="urn:microsoft.com/office/officeart/2005/8/layout/list1"/>
    <dgm:cxn modelId="{7DFFCEB7-3342-46D7-8040-090C0A99FCB0}" type="presParOf" srcId="{3022FF6B-431C-46E7-9EF9-F771F249D606}" destId="{4D7EBFFB-5526-41D7-9F49-824DAB49448F}" srcOrd="9" destOrd="0" presId="urn:microsoft.com/office/officeart/2005/8/layout/list1"/>
    <dgm:cxn modelId="{D62A4FE1-B4FD-4242-BB2D-538F1CE4F71E}" type="presParOf" srcId="{3022FF6B-431C-46E7-9EF9-F771F249D606}" destId="{F0710AB9-1AEF-4633-A5E8-BE16A473F2EF}" srcOrd="10" destOrd="0" presId="urn:microsoft.com/office/officeart/2005/8/layout/list1"/>
    <dgm:cxn modelId="{E9DC84B6-FB16-4967-9EF2-52353780F2B6}" type="presParOf" srcId="{3022FF6B-431C-46E7-9EF9-F771F249D606}" destId="{F39E0053-4C68-4FA5-ABF3-F6CE1083ED07}" srcOrd="11" destOrd="0" presId="urn:microsoft.com/office/officeart/2005/8/layout/list1"/>
    <dgm:cxn modelId="{4932FAC0-80C6-4255-82DF-AF17CF8B7513}" type="presParOf" srcId="{3022FF6B-431C-46E7-9EF9-F771F249D606}" destId="{E6A31B38-AD29-4762-9FF1-A6C5D5B15EBF}" srcOrd="12" destOrd="0" presId="urn:microsoft.com/office/officeart/2005/8/layout/list1"/>
    <dgm:cxn modelId="{925394A4-AE67-4A94-9A4B-A0BE3394D258}" type="presParOf" srcId="{E6A31B38-AD29-4762-9FF1-A6C5D5B15EBF}" destId="{B536038A-3641-4AD4-AB20-BEE10E522A58}" srcOrd="0" destOrd="0" presId="urn:microsoft.com/office/officeart/2005/8/layout/list1"/>
    <dgm:cxn modelId="{D738D2E1-893A-4D7F-BB70-D47DA941BED9}" type="presParOf" srcId="{E6A31B38-AD29-4762-9FF1-A6C5D5B15EBF}" destId="{340112F3-B382-4376-A168-29C7E813DA8C}" srcOrd="1" destOrd="0" presId="urn:microsoft.com/office/officeart/2005/8/layout/list1"/>
    <dgm:cxn modelId="{8A07C229-4377-45CC-AFEF-B5F5BF845383}" type="presParOf" srcId="{3022FF6B-431C-46E7-9EF9-F771F249D606}" destId="{FA357E5A-8B32-4403-BE80-CB766A35A5BC}" srcOrd="13" destOrd="0" presId="urn:microsoft.com/office/officeart/2005/8/layout/list1"/>
    <dgm:cxn modelId="{8A10C164-9095-4269-8914-FED6F86D228E}" type="presParOf" srcId="{3022FF6B-431C-46E7-9EF9-F771F249D606}" destId="{10A8E557-DDDE-4071-9C46-0B718AFEC8B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5B1E-223C-40E9-BEF0-C7CBAE048E24}">
      <dsp:nvSpPr>
        <dsp:cNvPr id="0" name=""/>
        <dsp:cNvSpPr/>
      </dsp:nvSpPr>
      <dsp:spPr>
        <a:xfrm>
          <a:off x="0" y="122537"/>
          <a:ext cx="6241191" cy="4018467"/>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122537"/>
        <a:ext cx="1872357" cy="4018467"/>
      </dsp:txXfrm>
    </dsp:sp>
    <dsp:sp modelId="{511447DE-3527-4F63-A59A-8B10202268B1}">
      <dsp:nvSpPr>
        <dsp:cNvPr id="0" name=""/>
        <dsp:cNvSpPr/>
      </dsp:nvSpPr>
      <dsp:spPr>
        <a:xfrm>
          <a:off x="693414" y="234509"/>
          <a:ext cx="4238761" cy="67348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Comprehensive Plan</a:t>
          </a:r>
        </a:p>
      </dsp:txBody>
      <dsp:txXfrm>
        <a:off x="713140" y="254235"/>
        <a:ext cx="4199309" cy="634035"/>
      </dsp:txXfrm>
    </dsp:sp>
    <dsp:sp modelId="{7B8BD89C-9282-4591-8893-B608C198D577}">
      <dsp:nvSpPr>
        <dsp:cNvPr id="0" name=""/>
        <dsp:cNvSpPr/>
      </dsp:nvSpPr>
      <dsp:spPr>
        <a:xfrm>
          <a:off x="2767075" y="907997"/>
          <a:ext cx="91440" cy="245654"/>
        </a:xfrm>
        <a:custGeom>
          <a:avLst/>
          <a:gdLst/>
          <a:ahLst/>
          <a:cxnLst/>
          <a:rect l="0" t="0" r="0" b="0"/>
          <a:pathLst>
            <a:path>
              <a:moveTo>
                <a:pt x="45720" y="0"/>
              </a:moveTo>
              <a:lnTo>
                <a:pt x="45720" y="24565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62D89-96FB-425C-A333-7FB2D1875295}">
      <dsp:nvSpPr>
        <dsp:cNvPr id="0" name=""/>
        <dsp:cNvSpPr/>
      </dsp:nvSpPr>
      <dsp:spPr>
        <a:xfrm>
          <a:off x="1061270" y="1153652"/>
          <a:ext cx="3503049" cy="67348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Livable Communities Element of the Comprehensive Plan</a:t>
          </a:r>
        </a:p>
      </dsp:txBody>
      <dsp:txXfrm>
        <a:off x="1080996" y="1173378"/>
        <a:ext cx="3463597" cy="634035"/>
      </dsp:txXfrm>
    </dsp:sp>
    <dsp:sp modelId="{68535A87-53EB-4AB3-A97C-0DA975717FAC}">
      <dsp:nvSpPr>
        <dsp:cNvPr id="0" name=""/>
        <dsp:cNvSpPr/>
      </dsp:nvSpPr>
      <dsp:spPr>
        <a:xfrm>
          <a:off x="2767075" y="1827140"/>
          <a:ext cx="91440" cy="324789"/>
        </a:xfrm>
        <a:custGeom>
          <a:avLst/>
          <a:gdLst/>
          <a:ahLst/>
          <a:cxnLst/>
          <a:rect l="0" t="0" r="0" b="0"/>
          <a:pathLst>
            <a:path>
              <a:moveTo>
                <a:pt x="45720" y="0"/>
              </a:moveTo>
              <a:lnTo>
                <a:pt x="45720" y="32478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312A08-3436-4BD0-908C-52C5D25C1DAF}">
      <dsp:nvSpPr>
        <dsp:cNvPr id="0" name=""/>
        <dsp:cNvSpPr/>
      </dsp:nvSpPr>
      <dsp:spPr>
        <a:xfrm>
          <a:off x="1426135" y="2151929"/>
          <a:ext cx="2773318" cy="50078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Valrico Community Plan </a:t>
          </a:r>
        </a:p>
      </dsp:txBody>
      <dsp:txXfrm>
        <a:off x="1440802" y="2166596"/>
        <a:ext cx="2743984" cy="471451"/>
      </dsp:txXfrm>
    </dsp:sp>
    <dsp:sp modelId="{07931483-DD01-424D-B04C-DDEA9706B1FC}">
      <dsp:nvSpPr>
        <dsp:cNvPr id="0" name=""/>
        <dsp:cNvSpPr/>
      </dsp:nvSpPr>
      <dsp:spPr>
        <a:xfrm>
          <a:off x="2767075" y="2652715"/>
          <a:ext cx="91440" cy="320108"/>
        </a:xfrm>
        <a:custGeom>
          <a:avLst/>
          <a:gdLst/>
          <a:ahLst/>
          <a:cxnLst/>
          <a:rect l="0" t="0" r="0" b="0"/>
          <a:pathLst>
            <a:path>
              <a:moveTo>
                <a:pt x="45720" y="0"/>
              </a:moveTo>
              <a:lnTo>
                <a:pt x="45720" y="32010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CB1A9-0C1D-4F12-94B5-F3FF67FB2A36}">
      <dsp:nvSpPr>
        <dsp:cNvPr id="0" name=""/>
        <dsp:cNvSpPr/>
      </dsp:nvSpPr>
      <dsp:spPr>
        <a:xfrm>
          <a:off x="2028430" y="2972824"/>
          <a:ext cx="1568728" cy="67348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Vision, Goals &amp; Strategies</a:t>
          </a:r>
        </a:p>
      </dsp:txBody>
      <dsp:txXfrm>
        <a:off x="2048156" y="2992550"/>
        <a:ext cx="1529276" cy="63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2F32F-617E-41B6-9956-68421FFC7245}">
      <dsp:nvSpPr>
        <dsp:cNvPr id="0" name=""/>
        <dsp:cNvSpPr/>
      </dsp:nvSpPr>
      <dsp:spPr>
        <a:xfrm>
          <a:off x="0" y="0"/>
          <a:ext cx="10515600" cy="7956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Office Hours, Survey, and Jan./ Feb. 2024</a:t>
          </a:r>
        </a:p>
      </dsp:txBody>
      <dsp:txXfrm>
        <a:off x="38838" y="38838"/>
        <a:ext cx="10437924" cy="717924"/>
      </dsp:txXfrm>
    </dsp:sp>
    <dsp:sp modelId="{2B734B9E-8D71-4218-9068-D6154E0187C3}">
      <dsp:nvSpPr>
        <dsp:cNvPr id="0" name=""/>
        <dsp:cNvSpPr/>
      </dsp:nvSpPr>
      <dsp:spPr>
        <a:xfrm>
          <a:off x="0" y="813969"/>
          <a:ext cx="105156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28600" lvl="1" indent="-228600" algn="l" defTabSz="1200150">
            <a:lnSpc>
              <a:spcPct val="90000"/>
            </a:lnSpc>
            <a:spcBef>
              <a:spcPct val="0"/>
            </a:spcBef>
            <a:spcAft>
              <a:spcPct val="20000"/>
            </a:spcAft>
            <a:buNone/>
          </a:pPr>
          <a:endParaRPr lang="en-US" sz="2700" kern="1200" dirty="0"/>
        </a:p>
        <a:p>
          <a:pPr marL="285750" lvl="1" indent="-285750" algn="l" defTabSz="1244600">
            <a:lnSpc>
              <a:spcPct val="90000"/>
            </a:lnSpc>
            <a:spcBef>
              <a:spcPct val="0"/>
            </a:spcBef>
            <a:spcAft>
              <a:spcPct val="20000"/>
            </a:spcAft>
            <a:buChar char="•"/>
          </a:pPr>
          <a:r>
            <a:rPr lang="en-US" sz="2800" kern="1200" dirty="0"/>
            <a:t>Next in-person meeting workshop in Jan./ Feb. 2024</a:t>
          </a:r>
        </a:p>
        <a:p>
          <a:pPr marL="285750" lvl="1" indent="-285750" algn="l" defTabSz="1244600">
            <a:lnSpc>
              <a:spcPct val="90000"/>
            </a:lnSpc>
            <a:spcBef>
              <a:spcPct val="0"/>
            </a:spcBef>
            <a:spcAft>
              <a:spcPct val="20000"/>
            </a:spcAft>
            <a:buChar char="•"/>
          </a:pPr>
          <a:r>
            <a:rPr lang="en-US" sz="2800" kern="1200" dirty="0"/>
            <a:t>Draft Vision, Concept Map, Goals for Jan./Feb. 2024</a:t>
          </a:r>
        </a:p>
        <a:p>
          <a:pPr marL="228600" lvl="1" indent="-228600" algn="l" defTabSz="1200150">
            <a:lnSpc>
              <a:spcPct val="90000"/>
            </a:lnSpc>
            <a:spcBef>
              <a:spcPct val="0"/>
            </a:spcBef>
            <a:spcAft>
              <a:spcPct val="20000"/>
            </a:spcAft>
            <a:buChar char="•"/>
          </a:pPr>
          <a:endParaRPr lang="en-US" sz="2700" kern="1200" dirty="0"/>
        </a:p>
      </dsp:txBody>
      <dsp:txXfrm>
        <a:off x="0" y="813969"/>
        <a:ext cx="10515600" cy="351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6486D-40AE-4E6A-8CAE-D435D9842DC3}">
      <dsp:nvSpPr>
        <dsp:cNvPr id="0" name=""/>
        <dsp:cNvSpPr/>
      </dsp:nvSpPr>
      <dsp:spPr>
        <a:xfrm>
          <a:off x="417109" y="0"/>
          <a:ext cx="4242509" cy="1415286"/>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Office Hours</a:t>
          </a:r>
        </a:p>
        <a:p>
          <a:pPr marL="0" lvl="0" indent="0" algn="ctr" defTabSz="1066800">
            <a:lnSpc>
              <a:spcPct val="100000"/>
            </a:lnSpc>
            <a:spcBef>
              <a:spcPct val="0"/>
            </a:spcBef>
            <a:spcAft>
              <a:spcPct val="35000"/>
            </a:spcAft>
            <a:buNone/>
          </a:pPr>
          <a:r>
            <a:rPr lang="en-US" sz="2400" kern="1200" dirty="0"/>
            <a:t>(Oct. – Dec. 2023)</a:t>
          </a:r>
        </a:p>
      </dsp:txBody>
      <dsp:txXfrm>
        <a:off x="417109" y="0"/>
        <a:ext cx="4242509" cy="1415286"/>
      </dsp:txXfrm>
    </dsp:sp>
    <dsp:sp modelId="{BA1EAEE5-BB2E-4987-AE0B-5F1B52098602}">
      <dsp:nvSpPr>
        <dsp:cNvPr id="0" name=""/>
        <dsp:cNvSpPr/>
      </dsp:nvSpPr>
      <dsp:spPr>
        <a:xfrm>
          <a:off x="5543441" y="0"/>
          <a:ext cx="3996791" cy="1415286"/>
        </a:xfrm>
        <a:prstGeom prst="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89000">
            <a:lnSpc>
              <a:spcPct val="100000"/>
            </a:lnSpc>
            <a:spcBef>
              <a:spcPct val="0"/>
            </a:spcBef>
            <a:spcAft>
              <a:spcPct val="35000"/>
            </a:spcAft>
            <a:buNone/>
          </a:pPr>
          <a:r>
            <a:rPr lang="en-US" sz="2400" kern="1200" dirty="0">
              <a:solidFill>
                <a:prstClr val="white"/>
              </a:solidFill>
              <a:latin typeface="+mn-lt"/>
              <a:ea typeface="+mn-ea"/>
              <a:cs typeface="+mn-cs"/>
            </a:rPr>
            <a:t>Next Survey</a:t>
          </a:r>
        </a:p>
        <a:p>
          <a:pPr marL="0" lvl="0" indent="0" algn="ctr" defTabSz="889000">
            <a:lnSpc>
              <a:spcPct val="100000"/>
            </a:lnSpc>
            <a:spcBef>
              <a:spcPct val="0"/>
            </a:spcBef>
            <a:spcAft>
              <a:spcPct val="35000"/>
            </a:spcAft>
            <a:buNone/>
          </a:pPr>
          <a:r>
            <a:rPr lang="en-US" sz="2400" kern="1200" dirty="0">
              <a:solidFill>
                <a:prstClr val="white"/>
              </a:solidFill>
              <a:latin typeface="+mn-lt"/>
              <a:ea typeface="+mn-ea"/>
              <a:cs typeface="+mn-cs"/>
            </a:rPr>
            <a:t>(Nov. 2023 – Jan. 2024)</a:t>
          </a:r>
        </a:p>
      </dsp:txBody>
      <dsp:txXfrm>
        <a:off x="5543441" y="0"/>
        <a:ext cx="3996791" cy="14152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7A21A-E020-4C4F-9BFA-AD4423DA27F5}">
      <dsp:nvSpPr>
        <dsp:cNvPr id="0" name=""/>
        <dsp:cNvSpPr/>
      </dsp:nvSpPr>
      <dsp:spPr>
        <a:xfrm>
          <a:off x="0" y="333369"/>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i="0" kern="1200" baseline="0" dirty="0"/>
            <a:t>(813) 582-7349</a:t>
          </a:r>
          <a:endParaRPr lang="en-US" sz="1800" kern="1200" dirty="0"/>
        </a:p>
        <a:p>
          <a:pPr marL="171450" lvl="1" indent="-171450" algn="l" defTabSz="800100">
            <a:lnSpc>
              <a:spcPct val="90000"/>
            </a:lnSpc>
            <a:spcBef>
              <a:spcPct val="0"/>
            </a:spcBef>
            <a:spcAft>
              <a:spcPct val="15000"/>
            </a:spcAft>
            <a:buChar char="•"/>
          </a:pPr>
          <a:r>
            <a:rPr lang="en-US" sz="1800" i="0" kern="1200" baseline="0" dirty="0">
              <a:hlinkClick xmlns:r="http://schemas.openxmlformats.org/officeDocument/2006/relationships" r:id="rId1"/>
            </a:rPr>
            <a:t>gabaldona@plancom.org</a:t>
          </a:r>
          <a:endParaRPr lang="en-US" sz="1800" kern="1200" dirty="0"/>
        </a:p>
      </dsp:txBody>
      <dsp:txXfrm>
        <a:off x="0" y="333369"/>
        <a:ext cx="6817120" cy="1020600"/>
      </dsp:txXfrm>
    </dsp:sp>
    <dsp:sp modelId="{3390A2C2-EEB5-437A-BF4E-4FE9E3016CDA}">
      <dsp:nvSpPr>
        <dsp:cNvPr id="0" name=""/>
        <dsp:cNvSpPr/>
      </dsp:nvSpPr>
      <dsp:spPr>
        <a:xfrm>
          <a:off x="340856" y="7848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Alvaro Gabaldon</a:t>
          </a:r>
        </a:p>
      </dsp:txBody>
      <dsp:txXfrm>
        <a:off x="366795" y="104419"/>
        <a:ext cx="4720106" cy="479482"/>
      </dsp:txXfrm>
    </dsp:sp>
    <dsp:sp modelId="{7E767EE0-999C-42C3-BB54-41105D8FB75F}">
      <dsp:nvSpPr>
        <dsp:cNvPr id="0" name=""/>
        <dsp:cNvSpPr/>
      </dsp:nvSpPr>
      <dsp:spPr>
        <a:xfrm>
          <a:off x="0" y="1716849"/>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i="0" kern="1200" baseline="0" dirty="0"/>
            <a:t>(813) 582-7320</a:t>
          </a:r>
          <a:endParaRPr lang="en-US" sz="1800" kern="1200" dirty="0"/>
        </a:p>
        <a:p>
          <a:pPr marL="171450" lvl="1" indent="-171450" algn="l" defTabSz="800100">
            <a:lnSpc>
              <a:spcPct val="90000"/>
            </a:lnSpc>
            <a:spcBef>
              <a:spcPct val="0"/>
            </a:spcBef>
            <a:spcAft>
              <a:spcPct val="15000"/>
            </a:spcAft>
            <a:buChar char="•"/>
          </a:pPr>
          <a:r>
            <a:rPr lang="en-US" sz="1800" i="0" kern="1200" baseline="0" dirty="0">
              <a:hlinkClick xmlns:r="http://schemas.openxmlformats.org/officeDocument/2006/relationships" r:id="rId2"/>
            </a:rPr>
            <a:t>garantivas@plancom.org</a:t>
          </a:r>
          <a:endParaRPr lang="en-US" sz="1800" kern="1200" dirty="0"/>
        </a:p>
      </dsp:txBody>
      <dsp:txXfrm>
        <a:off x="0" y="1716849"/>
        <a:ext cx="6817120" cy="1020600"/>
      </dsp:txXfrm>
    </dsp:sp>
    <dsp:sp modelId="{36D65436-BB63-42EE-86E9-79EDD0246E96}">
      <dsp:nvSpPr>
        <dsp:cNvPr id="0" name=""/>
        <dsp:cNvSpPr/>
      </dsp:nvSpPr>
      <dsp:spPr>
        <a:xfrm>
          <a:off x="340856" y="146196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Sofia Garantiva </a:t>
          </a:r>
        </a:p>
      </dsp:txBody>
      <dsp:txXfrm>
        <a:off x="366795" y="1487899"/>
        <a:ext cx="4720106" cy="479482"/>
      </dsp:txXfrm>
    </dsp:sp>
    <dsp:sp modelId="{F0710AB9-1AEF-4633-A5E8-BE16A473F2EF}">
      <dsp:nvSpPr>
        <dsp:cNvPr id="0" name=""/>
        <dsp:cNvSpPr/>
      </dsp:nvSpPr>
      <dsp:spPr>
        <a:xfrm>
          <a:off x="0" y="3111120"/>
          <a:ext cx="6817120"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084" tIns="374904" rIns="529084"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t>(813) 582-7335</a:t>
          </a:r>
          <a:endParaRPr lang="en-US" sz="1800" kern="1200" dirty="0"/>
        </a:p>
        <a:p>
          <a:pPr marL="171450" lvl="1" indent="-171450" algn="l" defTabSz="800100">
            <a:lnSpc>
              <a:spcPct val="90000"/>
            </a:lnSpc>
            <a:spcBef>
              <a:spcPct val="0"/>
            </a:spcBef>
            <a:spcAft>
              <a:spcPct val="15000"/>
            </a:spcAft>
            <a:buChar char="•"/>
          </a:pPr>
          <a:r>
            <a:rPr lang="en-US" sz="1800" b="0" i="0" kern="1200">
              <a:hlinkClick xmlns:r="http://schemas.openxmlformats.org/officeDocument/2006/relationships" r:id="rId3"/>
            </a:rPr>
            <a:t>collinsj@plancom.org</a:t>
          </a:r>
          <a:endParaRPr lang="en-US" sz="1800" kern="1200"/>
        </a:p>
      </dsp:txBody>
      <dsp:txXfrm>
        <a:off x="0" y="3111120"/>
        <a:ext cx="6817120" cy="1020600"/>
      </dsp:txXfrm>
    </dsp:sp>
    <dsp:sp modelId="{C342A977-9BD0-4556-9534-A154B7B176B6}">
      <dsp:nvSpPr>
        <dsp:cNvPr id="0" name=""/>
        <dsp:cNvSpPr/>
      </dsp:nvSpPr>
      <dsp:spPr>
        <a:xfrm>
          <a:off x="340856" y="2845440"/>
          <a:ext cx="477198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800100">
            <a:lnSpc>
              <a:spcPct val="90000"/>
            </a:lnSpc>
            <a:spcBef>
              <a:spcPct val="0"/>
            </a:spcBef>
            <a:spcAft>
              <a:spcPct val="35000"/>
            </a:spcAft>
            <a:buNone/>
          </a:pPr>
          <a:r>
            <a:rPr lang="en-US" sz="1800" kern="1200" dirty="0"/>
            <a:t>Jay Collins </a:t>
          </a:r>
        </a:p>
      </dsp:txBody>
      <dsp:txXfrm>
        <a:off x="366795" y="2871379"/>
        <a:ext cx="4720106" cy="479482"/>
      </dsp:txXfrm>
    </dsp:sp>
    <dsp:sp modelId="{10A8E557-DDDE-4071-9C46-0B718AFEC8B6}">
      <dsp:nvSpPr>
        <dsp:cNvPr id="0" name=""/>
        <dsp:cNvSpPr/>
      </dsp:nvSpPr>
      <dsp:spPr>
        <a:xfrm>
          <a:off x="0" y="4494600"/>
          <a:ext cx="6817120" cy="4536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0112F3-B382-4376-A168-29C7E813DA8C}">
      <dsp:nvSpPr>
        <dsp:cNvPr id="0" name=""/>
        <dsp:cNvSpPr/>
      </dsp:nvSpPr>
      <dsp:spPr>
        <a:xfrm>
          <a:off x="324154" y="4483165"/>
          <a:ext cx="4771984" cy="531360"/>
        </a:xfrm>
        <a:prstGeom prst="roundRect">
          <a:avLst/>
        </a:prstGeom>
        <a:solidFill>
          <a:srgbClr val="9A418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0" tIns="0" rIns="180370" bIns="0" numCol="1" spcCol="1270" anchor="ctr" anchorCtr="0">
          <a:noAutofit/>
        </a:bodyPr>
        <a:lstStyle/>
        <a:p>
          <a:pPr marL="0" lvl="0" indent="0" algn="l" defTabSz="1244600">
            <a:lnSpc>
              <a:spcPct val="90000"/>
            </a:lnSpc>
            <a:spcBef>
              <a:spcPct val="0"/>
            </a:spcBef>
            <a:spcAft>
              <a:spcPct val="35000"/>
            </a:spcAft>
            <a:buNone/>
          </a:pPr>
          <a:r>
            <a:rPr lang="en-US" sz="2800" b="0" kern="1200" baseline="0" dirty="0">
              <a:solidFill>
                <a:schemeClr val="bg1"/>
              </a:solidFill>
            </a:rPr>
            <a:t>bit.ly/</a:t>
          </a:r>
          <a:r>
            <a:rPr lang="en-US" sz="2800" b="0" kern="1200" baseline="0" dirty="0" err="1">
              <a:solidFill>
                <a:schemeClr val="bg1"/>
              </a:solidFill>
            </a:rPr>
            <a:t>planvalrico</a:t>
          </a:r>
          <a:endParaRPr lang="en-US" sz="2800" kern="1200" dirty="0">
            <a:solidFill>
              <a:schemeClr val="bg1"/>
            </a:solidFill>
          </a:endParaRPr>
        </a:p>
      </dsp:txBody>
      <dsp:txXfrm>
        <a:off x="350093" y="4509104"/>
        <a:ext cx="4720106"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EAF368-90CE-4D86-8476-FEC027DEA3DE}" type="datetimeFigureOut">
              <a:rPr lang="en-US" smtClean="0"/>
              <a:t>9/23/2023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0F586B-D654-4FFF-BF11-3649031E1084}" type="slidenum">
              <a:rPr lang="en-US" smtClean="0"/>
              <a:t>‹#›</a:t>
            </a:fld>
            <a:endParaRPr lang="en-US"/>
          </a:p>
        </p:txBody>
      </p:sp>
    </p:spTree>
    <p:extLst>
      <p:ext uri="{BB962C8B-B14F-4D97-AF65-F5344CB8AC3E}">
        <p14:creationId xmlns:p14="http://schemas.microsoft.com/office/powerpoint/2010/main" val="160743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year of the establishing legislature (1989)</a:t>
            </a:r>
          </a:p>
          <a:p>
            <a:endParaRPr lang="en-US" dirty="0"/>
          </a:p>
          <a:p>
            <a:r>
              <a:rPr lang="en-US" dirty="0"/>
              <a:t>Established by state legislature in the 1960’s, have been doing planning for the jurisdictions since that time.</a:t>
            </a:r>
          </a:p>
        </p:txBody>
      </p:sp>
      <p:sp>
        <p:nvSpPr>
          <p:cNvPr id="4" name="Slide Number Placeholder 3"/>
          <p:cNvSpPr>
            <a:spLocks noGrp="1"/>
          </p:cNvSpPr>
          <p:nvPr>
            <p:ph type="sldNum" sz="quarter" idx="5"/>
          </p:nvPr>
        </p:nvSpPr>
        <p:spPr/>
        <p:txBody>
          <a:bodyPr/>
          <a:lstStyle/>
          <a:p>
            <a:fld id="{9A0F586B-D654-4FFF-BF11-3649031E1084}" type="slidenum">
              <a:rPr lang="en-US" smtClean="0"/>
              <a:t>2</a:t>
            </a:fld>
            <a:endParaRPr lang="en-US"/>
          </a:p>
        </p:txBody>
      </p:sp>
    </p:spTree>
    <p:extLst>
      <p:ext uri="{BB962C8B-B14F-4D97-AF65-F5344CB8AC3E}">
        <p14:creationId xmlns:p14="http://schemas.microsoft.com/office/powerpoint/2010/main" val="103597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Plan - An official document in ordinance form adopted by the local government setting forth its goals, objectives, and policies regarding the long-term development of the area within its jurisdiction.</a:t>
            </a:r>
          </a:p>
          <a:p>
            <a:endParaRPr lang="en-US" dirty="0"/>
          </a:p>
          <a:p>
            <a:r>
              <a:rPr lang="en-US" dirty="0"/>
              <a:t>Community Plan - A strategic plan that employs a public process to identify community assets, needs, and preferences, articulate a community vision for the future, and set goals and strategies aimed at resolving needs and achieving the vision. While it has required elements of Comp Plan, allows each community to choose its own path and establish goals. These 22 plans are housed within the Livable Communities Element. An extension of the comp plan, it deals with the same topics – Housing, Transportation, Land Use but how these topics can be more specifically looked at for Valrico. </a:t>
            </a:r>
          </a:p>
          <a:p>
            <a:endParaRPr lang="en-US" dirty="0"/>
          </a:p>
          <a:p>
            <a:r>
              <a:rPr lang="en-US" dirty="0"/>
              <a:t>*There is a transportation strategy for Hillsborough County – let’s talk about a transportation strategy for Valrico</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11</a:t>
            </a:fld>
            <a:endParaRPr lang="en-US"/>
          </a:p>
        </p:txBody>
      </p:sp>
    </p:spTree>
    <p:extLst>
      <p:ext uri="{BB962C8B-B14F-4D97-AF65-F5344CB8AC3E}">
        <p14:creationId xmlns:p14="http://schemas.microsoft.com/office/powerpoint/2010/main" val="342533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15</a:t>
            </a:fld>
            <a:endParaRPr lang="en-US"/>
          </a:p>
        </p:txBody>
      </p:sp>
    </p:spTree>
    <p:extLst>
      <p:ext uri="{BB962C8B-B14F-4D97-AF65-F5344CB8AC3E}">
        <p14:creationId xmlns:p14="http://schemas.microsoft.com/office/powerpoint/2010/main" val="163626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 Great Park!</a:t>
            </a:r>
          </a:p>
          <a:p>
            <a:r>
              <a:rPr lang="en-US" dirty="0"/>
              <a:t>Lines – bike path / sidewalk from park to school, etc.</a:t>
            </a:r>
          </a:p>
        </p:txBody>
      </p:sp>
      <p:sp>
        <p:nvSpPr>
          <p:cNvPr id="4" name="Slide Number Placeholder 3"/>
          <p:cNvSpPr>
            <a:spLocks noGrp="1"/>
          </p:cNvSpPr>
          <p:nvPr>
            <p:ph type="sldNum" sz="quarter" idx="5"/>
          </p:nvPr>
        </p:nvSpPr>
        <p:spPr/>
        <p:txBody>
          <a:bodyPr/>
          <a:lstStyle/>
          <a:p>
            <a:fld id="{9A0F586B-D654-4FFF-BF11-3649031E1084}" type="slidenum">
              <a:rPr lang="en-US" smtClean="0"/>
              <a:t>16</a:t>
            </a:fld>
            <a:endParaRPr lang="en-US"/>
          </a:p>
        </p:txBody>
      </p:sp>
    </p:spTree>
    <p:extLst>
      <p:ext uri="{BB962C8B-B14F-4D97-AF65-F5344CB8AC3E}">
        <p14:creationId xmlns:p14="http://schemas.microsoft.com/office/powerpoint/2010/main" val="2476077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hours, oct./ </a:t>
            </a:r>
            <a:r>
              <a:rPr lang="en-US" dirty="0" err="1"/>
              <a:t>nov.</a:t>
            </a:r>
            <a:r>
              <a:rPr lang="en-US" dirty="0"/>
              <a:t> – time TBD </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17</a:t>
            </a:fld>
            <a:endParaRPr lang="en-US"/>
          </a:p>
        </p:txBody>
      </p:sp>
    </p:spTree>
    <p:extLst>
      <p:ext uri="{BB962C8B-B14F-4D97-AF65-F5344CB8AC3E}">
        <p14:creationId xmlns:p14="http://schemas.microsoft.com/office/powerpoint/2010/main" val="33889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3</a:t>
            </a:fld>
            <a:endParaRPr lang="en-US"/>
          </a:p>
        </p:txBody>
      </p:sp>
    </p:spTree>
    <p:extLst>
      <p:ext uri="{BB962C8B-B14F-4D97-AF65-F5344CB8AC3E}">
        <p14:creationId xmlns:p14="http://schemas.microsoft.com/office/powerpoint/2010/main" val="87115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4</a:t>
            </a:fld>
            <a:endParaRPr lang="en-US"/>
          </a:p>
        </p:txBody>
      </p:sp>
    </p:spTree>
    <p:extLst>
      <p:ext uri="{BB962C8B-B14F-4D97-AF65-F5344CB8AC3E}">
        <p14:creationId xmlns:p14="http://schemas.microsoft.com/office/powerpoint/2010/main" val="131441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5</a:t>
            </a:fld>
            <a:endParaRPr lang="en-US"/>
          </a:p>
        </p:txBody>
      </p:sp>
    </p:spTree>
    <p:extLst>
      <p:ext uri="{BB962C8B-B14F-4D97-AF65-F5344CB8AC3E}">
        <p14:creationId xmlns:p14="http://schemas.microsoft.com/office/powerpoint/2010/main" val="281343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6</a:t>
            </a:fld>
            <a:endParaRPr lang="en-US"/>
          </a:p>
        </p:txBody>
      </p:sp>
    </p:spTree>
    <p:extLst>
      <p:ext uri="{BB962C8B-B14F-4D97-AF65-F5344CB8AC3E}">
        <p14:creationId xmlns:p14="http://schemas.microsoft.com/office/powerpoint/2010/main" val="263105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7</a:t>
            </a:fld>
            <a:endParaRPr lang="en-US"/>
          </a:p>
        </p:txBody>
      </p:sp>
    </p:spTree>
    <p:extLst>
      <p:ext uri="{BB962C8B-B14F-4D97-AF65-F5344CB8AC3E}">
        <p14:creationId xmlns:p14="http://schemas.microsoft.com/office/powerpoint/2010/main" val="120421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Use to visualize, advocate and memorialize their vision going forward</a:t>
            </a:r>
          </a:p>
          <a:p>
            <a:endParaRPr lang="en-US" sz="1800" dirty="0">
              <a:effectLst/>
              <a:latin typeface="Segoe UI" panose="020B0502040204020203" pitchFamily="34" charset="0"/>
            </a:endParaRPr>
          </a:p>
          <a:p>
            <a:r>
              <a:rPr lang="en-US" sz="1800" dirty="0">
                <a:effectLst/>
                <a:latin typeface="Segoe UI" panose="020B0502040204020203" pitchFamily="34" charset="0"/>
              </a:rPr>
              <a:t>Use the CP to advocate for the Vision that the plan lays out.</a:t>
            </a:r>
            <a:endParaRPr lang="en-US" dirty="0"/>
          </a:p>
          <a:p>
            <a:endParaRPr lang="en-US" dirty="0"/>
          </a:p>
          <a:p>
            <a:r>
              <a:rPr lang="en-US" dirty="0"/>
              <a:t>Wimauma comp plan – community plan – code graphic</a:t>
            </a:r>
          </a:p>
          <a:p>
            <a:endParaRPr lang="en-US" dirty="0"/>
          </a:p>
          <a:p>
            <a:r>
              <a:rPr lang="en-US" dirty="0"/>
              <a:t>Used by Citizens in a variety of ways, some examples include, the community may find other ways of using it to create value. </a:t>
            </a:r>
            <a:br>
              <a:rPr lang="en-US" dirty="0"/>
            </a:br>
            <a:br>
              <a:rPr lang="en-US" dirty="0"/>
            </a:br>
            <a:r>
              <a:rPr lang="en-US" dirty="0"/>
              <a:t>Used by Citizens as a voice to continue the plan’s vision.</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8</a:t>
            </a:fld>
            <a:endParaRPr lang="en-US"/>
          </a:p>
        </p:txBody>
      </p:sp>
    </p:spTree>
    <p:extLst>
      <p:ext uri="{BB962C8B-B14F-4D97-AF65-F5344CB8AC3E}">
        <p14:creationId xmlns:p14="http://schemas.microsoft.com/office/powerpoint/2010/main" val="210783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800" dirty="0">
                <a:effectLst/>
                <a:latin typeface="Segoe UI" panose="020B0502040204020203" pitchFamily="34" charset="0"/>
              </a:rPr>
              <a:t>This is not a tool that is designed for a specific project to get done. It is to create a vision (does not widen roads, does not construct sidewalks)</a:t>
            </a:r>
          </a:p>
          <a:p>
            <a:pPr marL="342900" indent="-342900">
              <a:buFont typeface="+mj-lt"/>
              <a:buAutoNum type="arabicPeriod"/>
            </a:pPr>
            <a:r>
              <a:rPr lang="en-US" sz="1800" dirty="0">
                <a:effectLst/>
                <a:latin typeface="Segoe UI" panose="020B0502040204020203" pitchFamily="34" charset="0"/>
              </a:rPr>
              <a:t>If you own a piece of property and you want to change the zoning on it, this is not the process for that.</a:t>
            </a:r>
          </a:p>
          <a:p>
            <a:pPr marL="342900" indent="-342900">
              <a:buFont typeface="+mj-lt"/>
              <a:buAutoNum type="arabicPeriod"/>
            </a:pPr>
            <a:r>
              <a:rPr lang="en-US" sz="1800" dirty="0">
                <a:effectLst/>
                <a:latin typeface="Segoe UI" panose="020B0502040204020203" pitchFamily="34" charset="0"/>
              </a:rPr>
              <a:t>A community plan is not a catch-all, there will be issues that are raised that cannot be addressed in a community plan. </a:t>
            </a:r>
            <a:br>
              <a:rPr lang="en-US" sz="1800" dirty="0">
                <a:effectLst/>
                <a:latin typeface="Segoe UI" panose="020B0502040204020203" pitchFamily="34" charset="0"/>
              </a:rPr>
            </a:br>
            <a:endParaRPr lang="en-US" sz="1800" dirty="0">
              <a:effectLst/>
              <a:latin typeface="Segoe UI" panose="020B0502040204020203" pitchFamily="34" charset="0"/>
            </a:endParaRPr>
          </a:p>
          <a:p>
            <a:r>
              <a:rPr lang="en-US" sz="1800" dirty="0">
                <a:effectLst/>
                <a:latin typeface="Segoe UI" panose="020B0502040204020203" pitchFamily="34" charset="0"/>
              </a:rPr>
              <a:t>If you have comments and concerns about the community that cannot be covered by the community plan, that’s what these yellow cards are for.</a:t>
            </a:r>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9</a:t>
            </a:fld>
            <a:endParaRPr lang="en-US"/>
          </a:p>
        </p:txBody>
      </p:sp>
    </p:spTree>
    <p:extLst>
      <p:ext uri="{BB962C8B-B14F-4D97-AF65-F5344CB8AC3E}">
        <p14:creationId xmlns:p14="http://schemas.microsoft.com/office/powerpoint/2010/main" val="326906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800" dirty="0">
                <a:effectLst/>
                <a:latin typeface="Segoe UI" panose="020B0502040204020203" pitchFamily="34" charset="0"/>
              </a:rPr>
              <a:t>This is not a tool that is designed for a specific project to get done. It is to create a vision (does not widen roads, does not construct sidewalks)</a:t>
            </a:r>
          </a:p>
          <a:p>
            <a:pPr marL="342900" indent="-342900">
              <a:buFont typeface="+mj-lt"/>
              <a:buAutoNum type="arabicPeriod"/>
            </a:pPr>
            <a:r>
              <a:rPr lang="en-US" sz="1800" dirty="0">
                <a:effectLst/>
                <a:latin typeface="Segoe UI" panose="020B0502040204020203" pitchFamily="34" charset="0"/>
              </a:rPr>
              <a:t>If you own a piece of property and you want to change the zoning on it, this is not the process for that.</a:t>
            </a:r>
          </a:p>
          <a:p>
            <a:pPr marL="342900" indent="-342900">
              <a:buFont typeface="+mj-lt"/>
              <a:buAutoNum type="arabicPeriod"/>
            </a:pPr>
            <a:r>
              <a:rPr lang="en-US" sz="1800" dirty="0">
                <a:effectLst/>
                <a:latin typeface="Segoe UI" panose="020B0502040204020203" pitchFamily="34" charset="0"/>
              </a:rPr>
              <a:t>A community plan is not a catch-all, there will be issues that are raised that cannot be addressed in a community plan. </a:t>
            </a:r>
            <a:br>
              <a:rPr lang="en-US" sz="1800" dirty="0">
                <a:effectLst/>
                <a:latin typeface="Segoe UI" panose="020B0502040204020203" pitchFamily="34" charset="0"/>
              </a:rPr>
            </a:br>
            <a:endParaRPr lang="en-US" sz="1800" dirty="0">
              <a:effectLst/>
              <a:latin typeface="Segoe UI" panose="020B0502040204020203" pitchFamily="34" charset="0"/>
            </a:endParaRPr>
          </a:p>
          <a:p>
            <a:r>
              <a:rPr lang="en-US" sz="1800" dirty="0">
                <a:effectLst/>
                <a:latin typeface="Segoe UI" panose="020B0502040204020203" pitchFamily="34" charset="0"/>
              </a:rPr>
              <a:t>If you have comments and concerns about the community that cannot be covered by the community plan, that’s what these yellow cards are for.</a:t>
            </a:r>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10</a:t>
            </a:fld>
            <a:endParaRPr lang="en-US"/>
          </a:p>
        </p:txBody>
      </p:sp>
    </p:spTree>
    <p:extLst>
      <p:ext uri="{BB962C8B-B14F-4D97-AF65-F5344CB8AC3E}">
        <p14:creationId xmlns:p14="http://schemas.microsoft.com/office/powerpoint/2010/main" val="4080778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707C-B596-4BAC-93A4-B8AB93355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0418C-7600-452C-90E5-35CEA1DBB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F8219-FB29-48A3-B6C1-BD28F8552EDD}"/>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4D5F08DC-495C-44C5-96DF-D4B879446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07DC1-6D4D-44C4-B1CC-AA822A7D4E27}"/>
              </a:ext>
            </a:extLst>
          </p:cNvPr>
          <p:cNvSpPr>
            <a:spLocks noGrp="1"/>
          </p:cNvSpPr>
          <p:nvPr>
            <p:ph type="sldNum" sz="quarter" idx="12"/>
          </p:nvPr>
        </p:nvSpPr>
        <p:spPr/>
        <p:txBody>
          <a:bodyPr/>
          <a:lstStyle/>
          <a:p>
            <a:fld id="{B5CFB206-106B-4D16-B852-267EB2CCBA25}" type="slidenum">
              <a:rPr lang="en-US" smtClean="0"/>
              <a:t>‹#›</a:t>
            </a:fld>
            <a:endParaRPr lang="en-US"/>
          </a:p>
        </p:txBody>
      </p:sp>
      <p:pic>
        <p:nvPicPr>
          <p:cNvPr id="7" name="Picture 6">
            <a:extLst>
              <a:ext uri="{FF2B5EF4-FFF2-40B4-BE49-F238E27FC236}">
                <a16:creationId xmlns:a16="http://schemas.microsoft.com/office/drawing/2014/main" id="{4719B803-A322-4383-8328-126376FE6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68" y="355674"/>
            <a:ext cx="4434303" cy="1402373"/>
          </a:xfrm>
          <a:prstGeom prst="rect">
            <a:avLst/>
          </a:prstGeom>
        </p:spPr>
      </p:pic>
    </p:spTree>
    <p:extLst>
      <p:ext uri="{BB962C8B-B14F-4D97-AF65-F5344CB8AC3E}">
        <p14:creationId xmlns:p14="http://schemas.microsoft.com/office/powerpoint/2010/main" val="2755886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2A5C-F9D2-4CD7-8A2F-7A84E66AA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44B6C-B25C-4282-9902-C4D89FC53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DB939-6EF9-4E7A-B99F-D16E768E82A8}"/>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AF72F8E6-5A10-488F-8EE8-E21A5FAF0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B86AF-8E30-4C31-ACCF-F6ED26FD0C70}"/>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06583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256A84-26C1-4FC2-A459-A041C77809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3788C-C3C4-40C5-BC6B-87BD96B7B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3B709-F44E-469C-8AE2-71C1824770E5}"/>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B1C97E0D-BBB3-42F9-BD74-837A6C6FD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C9AF7-9AB7-431F-AFD6-433ED7F6B90F}"/>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39787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F06-0411-459C-94EA-678453C05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D9C49-1504-480D-A5A8-ED2F39D86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83D7E-7A6D-4710-BA83-B3F00543C3BD}"/>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A828766A-3FCD-42F4-8AE4-CA80AF52B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ADC99-9184-4D08-9FFD-AACE4BE28281}"/>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393720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39E2-C761-4816-A013-5F3FD7C262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76A1F7-2A7A-4CA8-BD97-FB1813F14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D3B78-EBCD-416E-A27B-A9EF324854BD}"/>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CA2BD690-1B0A-49FE-A90F-9116209D3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0D90-3CBD-45A6-8D09-71EA659A9DAD}"/>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98338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DCAC-A7DF-4E7D-BBFB-063BF80DB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976C9-C6EA-4487-81E9-4DF7E5BEEA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9CE86-6E98-450F-BF7F-90A9631CB6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87F67-D19D-4172-8FC0-F621DB7C90DB}"/>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6" name="Footer Placeholder 5">
            <a:extLst>
              <a:ext uri="{FF2B5EF4-FFF2-40B4-BE49-F238E27FC236}">
                <a16:creationId xmlns:a16="http://schemas.microsoft.com/office/drawing/2014/main" id="{4D27610C-B86E-4781-A74E-304E3967F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9745B-0DCB-4D8C-9104-BA137AACE4EB}"/>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3118458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74C0-EC95-4C77-B0A2-C850FBE1A1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9C13A-F984-4F9C-980B-FA031C8C5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C1B81-0F3E-4B52-8C9D-1DAF2F849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85BA5-C3B9-42CB-8186-C481B6064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A21B2-E758-436F-8230-131F846452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07122-F5FF-4DE5-B2F6-B985456A59D8}"/>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8" name="Footer Placeholder 7">
            <a:extLst>
              <a:ext uri="{FF2B5EF4-FFF2-40B4-BE49-F238E27FC236}">
                <a16:creationId xmlns:a16="http://schemas.microsoft.com/office/drawing/2014/main" id="{AD04807D-A770-4968-A9CB-1311A0C01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5C5040-9654-4924-A4E3-988C42AD4077}"/>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236849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BAD5-6AA0-48C9-B95A-821FA98C9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707F0-3AE2-4A5F-B402-75FE60B0C6D9}"/>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4" name="Footer Placeholder 3">
            <a:extLst>
              <a:ext uri="{FF2B5EF4-FFF2-40B4-BE49-F238E27FC236}">
                <a16:creationId xmlns:a16="http://schemas.microsoft.com/office/drawing/2014/main" id="{D68BA5EB-30A3-4921-9100-F956632A1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D2D3A-473D-4842-822E-4F2FD2784D03}"/>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14979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0042D-3318-40D3-9DEA-1E3278AE9B7C}"/>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3" name="Footer Placeholder 2">
            <a:extLst>
              <a:ext uri="{FF2B5EF4-FFF2-40B4-BE49-F238E27FC236}">
                <a16:creationId xmlns:a16="http://schemas.microsoft.com/office/drawing/2014/main" id="{CB8A46F8-7E29-4C31-A637-8D6B08129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287B98-262E-4562-A8DF-8DB5A21E01F6}"/>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64556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D8B7-323E-4280-97B7-DA6B7C4FE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207F47-357D-44E3-838F-09DEEC8EE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84B1F-BAAD-4503-86B5-3CDA38566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95A0E-BA8B-41EF-87AB-F055EA435D6A}"/>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6" name="Footer Placeholder 5">
            <a:extLst>
              <a:ext uri="{FF2B5EF4-FFF2-40B4-BE49-F238E27FC236}">
                <a16:creationId xmlns:a16="http://schemas.microsoft.com/office/drawing/2014/main" id="{9D97D4F6-6B4C-407A-A4C8-B18495F32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1BB45-04C5-4A7F-B144-06B0D672F2C3}"/>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19569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F135-5C57-4442-B9F7-65A25E08C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3A4BDF-5610-4E23-AD96-4894EB464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FEDABA-CE64-4056-9E7B-AF4D60A10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79D45-2B6A-4BEE-99FC-2142FE1FC0C6}"/>
              </a:ext>
            </a:extLst>
          </p:cNvPr>
          <p:cNvSpPr>
            <a:spLocks noGrp="1"/>
          </p:cNvSpPr>
          <p:nvPr>
            <p:ph type="dt" sz="half" idx="10"/>
          </p:nvPr>
        </p:nvSpPr>
        <p:spPr/>
        <p:txBody>
          <a:bodyPr/>
          <a:lstStyle/>
          <a:p>
            <a:fld id="{86A80014-B20B-43A5-83D4-0F35303A167B}" type="datetimeFigureOut">
              <a:rPr lang="en-US" smtClean="0"/>
              <a:t>9/23/2023</a:t>
            </a:fld>
            <a:endParaRPr lang="en-US"/>
          </a:p>
        </p:txBody>
      </p:sp>
      <p:sp>
        <p:nvSpPr>
          <p:cNvPr id="6" name="Footer Placeholder 5">
            <a:extLst>
              <a:ext uri="{FF2B5EF4-FFF2-40B4-BE49-F238E27FC236}">
                <a16:creationId xmlns:a16="http://schemas.microsoft.com/office/drawing/2014/main" id="{CA95AC7D-5EEA-4211-AC5A-9E3F111ED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C5F32-9CB5-4176-8825-3BD5BBDAF8AE}"/>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55488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9F0EF-80BC-4909-B1BC-E222969CB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B0E73-233C-4D7D-AFE6-B3A53BBAD8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98C6B-589C-4066-80C1-A47EB71B3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80014-B20B-43A5-83D4-0F35303A167B}" type="datetimeFigureOut">
              <a:rPr lang="en-US" smtClean="0"/>
              <a:t>9/23/2023</a:t>
            </a:fld>
            <a:endParaRPr lang="en-US"/>
          </a:p>
        </p:txBody>
      </p:sp>
      <p:sp>
        <p:nvSpPr>
          <p:cNvPr id="5" name="Footer Placeholder 4">
            <a:extLst>
              <a:ext uri="{FF2B5EF4-FFF2-40B4-BE49-F238E27FC236}">
                <a16:creationId xmlns:a16="http://schemas.microsoft.com/office/drawing/2014/main" id="{8D007C9D-C82A-4018-8FD7-5A28FE22C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997FE-4D0E-4636-96D4-A25FD2379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FB206-106B-4D16-B852-267EB2CCBA25}" type="slidenum">
              <a:rPr lang="en-US" smtClean="0"/>
              <a:t>‹#›</a:t>
            </a:fld>
            <a:endParaRPr lang="en-US"/>
          </a:p>
        </p:txBody>
      </p:sp>
      <p:sp>
        <p:nvSpPr>
          <p:cNvPr id="7" name="Rectangle 6">
            <a:extLst>
              <a:ext uri="{FF2B5EF4-FFF2-40B4-BE49-F238E27FC236}">
                <a16:creationId xmlns:a16="http://schemas.microsoft.com/office/drawing/2014/main" id="{CAC7F2EA-54D4-4A38-B234-59BC22F56E5E}"/>
              </a:ext>
            </a:extLst>
          </p:cNvPr>
          <p:cNvSpPr/>
          <p:nvPr/>
        </p:nvSpPr>
        <p:spPr>
          <a:xfrm>
            <a:off x="0" y="5877493"/>
            <a:ext cx="12192000" cy="98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A69BD-EB23-4082-AC1E-F8F0E9385FB4}"/>
              </a:ext>
            </a:extLst>
          </p:cNvPr>
          <p:cNvSpPr/>
          <p:nvPr/>
        </p:nvSpPr>
        <p:spPr>
          <a:xfrm>
            <a:off x="0" y="5800558"/>
            <a:ext cx="12192000" cy="93411"/>
          </a:xfrm>
          <a:prstGeom prst="rect">
            <a:avLst/>
          </a:prstGeom>
          <a:solidFill>
            <a:srgbClr val="9A4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3B7C4C-3188-464B-BE8D-8D76EEA3A69D}"/>
              </a:ext>
            </a:extLst>
          </p:cNvPr>
          <p:cNvSpPr txBox="1"/>
          <p:nvPr/>
        </p:nvSpPr>
        <p:spPr>
          <a:xfrm>
            <a:off x="4374292" y="6203090"/>
            <a:ext cx="3443416"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 l a n h i l l s b o r o u g h . o r g  </a:t>
            </a:r>
          </a:p>
        </p:txBody>
      </p:sp>
      <p:cxnSp>
        <p:nvCxnSpPr>
          <p:cNvPr id="10" name="Straight Connector 9">
            <a:extLst>
              <a:ext uri="{FF2B5EF4-FFF2-40B4-BE49-F238E27FC236}">
                <a16:creationId xmlns:a16="http://schemas.microsoft.com/office/drawing/2014/main" id="{5A984B34-24CA-41EC-A0F8-F711C4AA9656}"/>
              </a:ext>
            </a:extLst>
          </p:cNvPr>
          <p:cNvCxnSpPr/>
          <p:nvPr/>
        </p:nvCxnSpPr>
        <p:spPr>
          <a:xfrm>
            <a:off x="3224463" y="6394850"/>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4295DC2E-4A38-4594-AEF6-16CDA6471203}"/>
              </a:ext>
            </a:extLst>
          </p:cNvPr>
          <p:cNvCxnSpPr/>
          <p:nvPr/>
        </p:nvCxnSpPr>
        <p:spPr>
          <a:xfrm>
            <a:off x="7988974" y="6386612"/>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3B96C61A-08F2-4964-AFF9-9BD44A2525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200" y="5993657"/>
            <a:ext cx="464424" cy="767148"/>
          </a:xfrm>
          <a:prstGeom prst="rect">
            <a:avLst/>
          </a:prstGeom>
        </p:spPr>
      </p:pic>
    </p:spTree>
    <p:extLst>
      <p:ext uri="{BB962C8B-B14F-4D97-AF65-F5344CB8AC3E}">
        <p14:creationId xmlns:p14="http://schemas.microsoft.com/office/powerpoint/2010/main" val="3718882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lienhardm@plancom.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hyperlink" Target="mailto:masseyj@plancom.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4047515"/>
            <a:ext cx="7795846" cy="1655762"/>
          </a:xfrm>
        </p:spPr>
        <p:txBody>
          <a:bodyPr/>
          <a:lstStyle/>
          <a:p>
            <a:pPr algn="l"/>
            <a:r>
              <a:rPr lang="en-US" dirty="0"/>
              <a:t>Open House </a:t>
            </a:r>
          </a:p>
          <a:p>
            <a:pPr algn="l"/>
            <a:r>
              <a:rPr lang="en-US"/>
              <a:t>September 23 &amp; 25, </a:t>
            </a:r>
            <a:r>
              <a:rPr lang="en-US" dirty="0"/>
              <a:t>2023</a:t>
            </a:r>
          </a:p>
          <a:p>
            <a:pPr algn="l"/>
            <a:r>
              <a:rPr lang="en-US" dirty="0" err="1"/>
              <a:t>Mulrennan</a:t>
            </a:r>
            <a:r>
              <a:rPr lang="en-US" dirty="0"/>
              <a:t> Middle School</a:t>
            </a:r>
          </a:p>
          <a:p>
            <a:pPr algn="l"/>
            <a:endParaRPr lang="en-US" dirty="0"/>
          </a:p>
        </p:txBody>
      </p:sp>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2387600"/>
          </a:xfrm>
        </p:spPr>
        <p:txBody>
          <a:bodyPr>
            <a:normAutofit/>
          </a:bodyPr>
          <a:lstStyle/>
          <a:p>
            <a:pPr algn="l"/>
            <a:r>
              <a:rPr lang="en-US" sz="4800" dirty="0"/>
              <a:t>Valrico Community Plan</a:t>
            </a:r>
          </a:p>
        </p:txBody>
      </p:sp>
    </p:spTree>
    <p:extLst>
      <p:ext uri="{BB962C8B-B14F-4D97-AF65-F5344CB8AC3E}">
        <p14:creationId xmlns:p14="http://schemas.microsoft.com/office/powerpoint/2010/main" val="907350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69B4C08-EFA3-EC4E-0C1B-7D316D532A1A}"/>
              </a:ext>
            </a:extLst>
          </p:cNvPr>
          <p:cNvSpPr>
            <a:spLocks noGrp="1"/>
          </p:cNvSpPr>
          <p:nvPr>
            <p:ph type="title"/>
          </p:nvPr>
        </p:nvSpPr>
        <p:spPr>
          <a:xfrm>
            <a:off x="292682" y="255446"/>
            <a:ext cx="7099430" cy="812778"/>
          </a:xfrm>
        </p:spPr>
        <p:txBody>
          <a:bodyPr>
            <a:normAutofit/>
          </a:bodyPr>
          <a:lstStyle/>
          <a:p>
            <a:r>
              <a:rPr lang="en-US" sz="3200" b="1" dirty="0">
                <a:solidFill>
                  <a:srgbClr val="7030A0"/>
                </a:solidFill>
              </a:rPr>
              <a:t>A Community Plan...</a:t>
            </a:r>
            <a:endParaRPr lang="en-US" sz="3200" b="1" dirty="0">
              <a:solidFill>
                <a:srgbClr val="7030A0"/>
              </a:solidFill>
              <a:cs typeface="Arial"/>
            </a:endParaRPr>
          </a:p>
        </p:txBody>
      </p:sp>
      <p:sp>
        <p:nvSpPr>
          <p:cNvPr id="18" name="TextBox 17">
            <a:extLst>
              <a:ext uri="{FF2B5EF4-FFF2-40B4-BE49-F238E27FC236}">
                <a16:creationId xmlns:a16="http://schemas.microsoft.com/office/drawing/2014/main" id="{684CD695-23B9-248A-303A-931A1C049C67}"/>
              </a:ext>
            </a:extLst>
          </p:cNvPr>
          <p:cNvSpPr txBox="1"/>
          <p:nvPr/>
        </p:nvSpPr>
        <p:spPr>
          <a:xfrm>
            <a:off x="1283348" y="1089716"/>
            <a:ext cx="9625303"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cs typeface="Arial"/>
              </a:rPr>
              <a:t>Is a collaborative exercise</a:t>
            </a:r>
          </a:p>
          <a:p>
            <a:pPr marL="285750" indent="-285750">
              <a:buFont typeface="Arial" panose="020B0604020202020204" pitchFamily="34" charset="0"/>
              <a:buChar char="•"/>
            </a:pPr>
            <a:r>
              <a:rPr lang="en-US" sz="2800" dirty="0">
                <a:cs typeface="Arial"/>
              </a:rPr>
              <a:t>Provides a communication channel for the community</a:t>
            </a:r>
          </a:p>
          <a:p>
            <a:pPr marL="285750" indent="-285750">
              <a:buFont typeface="Arial" panose="020B0604020202020204" pitchFamily="34" charset="0"/>
              <a:buChar char="•"/>
            </a:pPr>
            <a:r>
              <a:rPr lang="en-US" sz="2800" dirty="0">
                <a:cs typeface="Arial"/>
              </a:rPr>
              <a:t>Gives you an advocacy tool</a:t>
            </a:r>
          </a:p>
          <a:p>
            <a:pPr marL="285750" indent="-285750">
              <a:buFont typeface="Arial" panose="020B0604020202020204" pitchFamily="34" charset="0"/>
              <a:buChar char="•"/>
            </a:pPr>
            <a:r>
              <a:rPr lang="en-US" sz="2800" dirty="0">
                <a:cs typeface="Arial"/>
              </a:rPr>
              <a:t>Informs new development  </a:t>
            </a:r>
          </a:p>
          <a:p>
            <a:pPr marL="285750" indent="-285750">
              <a:buFont typeface="Arial" panose="020B0604020202020204" pitchFamily="34" charset="0"/>
              <a:buChar char="•"/>
            </a:pPr>
            <a:endParaRPr lang="en-US" sz="2800" dirty="0">
              <a:cs typeface="Arial"/>
            </a:endParaRPr>
          </a:p>
          <a:p>
            <a:pPr marL="285750" indent="-285750">
              <a:buFont typeface="Arial" panose="020B0604020202020204" pitchFamily="34" charset="0"/>
              <a:buChar char="•"/>
            </a:pPr>
            <a:endParaRPr lang="en-US" sz="2800" dirty="0">
              <a:cs typeface="Arial"/>
            </a:endParaRPr>
          </a:p>
        </p:txBody>
      </p:sp>
      <p:pic>
        <p:nvPicPr>
          <p:cNvPr id="2" name="Content Placeholder 7">
            <a:extLst>
              <a:ext uri="{FF2B5EF4-FFF2-40B4-BE49-F238E27FC236}">
                <a16:creationId xmlns:a16="http://schemas.microsoft.com/office/drawing/2014/main" id="{0A3DCF94-BE60-112F-6F15-7A788B694DE0}"/>
              </a:ext>
            </a:extLst>
          </p:cNvPr>
          <p:cNvPicPr>
            <a:picLocks noChangeAspect="1"/>
          </p:cNvPicPr>
          <p:nvPr/>
        </p:nvPicPr>
        <p:blipFill>
          <a:blip r:embed="rId3">
            <a:extLst>
              <a:ext uri="{28A0092B-C50C-407E-A947-70E740481C1C}">
                <a14:useLocalDpi xmlns:a14="http://schemas.microsoft.com/office/drawing/2010/main" val="0"/>
              </a:ext>
            </a:extLst>
          </a:blip>
          <a:srcRect l="21542" r="21542"/>
          <a:stretch/>
        </p:blipFill>
        <p:spPr>
          <a:xfrm>
            <a:off x="783597" y="3307224"/>
            <a:ext cx="2053308" cy="2406830"/>
          </a:xfrm>
          <a:prstGeom prst="rect">
            <a:avLst/>
          </a:prstGeom>
        </p:spPr>
      </p:pic>
      <p:pic>
        <p:nvPicPr>
          <p:cNvPr id="1026" name="Picture 2">
            <a:extLst>
              <a:ext uri="{FF2B5EF4-FFF2-40B4-BE49-F238E27FC236}">
                <a16:creationId xmlns:a16="http://schemas.microsoft.com/office/drawing/2014/main" id="{45B47B8C-DB6C-8C1C-B8ED-6440E32D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10" r="33210"/>
          <a:stretch/>
        </p:blipFill>
        <p:spPr bwMode="auto">
          <a:xfrm>
            <a:off x="3645778"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C7837B-BFC3-CA63-25E9-314E33D8A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44" r="7344"/>
          <a:stretch/>
        </p:blipFill>
        <p:spPr bwMode="auto">
          <a:xfrm>
            <a:off x="6471140"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A1DE26-8D67-999E-59B7-265721E9D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75" r="6375"/>
          <a:stretch/>
        </p:blipFill>
        <p:spPr bwMode="auto">
          <a:xfrm>
            <a:off x="9304138"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71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59E41-E351-3D08-6E03-8BEFB8C14404}"/>
              </a:ext>
            </a:extLst>
          </p:cNvPr>
          <p:cNvSpPr>
            <a:spLocks noGrp="1"/>
          </p:cNvSpPr>
          <p:nvPr>
            <p:ph type="title"/>
          </p:nvPr>
        </p:nvSpPr>
        <p:spPr>
          <a:xfrm>
            <a:off x="508000" y="174991"/>
            <a:ext cx="11176000" cy="972873"/>
          </a:xfrm>
        </p:spPr>
        <p:txBody>
          <a:bodyPr>
            <a:normAutofit/>
          </a:bodyPr>
          <a:lstStyle/>
          <a:p>
            <a:pPr algn="ctr"/>
            <a:r>
              <a:rPr lang="en-US" sz="3200" b="1" dirty="0">
                <a:solidFill>
                  <a:srgbClr val="7030A0"/>
                </a:solidFill>
              </a:rPr>
              <a:t>Comprehensive Planning in Unincorporated Hillsborough County</a:t>
            </a:r>
          </a:p>
        </p:txBody>
      </p:sp>
      <p:graphicFrame>
        <p:nvGraphicFramePr>
          <p:cNvPr id="6" name="Content Placeholder 5">
            <a:extLst>
              <a:ext uri="{FF2B5EF4-FFF2-40B4-BE49-F238E27FC236}">
                <a16:creationId xmlns:a16="http://schemas.microsoft.com/office/drawing/2014/main" id="{E1D18AE0-8AEF-A17A-BD68-B415A69594E8}"/>
              </a:ext>
            </a:extLst>
          </p:cNvPr>
          <p:cNvGraphicFramePr>
            <a:graphicFrameLocks noGrp="1"/>
          </p:cNvGraphicFramePr>
          <p:nvPr>
            <p:ph idx="1"/>
            <p:extLst>
              <p:ext uri="{D42A27DB-BD31-4B8C-83A1-F6EECF244321}">
                <p14:modId xmlns:p14="http://schemas.microsoft.com/office/powerpoint/2010/main" val="26647050"/>
              </p:ext>
            </p:extLst>
          </p:nvPr>
        </p:nvGraphicFramePr>
        <p:xfrm>
          <a:off x="12853" y="1346112"/>
          <a:ext cx="6241191" cy="4141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ECD660F-67B0-42E6-88A5-8C4DF51F4DD4}"/>
              </a:ext>
            </a:extLst>
          </p:cNvPr>
          <p:cNvSpPr/>
          <p:nvPr/>
        </p:nvSpPr>
        <p:spPr>
          <a:xfrm>
            <a:off x="1488021" y="4076874"/>
            <a:ext cx="2632511" cy="13245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496735-35B9-DEE6-6721-310554730C9E}"/>
              </a:ext>
            </a:extLst>
          </p:cNvPr>
          <p:cNvSpPr txBox="1"/>
          <p:nvPr/>
        </p:nvSpPr>
        <p:spPr>
          <a:xfrm>
            <a:off x="6389512" y="1708454"/>
            <a:ext cx="5676746"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cs typeface="Arial"/>
              </a:rPr>
              <a:t>Hillsborough County has created and maintained Community Plans for over 20 years</a:t>
            </a:r>
            <a:br>
              <a:rPr lang="en-US" sz="2400" dirty="0">
                <a:cs typeface="Arial"/>
              </a:rPr>
            </a:br>
            <a:endParaRPr lang="en-US" sz="2400" dirty="0">
              <a:cs typeface="Arial"/>
            </a:endParaRPr>
          </a:p>
          <a:p>
            <a:pPr marL="285750" indent="-285750">
              <a:buFont typeface="Arial" panose="020B0604020202020204" pitchFamily="34" charset="0"/>
              <a:buChar char="•"/>
            </a:pPr>
            <a:r>
              <a:rPr lang="en-US" sz="2400" dirty="0">
                <a:cs typeface="Arial"/>
              </a:rPr>
              <a:t>22 community plans, Valrico will be 23</a:t>
            </a:r>
            <a:r>
              <a:rPr lang="en-US" sz="2400" baseline="30000" dirty="0">
                <a:cs typeface="Arial"/>
              </a:rPr>
              <a:t>rd</a:t>
            </a:r>
            <a:br>
              <a:rPr lang="en-US" sz="2400" dirty="0">
                <a:cs typeface="Arial"/>
              </a:rPr>
            </a:br>
            <a:endParaRPr lang="en-US" sz="2400" dirty="0">
              <a:cs typeface="Arial"/>
            </a:endParaRPr>
          </a:p>
          <a:p>
            <a:pPr marL="285750" indent="-285750">
              <a:buFont typeface="Arial" panose="020B0604020202020204" pitchFamily="34" charset="0"/>
              <a:buChar char="•"/>
            </a:pPr>
            <a:r>
              <a:rPr lang="en-US" sz="2400" dirty="0">
                <a:cs typeface="Arial"/>
              </a:rPr>
              <a:t>Ensures development is consistent with the goals the Community expresses through this process</a:t>
            </a:r>
          </a:p>
        </p:txBody>
      </p:sp>
    </p:spTree>
    <p:extLst>
      <p:ext uri="{BB962C8B-B14F-4D97-AF65-F5344CB8AC3E}">
        <p14:creationId xmlns:p14="http://schemas.microsoft.com/office/powerpoint/2010/main" val="131327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05AA7-5C9A-F571-ABC8-8089521398DB}"/>
              </a:ext>
            </a:extLst>
          </p:cNvPr>
          <p:cNvSpPr/>
          <p:nvPr/>
        </p:nvSpPr>
        <p:spPr>
          <a:xfrm>
            <a:off x="177800" y="0"/>
            <a:ext cx="6223000" cy="5798894"/>
          </a:xfrm>
          <a:prstGeom prst="rect">
            <a:avLst/>
          </a:prstGeom>
          <a:gradFill flip="none" rotWithShape="1">
            <a:gsLst>
              <a:gs pos="0">
                <a:schemeClr val="bg1"/>
              </a:gs>
              <a:gs pos="70000">
                <a:srgbClr val="FFFFFF"/>
              </a:gs>
              <a:gs pos="85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C4B6CEC-30C4-6E9D-6AE0-C5B2D44930FC}"/>
              </a:ext>
            </a:extLst>
          </p:cNvPr>
          <p:cNvSpPr>
            <a:spLocks noGrp="1"/>
          </p:cNvSpPr>
          <p:nvPr>
            <p:ph type="title"/>
          </p:nvPr>
        </p:nvSpPr>
        <p:spPr/>
        <p:txBody>
          <a:bodyPr/>
          <a:lstStyle/>
          <a:p>
            <a:br>
              <a:rPr lang="en-US" sz="1800" b="0" i="0" u="none" strike="noStrike" baseline="0" dirty="0">
                <a:solidFill>
                  <a:srgbClr val="000000"/>
                </a:solidFill>
                <a:latin typeface="Open Sans ExtraBold" panose="020B0906030804020204" pitchFamily="34" charset="0"/>
              </a:rPr>
            </a:br>
            <a:r>
              <a:rPr lang="en-US" sz="1800" b="0" i="0" u="none" strike="noStrike" baseline="0" dirty="0">
                <a:solidFill>
                  <a:srgbClr val="000000"/>
                </a:solidFill>
                <a:latin typeface="Open Sans ExtraBold" panose="020B0906030804020204" pitchFamily="34" charset="0"/>
              </a:rPr>
              <a:t> </a:t>
            </a:r>
            <a:endParaRPr lang="en-US" dirty="0"/>
          </a:p>
        </p:txBody>
      </p:sp>
      <p:pic>
        <p:nvPicPr>
          <p:cNvPr id="11" name="Picture 10">
            <a:extLst>
              <a:ext uri="{FF2B5EF4-FFF2-40B4-BE49-F238E27FC236}">
                <a16:creationId xmlns:a16="http://schemas.microsoft.com/office/drawing/2014/main" id="{75171564-3A7E-5CF7-84FA-43BF092EEB9A}"/>
              </a:ext>
            </a:extLst>
          </p:cNvPr>
          <p:cNvPicPr>
            <a:picLocks noChangeAspect="1"/>
          </p:cNvPicPr>
          <p:nvPr/>
        </p:nvPicPr>
        <p:blipFill>
          <a:blip r:embed="rId2">
            <a:extLst>
              <a:ext uri="{28A0092B-C50C-407E-A947-70E740481C1C}">
                <a14:useLocalDpi xmlns:a14="http://schemas.microsoft.com/office/drawing/2010/main" val="0"/>
              </a:ext>
            </a:extLst>
          </a:blip>
          <a:srcRect l="25214" r="25214"/>
          <a:stretch/>
        </p:blipFill>
        <p:spPr>
          <a:xfrm>
            <a:off x="7061201" y="1669"/>
            <a:ext cx="5130800" cy="5815012"/>
          </a:xfrm>
          <a:prstGeom prst="rect">
            <a:avLst/>
          </a:prstGeom>
        </p:spPr>
      </p:pic>
      <p:sp>
        <p:nvSpPr>
          <p:cNvPr id="12" name="Rectangle 11">
            <a:extLst>
              <a:ext uri="{FF2B5EF4-FFF2-40B4-BE49-F238E27FC236}">
                <a16:creationId xmlns:a16="http://schemas.microsoft.com/office/drawing/2014/main" id="{F6E82FE4-29F6-C80F-B547-E96E66FE070F}"/>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2AA15E-4608-4C12-7CB3-299FD95C7A7E}"/>
              </a:ext>
            </a:extLst>
          </p:cNvPr>
          <p:cNvSpPr>
            <a:spLocks noGrp="1"/>
          </p:cNvSpPr>
          <p:nvPr>
            <p:ph idx="1"/>
          </p:nvPr>
        </p:nvSpPr>
        <p:spPr>
          <a:xfrm>
            <a:off x="384561" y="951920"/>
            <a:ext cx="8204025" cy="3914510"/>
          </a:xfrm>
        </p:spPr>
        <p:txBody>
          <a:bodyPr>
            <a:normAutofit fontScale="92500"/>
          </a:bodyPr>
          <a:lstStyle/>
          <a:p>
            <a:pPr marL="0" indent="0">
              <a:buNone/>
            </a:pPr>
            <a:r>
              <a:rPr lang="en-US" sz="4400" dirty="0">
                <a:solidFill>
                  <a:srgbClr val="7030A0"/>
                </a:solidFill>
              </a:rPr>
              <a:t>The Plan’s </a:t>
            </a:r>
            <a:r>
              <a:rPr lang="en-US" sz="4400" b="1" dirty="0">
                <a:solidFill>
                  <a:srgbClr val="7030A0"/>
                </a:solidFill>
              </a:rPr>
              <a:t>Vision</a:t>
            </a:r>
            <a:r>
              <a:rPr lang="en-US" sz="4400" dirty="0">
                <a:solidFill>
                  <a:srgbClr val="7030A0"/>
                </a:solidFill>
              </a:rPr>
              <a:t> is a community’s “view of the future.”</a:t>
            </a:r>
            <a:br>
              <a:rPr lang="en-US" sz="4400" dirty="0">
                <a:solidFill>
                  <a:srgbClr val="7030A0"/>
                </a:solidFill>
              </a:rPr>
            </a:br>
            <a:br>
              <a:rPr lang="en-US" sz="4400" dirty="0">
                <a:solidFill>
                  <a:srgbClr val="7030A0"/>
                </a:solidFill>
              </a:rPr>
            </a:br>
            <a:r>
              <a:rPr lang="en-US" sz="4400" dirty="0">
                <a:solidFill>
                  <a:srgbClr val="7030A0"/>
                </a:solidFill>
              </a:rPr>
              <a:t> </a:t>
            </a:r>
          </a:p>
          <a:p>
            <a:pPr marL="0" indent="0">
              <a:buNone/>
            </a:pPr>
            <a:r>
              <a:rPr lang="en-US" sz="4400" dirty="0">
                <a:solidFill>
                  <a:srgbClr val="7030A0"/>
                </a:solidFill>
              </a:rPr>
              <a:t>How does Valrico see itself in </a:t>
            </a:r>
            <a:r>
              <a:rPr lang="en-US" sz="4400" b="1" dirty="0">
                <a:solidFill>
                  <a:srgbClr val="7030A0"/>
                </a:solidFill>
              </a:rPr>
              <a:t>5 years? 10 years? </a:t>
            </a:r>
          </a:p>
        </p:txBody>
      </p:sp>
    </p:spTree>
    <p:extLst>
      <p:ext uri="{BB962C8B-B14F-4D97-AF65-F5344CB8AC3E}">
        <p14:creationId xmlns:p14="http://schemas.microsoft.com/office/powerpoint/2010/main" val="1204557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0" y="3842117"/>
            <a:ext cx="5250637" cy="1861160"/>
          </a:xfrm>
        </p:spPr>
        <p:txBody>
          <a:bodyPr>
            <a:normAutofit fontScale="92500" lnSpcReduction="10000"/>
          </a:bodyPr>
          <a:lstStyle/>
          <a:p>
            <a:pPr algn="l"/>
            <a:r>
              <a:rPr lang="en-US" b="1" dirty="0"/>
              <a:t>Vision Exercise</a:t>
            </a:r>
          </a:p>
          <a:p>
            <a:pPr algn="l"/>
            <a:r>
              <a:rPr lang="en-US" dirty="0"/>
              <a:t>	1. Ad-Libs</a:t>
            </a:r>
          </a:p>
          <a:p>
            <a:pPr algn="l"/>
            <a:r>
              <a:rPr lang="en-US" dirty="0"/>
              <a:t>	2. Community Concept Map</a:t>
            </a:r>
            <a:br>
              <a:rPr lang="en-US" dirty="0"/>
            </a:br>
            <a:endParaRPr lang="en-US" dirty="0"/>
          </a:p>
          <a:p>
            <a:pPr algn="l"/>
            <a:r>
              <a:rPr lang="en-US" b="1" dirty="0"/>
              <a:t>Community Plan Boundaries Map</a:t>
            </a:r>
          </a:p>
          <a:p>
            <a:pPr algn="l"/>
            <a:endParaRPr lang="en-US" dirty="0"/>
          </a:p>
        </p:txBody>
      </p:sp>
      <p:sp>
        <p:nvSpPr>
          <p:cNvPr id="7" name="Rectangle 6">
            <a:extLst>
              <a:ext uri="{FF2B5EF4-FFF2-40B4-BE49-F238E27FC236}">
                <a16:creationId xmlns:a16="http://schemas.microsoft.com/office/drawing/2014/main" id="{42F78334-0E89-0CD6-1702-8F012AA411CB}"/>
              </a:ext>
            </a:extLst>
          </p:cNvPr>
          <p:cNvSpPr/>
          <p:nvPr/>
        </p:nvSpPr>
        <p:spPr>
          <a:xfrm>
            <a:off x="5746044" y="0"/>
            <a:ext cx="4523292"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1141493"/>
          </a:xfrm>
        </p:spPr>
        <p:txBody>
          <a:bodyPr>
            <a:normAutofit/>
          </a:bodyPr>
          <a:lstStyle/>
          <a:p>
            <a:pPr algn="l"/>
            <a:r>
              <a:rPr lang="en-US" sz="4800" dirty="0"/>
              <a:t>September Exercises</a:t>
            </a:r>
          </a:p>
        </p:txBody>
      </p:sp>
    </p:spTree>
    <p:extLst>
      <p:ext uri="{BB962C8B-B14F-4D97-AF65-F5344CB8AC3E}">
        <p14:creationId xmlns:p14="http://schemas.microsoft.com/office/powerpoint/2010/main" val="265202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0B3EB-005A-8DE1-FDDD-372341D0E2BD}"/>
              </a:ext>
            </a:extLst>
          </p:cNvPr>
          <p:cNvPicPr>
            <a:picLocks noChangeAspect="1"/>
          </p:cNvPicPr>
          <p:nvPr/>
        </p:nvPicPr>
        <p:blipFill rotWithShape="1">
          <a:blip r:embed="rId2">
            <a:extLst>
              <a:ext uri="{28A0092B-C50C-407E-A947-70E740481C1C}">
                <a14:useLocalDpi xmlns:a14="http://schemas.microsoft.com/office/drawing/2010/main" val="0"/>
              </a:ext>
            </a:extLst>
          </a:blip>
          <a:srcRect l="55" r="55"/>
          <a:stretch/>
        </p:blipFill>
        <p:spPr>
          <a:xfrm>
            <a:off x="7086597" y="0"/>
            <a:ext cx="5119394" cy="5802085"/>
          </a:xfrm>
          <a:prstGeom prst="rect">
            <a:avLst/>
          </a:prstGeom>
        </p:spPr>
      </p:pic>
      <p:sp>
        <p:nvSpPr>
          <p:cNvPr id="7" name="Rectangle 6">
            <a:extLst>
              <a:ext uri="{FF2B5EF4-FFF2-40B4-BE49-F238E27FC236}">
                <a16:creationId xmlns:a16="http://schemas.microsoft.com/office/drawing/2014/main" id="{42F78334-0E89-0CD6-1702-8F012AA411CB}"/>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2167468"/>
            <a:ext cx="7795846" cy="3259112"/>
          </a:xfrm>
        </p:spPr>
        <p:txBody>
          <a:bodyPr>
            <a:normAutofit/>
          </a:bodyPr>
          <a:lstStyle/>
          <a:p>
            <a:pPr algn="l"/>
            <a:r>
              <a:rPr lang="en-US" sz="4800" dirty="0"/>
              <a:t>Vision Ad-Libs</a:t>
            </a:r>
            <a:br>
              <a:rPr lang="en-US" sz="4800" dirty="0"/>
            </a:br>
            <a:br>
              <a:rPr lang="en-US" sz="4800" dirty="0"/>
            </a:br>
            <a:r>
              <a:rPr lang="en-US" sz="4800" dirty="0"/>
              <a:t>How does Valrico see itself in </a:t>
            </a:r>
            <a:r>
              <a:rPr lang="en-US" sz="4800" b="1" dirty="0"/>
              <a:t>5 years? 10 years? </a:t>
            </a:r>
            <a:endParaRPr lang="en-US" sz="4800" dirty="0"/>
          </a:p>
        </p:txBody>
      </p:sp>
    </p:spTree>
    <p:extLst>
      <p:ext uri="{BB962C8B-B14F-4D97-AF65-F5344CB8AC3E}">
        <p14:creationId xmlns:p14="http://schemas.microsoft.com/office/powerpoint/2010/main" val="10515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05AA7-5C9A-F571-ABC8-8089521398DB}"/>
              </a:ext>
            </a:extLst>
          </p:cNvPr>
          <p:cNvSpPr/>
          <p:nvPr/>
        </p:nvSpPr>
        <p:spPr>
          <a:xfrm>
            <a:off x="177800" y="0"/>
            <a:ext cx="6223000" cy="5798894"/>
          </a:xfrm>
          <a:prstGeom prst="rect">
            <a:avLst/>
          </a:prstGeom>
          <a:gradFill flip="none" rotWithShape="1">
            <a:gsLst>
              <a:gs pos="0">
                <a:schemeClr val="bg1"/>
              </a:gs>
              <a:gs pos="70000">
                <a:srgbClr val="FFFFFF"/>
              </a:gs>
              <a:gs pos="85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2AA15E-4608-4C12-7CB3-299FD95C7A7E}"/>
              </a:ext>
            </a:extLst>
          </p:cNvPr>
          <p:cNvSpPr>
            <a:spLocks noGrp="1"/>
          </p:cNvSpPr>
          <p:nvPr>
            <p:ph idx="1"/>
          </p:nvPr>
        </p:nvSpPr>
        <p:spPr>
          <a:xfrm>
            <a:off x="318370" y="512747"/>
            <a:ext cx="11695829" cy="4922469"/>
          </a:xfrm>
        </p:spPr>
        <p:txBody>
          <a:bodyPr>
            <a:normAutofit fontScale="92500"/>
          </a:bodyPr>
          <a:lstStyle/>
          <a:p>
            <a:pPr marL="0" indent="0">
              <a:lnSpc>
                <a:spcPct val="200000"/>
              </a:lnSpc>
              <a:buNone/>
            </a:pPr>
            <a:r>
              <a:rPr lang="en-US" sz="4000" b="1" dirty="0">
                <a:solidFill>
                  <a:srgbClr val="7030A0"/>
                </a:solidFill>
              </a:rPr>
              <a:t>In 2033, Valrico’s community character will </a:t>
            </a:r>
            <a:r>
              <a:rPr lang="en-US" sz="4000" b="1" u="sng" dirty="0">
                <a:solidFill>
                  <a:srgbClr val="7030A0"/>
                </a:solidFill>
              </a:rPr>
              <a:t>be reflected by walkable, connected spaces people can enjoy</a:t>
            </a:r>
            <a:r>
              <a:rPr lang="en-US" sz="4000" b="1" dirty="0">
                <a:solidFill>
                  <a:srgbClr val="7030A0"/>
                </a:solidFill>
              </a:rPr>
              <a:t> because the community plan has </a:t>
            </a:r>
            <a:r>
              <a:rPr lang="en-US" sz="4000" b="1" u="sng" dirty="0">
                <a:solidFill>
                  <a:srgbClr val="7030A0"/>
                </a:solidFill>
              </a:rPr>
              <a:t>prioritized pedestrian safety and open space. </a:t>
            </a:r>
            <a:endParaRPr lang="en-US" sz="4000" b="1" dirty="0">
              <a:solidFill>
                <a:srgbClr val="7030A0"/>
              </a:solidFill>
            </a:endParaRPr>
          </a:p>
        </p:txBody>
      </p:sp>
    </p:spTree>
    <p:extLst>
      <p:ext uri="{BB962C8B-B14F-4D97-AF65-F5344CB8AC3E}">
        <p14:creationId xmlns:p14="http://schemas.microsoft.com/office/powerpoint/2010/main" val="3939399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069A6-AB9C-3CEE-6B03-3D6A5F02C54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5266BB-0723-215C-D358-6733BB7AE609}"/>
              </a:ext>
            </a:extLst>
          </p:cNvPr>
          <p:cNvPicPr>
            <a:picLocks noChangeAspect="1"/>
          </p:cNvPicPr>
          <p:nvPr/>
        </p:nvPicPr>
        <p:blipFill rotWithShape="1">
          <a:blip r:embed="rId3"/>
          <a:srcRect r="1728" b="1728"/>
          <a:stretch/>
        </p:blipFill>
        <p:spPr>
          <a:xfrm>
            <a:off x="2316444" y="-1476959"/>
            <a:ext cx="9866489" cy="9811918"/>
          </a:xfrm>
          <a:prstGeom prst="rect">
            <a:avLst/>
          </a:prstGeom>
        </p:spPr>
      </p:pic>
      <p:sp>
        <p:nvSpPr>
          <p:cNvPr id="6" name="Rectangle 5">
            <a:extLst>
              <a:ext uri="{FF2B5EF4-FFF2-40B4-BE49-F238E27FC236}">
                <a16:creationId xmlns:a16="http://schemas.microsoft.com/office/drawing/2014/main" id="{65959D5E-6A08-E7F1-A96F-F6E64D638A56}"/>
              </a:ext>
            </a:extLst>
          </p:cNvPr>
          <p:cNvSpPr/>
          <p:nvPr/>
        </p:nvSpPr>
        <p:spPr>
          <a:xfrm>
            <a:off x="7991217" y="1071349"/>
            <a:ext cx="88711" cy="2995684"/>
          </a:xfrm>
          <a:prstGeom prst="rect">
            <a:avLst/>
          </a:prstGeom>
          <a:solidFill>
            <a:srgbClr val="00FFFF">
              <a:alpha val="73000"/>
            </a:srgb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4725AA1-30DE-5902-4EEE-8653706F2784}"/>
              </a:ext>
            </a:extLst>
          </p:cNvPr>
          <p:cNvCxnSpPr>
            <a:cxnSpLocks/>
          </p:cNvCxnSpPr>
          <p:nvPr/>
        </p:nvCxnSpPr>
        <p:spPr>
          <a:xfrm>
            <a:off x="8079928" y="2893325"/>
            <a:ext cx="6190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956A22-54FD-9EBD-0F69-FD91D424D47A}"/>
              </a:ext>
            </a:extLst>
          </p:cNvPr>
          <p:cNvSpPr txBox="1"/>
          <p:nvPr/>
        </p:nvSpPr>
        <p:spPr>
          <a:xfrm>
            <a:off x="8698977" y="2584230"/>
            <a:ext cx="1377300" cy="923330"/>
          </a:xfrm>
          <a:prstGeom prst="rect">
            <a:avLst/>
          </a:prstGeom>
          <a:noFill/>
        </p:spPr>
        <p:txBody>
          <a:bodyPr wrap="none" rtlCol="0">
            <a:spAutoFit/>
          </a:bodyPr>
          <a:lstStyle/>
          <a:p>
            <a:r>
              <a:rPr lang="en-US" dirty="0">
                <a:solidFill>
                  <a:srgbClr val="FF0000"/>
                </a:solidFill>
                <a:latin typeface="Dreaming Outloud Script Pro" panose="03050502040304050704" pitchFamily="66" charset="0"/>
                <a:cs typeface="Dreaming Outloud Script Pro" panose="03050502040304050704" pitchFamily="66" charset="0"/>
              </a:rPr>
              <a:t>Bike Trail </a:t>
            </a:r>
          </a:p>
          <a:p>
            <a:r>
              <a:rPr lang="en-US" dirty="0">
                <a:solidFill>
                  <a:srgbClr val="FF0000"/>
                </a:solidFill>
                <a:latin typeface="Dreaming Outloud Script Pro" panose="03050502040304050704" pitchFamily="66" charset="0"/>
                <a:cs typeface="Dreaming Outloud Script Pro" panose="03050502040304050704" pitchFamily="66" charset="0"/>
              </a:rPr>
              <a:t>connecting</a:t>
            </a:r>
          </a:p>
          <a:p>
            <a:r>
              <a:rPr lang="en-US" dirty="0">
                <a:solidFill>
                  <a:srgbClr val="FF0000"/>
                </a:solidFill>
                <a:latin typeface="Dreaming Outloud Script Pro" panose="03050502040304050704" pitchFamily="66" charset="0"/>
                <a:cs typeface="Dreaming Outloud Script Pro" panose="03050502040304050704" pitchFamily="66" charset="0"/>
              </a:rPr>
              <a:t>parks</a:t>
            </a:r>
          </a:p>
        </p:txBody>
      </p:sp>
      <p:sp>
        <p:nvSpPr>
          <p:cNvPr id="19" name="Oval 18">
            <a:extLst>
              <a:ext uri="{FF2B5EF4-FFF2-40B4-BE49-F238E27FC236}">
                <a16:creationId xmlns:a16="http://schemas.microsoft.com/office/drawing/2014/main" id="{F113C43D-EB52-8A79-68F1-7B5A45A40AFD}"/>
              </a:ext>
            </a:extLst>
          </p:cNvPr>
          <p:cNvSpPr/>
          <p:nvPr/>
        </p:nvSpPr>
        <p:spPr>
          <a:xfrm>
            <a:off x="6460864" y="2281738"/>
            <a:ext cx="788824" cy="171777"/>
          </a:xfrm>
          <a:prstGeom prst="ellipse">
            <a:avLst/>
          </a:prstGeom>
          <a:solidFill>
            <a:schemeClr val="accent4">
              <a:alpha val="68000"/>
            </a:schemeClr>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latin typeface="Dreaming Outloud Script Pro" panose="03050502040304050704" pitchFamily="66" charset="0"/>
              <a:cs typeface="Dreaming Outloud Script Pro" panose="03050502040304050704" pitchFamily="66" charset="0"/>
            </a:endParaRPr>
          </a:p>
        </p:txBody>
      </p:sp>
      <p:sp>
        <p:nvSpPr>
          <p:cNvPr id="24" name="TextBox 23">
            <a:extLst>
              <a:ext uri="{FF2B5EF4-FFF2-40B4-BE49-F238E27FC236}">
                <a16:creationId xmlns:a16="http://schemas.microsoft.com/office/drawing/2014/main" id="{7CA0E18D-1F35-CBC1-79D1-5232ED1D30B4}"/>
              </a:ext>
            </a:extLst>
          </p:cNvPr>
          <p:cNvSpPr txBox="1"/>
          <p:nvPr/>
        </p:nvSpPr>
        <p:spPr>
          <a:xfrm>
            <a:off x="5672292" y="1809444"/>
            <a:ext cx="2281394" cy="461665"/>
          </a:xfrm>
          <a:prstGeom prst="rect">
            <a:avLst/>
          </a:prstGeom>
          <a:solidFill>
            <a:schemeClr val="bg1"/>
          </a:solidFill>
        </p:spPr>
        <p:txBody>
          <a:bodyPr wrap="none" rtlCol="0">
            <a:spAutoFit/>
          </a:bodyPr>
          <a:lstStyle/>
          <a:p>
            <a:r>
              <a:rPr lang="en-US" sz="2400" dirty="0">
                <a:solidFill>
                  <a:srgbClr val="FF0000"/>
                </a:solidFill>
                <a:latin typeface="Dreaming Outloud Script Pro" panose="03050502040304050704" pitchFamily="66" charset="0"/>
                <a:cs typeface="Dreaming Outloud Script Pro" panose="03050502040304050704" pitchFamily="66" charset="0"/>
              </a:rPr>
              <a:t>Shopping area</a:t>
            </a:r>
          </a:p>
        </p:txBody>
      </p:sp>
      <p:sp>
        <p:nvSpPr>
          <p:cNvPr id="4" name="Rectangle 3">
            <a:extLst>
              <a:ext uri="{FF2B5EF4-FFF2-40B4-BE49-F238E27FC236}">
                <a16:creationId xmlns:a16="http://schemas.microsoft.com/office/drawing/2014/main" id="{9A7C8687-24E1-5B4C-6C22-C0F4A510735B}"/>
              </a:ext>
            </a:extLst>
          </p:cNvPr>
          <p:cNvSpPr/>
          <p:nvPr/>
        </p:nvSpPr>
        <p:spPr>
          <a:xfrm rot="16200000">
            <a:off x="6956792" y="653273"/>
            <a:ext cx="82139" cy="2192681"/>
          </a:xfrm>
          <a:prstGeom prst="rect">
            <a:avLst/>
          </a:prstGeom>
          <a:solidFill>
            <a:srgbClr val="00FFFF">
              <a:alpha val="73000"/>
            </a:srgb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E6D110-EFFB-4BE1-740B-8E994CB4184B}"/>
              </a:ext>
            </a:extLst>
          </p:cNvPr>
          <p:cNvSpPr/>
          <p:nvPr/>
        </p:nvSpPr>
        <p:spPr>
          <a:xfrm>
            <a:off x="5800286" y="1291122"/>
            <a:ext cx="388109" cy="460040"/>
          </a:xfrm>
          <a:prstGeom prst="ellipse">
            <a:avLst/>
          </a:prstGeom>
          <a:solidFill>
            <a:schemeClr val="accent4">
              <a:alpha val="68000"/>
            </a:schemeClr>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latin typeface="Dreaming Outloud Script Pro" panose="03050502040304050704" pitchFamily="66" charset="0"/>
              <a:cs typeface="Dreaming Outloud Script Pro" panose="03050502040304050704" pitchFamily="66" charset="0"/>
            </a:endParaRPr>
          </a:p>
        </p:txBody>
      </p:sp>
      <p:cxnSp>
        <p:nvCxnSpPr>
          <p:cNvPr id="11" name="Straight Arrow Connector 10">
            <a:extLst>
              <a:ext uri="{FF2B5EF4-FFF2-40B4-BE49-F238E27FC236}">
                <a16:creationId xmlns:a16="http://schemas.microsoft.com/office/drawing/2014/main" id="{44215D8C-2B8F-1364-2C32-6D6DA22A499B}"/>
              </a:ext>
            </a:extLst>
          </p:cNvPr>
          <p:cNvCxnSpPr>
            <a:cxnSpLocks/>
          </p:cNvCxnSpPr>
          <p:nvPr/>
        </p:nvCxnSpPr>
        <p:spPr>
          <a:xfrm flipV="1">
            <a:off x="6041966" y="1105727"/>
            <a:ext cx="901411" cy="278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872897C-A005-0599-AAE1-E0986C282115}"/>
              </a:ext>
            </a:extLst>
          </p:cNvPr>
          <p:cNvSpPr txBox="1"/>
          <p:nvPr/>
        </p:nvSpPr>
        <p:spPr>
          <a:xfrm>
            <a:off x="6345634" y="404862"/>
            <a:ext cx="1570520" cy="646331"/>
          </a:xfrm>
          <a:prstGeom prst="rect">
            <a:avLst/>
          </a:prstGeom>
          <a:solidFill>
            <a:schemeClr val="bg1"/>
          </a:solidFill>
        </p:spPr>
        <p:txBody>
          <a:bodyPr wrap="square" rtlCol="0">
            <a:spAutoFit/>
          </a:bodyPr>
          <a:lstStyle/>
          <a:p>
            <a:r>
              <a:rPr lang="en-US" dirty="0">
                <a:solidFill>
                  <a:srgbClr val="FF0000"/>
                </a:solidFill>
                <a:latin typeface="Dreaming Outloud Script Pro" panose="03050502040304050704" pitchFamily="66" charset="0"/>
                <a:cs typeface="Dreaming Outloud Script Pro" panose="03050502040304050704" pitchFamily="66" charset="0"/>
              </a:rPr>
              <a:t>Historic </a:t>
            </a:r>
          </a:p>
          <a:p>
            <a:r>
              <a:rPr lang="en-US" dirty="0">
                <a:solidFill>
                  <a:srgbClr val="FF0000"/>
                </a:solidFill>
                <a:latin typeface="Dreaming Outloud Script Pro" panose="03050502040304050704" pitchFamily="66" charset="0"/>
                <a:cs typeface="Dreaming Outloud Script Pro" panose="03050502040304050704" pitchFamily="66" charset="0"/>
              </a:rPr>
              <a:t>Downtown</a:t>
            </a:r>
          </a:p>
        </p:txBody>
      </p:sp>
      <p:sp>
        <p:nvSpPr>
          <p:cNvPr id="20" name="Oval 19">
            <a:extLst>
              <a:ext uri="{FF2B5EF4-FFF2-40B4-BE49-F238E27FC236}">
                <a16:creationId xmlns:a16="http://schemas.microsoft.com/office/drawing/2014/main" id="{AD3B8FFA-8371-2FE8-22B0-67DBB07A4CA1}"/>
              </a:ext>
            </a:extLst>
          </p:cNvPr>
          <p:cNvSpPr/>
          <p:nvPr/>
        </p:nvSpPr>
        <p:spPr>
          <a:xfrm>
            <a:off x="5800286" y="5031806"/>
            <a:ext cx="788824" cy="461665"/>
          </a:xfrm>
          <a:prstGeom prst="ellipse">
            <a:avLst/>
          </a:prstGeom>
          <a:solidFill>
            <a:schemeClr val="accent4">
              <a:alpha val="68000"/>
            </a:schemeClr>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latin typeface="Dreaming Outloud Script Pro" panose="03050502040304050704" pitchFamily="66" charset="0"/>
              <a:cs typeface="Dreaming Outloud Script Pro" panose="03050502040304050704" pitchFamily="66" charset="0"/>
            </a:endParaRPr>
          </a:p>
        </p:txBody>
      </p:sp>
      <p:sp>
        <p:nvSpPr>
          <p:cNvPr id="21" name="TextBox 20">
            <a:extLst>
              <a:ext uri="{FF2B5EF4-FFF2-40B4-BE49-F238E27FC236}">
                <a16:creationId xmlns:a16="http://schemas.microsoft.com/office/drawing/2014/main" id="{D0153AA9-FFF5-7CC9-D3D4-4298DF2A6B6F}"/>
              </a:ext>
            </a:extLst>
          </p:cNvPr>
          <p:cNvSpPr txBox="1"/>
          <p:nvPr/>
        </p:nvSpPr>
        <p:spPr>
          <a:xfrm>
            <a:off x="6211893" y="4423054"/>
            <a:ext cx="2281394" cy="461665"/>
          </a:xfrm>
          <a:prstGeom prst="rect">
            <a:avLst/>
          </a:prstGeom>
          <a:solidFill>
            <a:schemeClr val="bg1"/>
          </a:solidFill>
        </p:spPr>
        <p:txBody>
          <a:bodyPr wrap="none" rtlCol="0">
            <a:spAutoFit/>
          </a:bodyPr>
          <a:lstStyle/>
          <a:p>
            <a:r>
              <a:rPr lang="en-US" sz="2400" dirty="0">
                <a:solidFill>
                  <a:srgbClr val="FF0000"/>
                </a:solidFill>
                <a:latin typeface="Dreaming Outloud Script Pro" panose="03050502040304050704" pitchFamily="66" charset="0"/>
                <a:cs typeface="Dreaming Outloud Script Pro" panose="03050502040304050704" pitchFamily="66" charset="0"/>
              </a:rPr>
              <a:t>Shopping area</a:t>
            </a:r>
          </a:p>
        </p:txBody>
      </p:sp>
      <p:cxnSp>
        <p:nvCxnSpPr>
          <p:cNvPr id="22" name="Straight Arrow Connector 21">
            <a:extLst>
              <a:ext uri="{FF2B5EF4-FFF2-40B4-BE49-F238E27FC236}">
                <a16:creationId xmlns:a16="http://schemas.microsoft.com/office/drawing/2014/main" id="{ED7D53D4-6120-44F8-1EB4-195D51992A64}"/>
              </a:ext>
            </a:extLst>
          </p:cNvPr>
          <p:cNvCxnSpPr>
            <a:cxnSpLocks/>
          </p:cNvCxnSpPr>
          <p:nvPr/>
        </p:nvCxnSpPr>
        <p:spPr>
          <a:xfrm flipV="1">
            <a:off x="6238089" y="4958938"/>
            <a:ext cx="292858" cy="3810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7">
            <a:extLst>
              <a:ext uri="{FF2B5EF4-FFF2-40B4-BE49-F238E27FC236}">
                <a16:creationId xmlns:a16="http://schemas.microsoft.com/office/drawing/2014/main" id="{5CD21AB9-692E-A2EC-5AD0-2D034F60617C}"/>
              </a:ext>
            </a:extLst>
          </p:cNvPr>
          <p:cNvSpPr>
            <a:spLocks noGrp="1"/>
          </p:cNvSpPr>
          <p:nvPr>
            <p:ph type="title"/>
          </p:nvPr>
        </p:nvSpPr>
        <p:spPr>
          <a:xfrm>
            <a:off x="222568" y="2383113"/>
            <a:ext cx="1910469" cy="1325563"/>
          </a:xfrm>
        </p:spPr>
        <p:txBody>
          <a:bodyPr>
            <a:noAutofit/>
          </a:bodyPr>
          <a:lstStyle/>
          <a:p>
            <a:r>
              <a:rPr lang="en-US" sz="3200" dirty="0"/>
              <a:t>Concept </a:t>
            </a:r>
            <a:br>
              <a:rPr lang="en-US" sz="3200" dirty="0"/>
            </a:br>
            <a:r>
              <a:rPr lang="en-US" sz="3200" dirty="0"/>
              <a:t>Map</a:t>
            </a:r>
            <a:br>
              <a:rPr lang="en-US" sz="3200" dirty="0"/>
            </a:br>
            <a:r>
              <a:rPr lang="en-US" sz="3200" dirty="0"/>
              <a:t>Example</a:t>
            </a:r>
          </a:p>
        </p:txBody>
      </p:sp>
    </p:spTree>
    <p:extLst>
      <p:ext uri="{BB962C8B-B14F-4D97-AF65-F5344CB8AC3E}">
        <p14:creationId xmlns:p14="http://schemas.microsoft.com/office/powerpoint/2010/main" val="377764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5C6FD2-FA31-8D53-EB7C-BA604DA2BD1E}"/>
              </a:ext>
            </a:extLst>
          </p:cNvPr>
          <p:cNvGrpSpPr/>
          <p:nvPr/>
        </p:nvGrpSpPr>
        <p:grpSpPr>
          <a:xfrm>
            <a:off x="5357445" y="5"/>
            <a:ext cx="6834555" cy="5798904"/>
            <a:chOff x="5357445" y="5"/>
            <a:chExt cx="6834555" cy="5798904"/>
          </a:xfrm>
        </p:grpSpPr>
        <p:pic>
          <p:nvPicPr>
            <p:cNvPr id="2" name="Content Placeholder 7">
              <a:extLst>
                <a:ext uri="{FF2B5EF4-FFF2-40B4-BE49-F238E27FC236}">
                  <a16:creationId xmlns:a16="http://schemas.microsoft.com/office/drawing/2014/main" id="{5E645929-6C93-DB62-E769-E8E105CA4E62}"/>
                </a:ext>
              </a:extLst>
            </p:cNvPr>
            <p:cNvPicPr>
              <a:picLocks noChangeAspect="1"/>
            </p:cNvPicPr>
            <p:nvPr/>
          </p:nvPicPr>
          <p:blipFill>
            <a:blip r:embed="rId3">
              <a:extLst>
                <a:ext uri="{28A0092B-C50C-407E-A947-70E740481C1C}">
                  <a14:useLocalDpi xmlns:a14="http://schemas.microsoft.com/office/drawing/2010/main" val="0"/>
                </a:ext>
              </a:extLst>
            </a:blip>
            <a:srcRect l="7344" r="7344"/>
            <a:stretch/>
          </p:blipFill>
          <p:spPr>
            <a:xfrm>
              <a:off x="7244862" y="10"/>
              <a:ext cx="4947138" cy="5798894"/>
            </a:xfrm>
            <a:prstGeom prst="rect">
              <a:avLst/>
            </a:prstGeom>
          </p:spPr>
        </p:pic>
        <p:sp>
          <p:nvSpPr>
            <p:cNvPr id="3" name="Rectangle 2">
              <a:extLst>
                <a:ext uri="{FF2B5EF4-FFF2-40B4-BE49-F238E27FC236}">
                  <a16:creationId xmlns:a16="http://schemas.microsoft.com/office/drawing/2014/main" id="{31790210-65A9-FF70-59FC-055F4FF4664F}"/>
                </a:ext>
              </a:extLst>
            </p:cNvPr>
            <p:cNvSpPr/>
            <p:nvPr/>
          </p:nvSpPr>
          <p:spPr>
            <a:xfrm>
              <a:off x="5357445" y="5"/>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94D9ECAA-9A6F-0D9E-F08E-DBECD17B9AF7}"/>
              </a:ext>
            </a:extLst>
          </p:cNvPr>
          <p:cNvSpPr>
            <a:spLocks noGrp="1"/>
          </p:cNvSpPr>
          <p:nvPr>
            <p:ph type="title"/>
          </p:nvPr>
        </p:nvSpPr>
        <p:spPr>
          <a:xfrm>
            <a:off x="838200" y="306131"/>
            <a:ext cx="10515600" cy="1325563"/>
          </a:xfrm>
        </p:spPr>
        <p:txBody>
          <a:bodyPr/>
          <a:lstStyle/>
          <a:p>
            <a:r>
              <a:rPr lang="en-US" dirty="0"/>
              <a:t>Next Steps</a:t>
            </a:r>
          </a:p>
        </p:txBody>
      </p:sp>
      <p:graphicFrame>
        <p:nvGraphicFramePr>
          <p:cNvPr id="12" name="Content Placeholder 11">
            <a:extLst>
              <a:ext uri="{FF2B5EF4-FFF2-40B4-BE49-F238E27FC236}">
                <a16:creationId xmlns:a16="http://schemas.microsoft.com/office/drawing/2014/main" id="{E27EC465-9F36-BCBC-858B-4938CC64F5AF}"/>
              </a:ext>
            </a:extLst>
          </p:cNvPr>
          <p:cNvGraphicFramePr>
            <a:graphicFrameLocks noGrp="1"/>
          </p:cNvGraphicFramePr>
          <p:nvPr>
            <p:ph idx="1"/>
            <p:extLst>
              <p:ext uri="{D42A27DB-BD31-4B8C-83A1-F6EECF244321}">
                <p14:modId xmlns:p14="http://schemas.microsoft.com/office/powerpoint/2010/main" val="574654481"/>
              </p:ext>
            </p:extLst>
          </p:nvPr>
        </p:nvGraphicFramePr>
        <p:xfrm>
          <a:off x="838200" y="137334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B07B5E7F-60AB-E322-1C59-DC8FC48388AC}"/>
              </a:ext>
            </a:extLst>
          </p:cNvPr>
          <p:cNvGraphicFramePr/>
          <p:nvPr>
            <p:extLst>
              <p:ext uri="{D42A27DB-BD31-4B8C-83A1-F6EECF244321}">
                <p14:modId xmlns:p14="http://schemas.microsoft.com/office/powerpoint/2010/main" val="4051016640"/>
              </p:ext>
            </p:extLst>
          </p:nvPr>
        </p:nvGraphicFramePr>
        <p:xfrm>
          <a:off x="838200" y="2560921"/>
          <a:ext cx="9547122" cy="1415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9244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05AA7-5C9A-F571-ABC8-8089521398DB}"/>
              </a:ext>
            </a:extLst>
          </p:cNvPr>
          <p:cNvSpPr/>
          <p:nvPr/>
        </p:nvSpPr>
        <p:spPr>
          <a:xfrm>
            <a:off x="177800" y="0"/>
            <a:ext cx="6223000" cy="5798894"/>
          </a:xfrm>
          <a:prstGeom prst="rect">
            <a:avLst/>
          </a:prstGeom>
          <a:gradFill flip="none" rotWithShape="1">
            <a:gsLst>
              <a:gs pos="0">
                <a:schemeClr val="bg1"/>
              </a:gs>
              <a:gs pos="70000">
                <a:srgbClr val="FFFFFF"/>
              </a:gs>
              <a:gs pos="85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C4B6CEC-30C4-6E9D-6AE0-C5B2D44930FC}"/>
              </a:ext>
            </a:extLst>
          </p:cNvPr>
          <p:cNvSpPr>
            <a:spLocks noGrp="1"/>
          </p:cNvSpPr>
          <p:nvPr>
            <p:ph type="title"/>
          </p:nvPr>
        </p:nvSpPr>
        <p:spPr/>
        <p:txBody>
          <a:bodyPr/>
          <a:lstStyle/>
          <a:p>
            <a:br>
              <a:rPr lang="en-US" sz="1800" b="0" i="0" u="none" strike="noStrike" baseline="0" dirty="0">
                <a:solidFill>
                  <a:srgbClr val="000000"/>
                </a:solidFill>
                <a:latin typeface="Open Sans ExtraBold" panose="020B0906030804020204" pitchFamily="34" charset="0"/>
              </a:rPr>
            </a:br>
            <a:r>
              <a:rPr lang="en-US" sz="1800" b="0" i="0" u="none" strike="noStrike" baseline="0" dirty="0">
                <a:solidFill>
                  <a:srgbClr val="000000"/>
                </a:solidFill>
                <a:latin typeface="Open Sans ExtraBold" panose="020B0906030804020204" pitchFamily="34" charset="0"/>
              </a:rPr>
              <a:t> </a:t>
            </a:r>
            <a:endParaRPr lang="en-US" dirty="0"/>
          </a:p>
        </p:txBody>
      </p:sp>
      <p:graphicFrame>
        <p:nvGraphicFramePr>
          <p:cNvPr id="7" name="Content Placeholder 6">
            <a:extLst>
              <a:ext uri="{FF2B5EF4-FFF2-40B4-BE49-F238E27FC236}">
                <a16:creationId xmlns:a16="http://schemas.microsoft.com/office/drawing/2014/main" id="{505CE49D-9BC9-DC8A-C59A-8F883D9EEA0C}"/>
              </a:ext>
            </a:extLst>
          </p:cNvPr>
          <p:cNvGraphicFramePr>
            <a:graphicFrameLocks noGrp="1"/>
          </p:cNvGraphicFramePr>
          <p:nvPr>
            <p:ph idx="1"/>
          </p:nvPr>
        </p:nvGraphicFramePr>
        <p:xfrm>
          <a:off x="458666" y="365125"/>
          <a:ext cx="6817120" cy="5026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75171564-3A7E-5CF7-84FA-43BF092EEB9A}"/>
              </a:ext>
            </a:extLst>
          </p:cNvPr>
          <p:cNvPicPr>
            <a:picLocks noChangeAspect="1"/>
          </p:cNvPicPr>
          <p:nvPr/>
        </p:nvPicPr>
        <p:blipFill>
          <a:blip r:embed="rId7">
            <a:extLst>
              <a:ext uri="{28A0092B-C50C-407E-A947-70E740481C1C}">
                <a14:useLocalDpi xmlns:a14="http://schemas.microsoft.com/office/drawing/2010/main" val="0"/>
              </a:ext>
            </a:extLst>
          </a:blip>
          <a:srcRect l="25214" r="25214"/>
          <a:stretch/>
        </p:blipFill>
        <p:spPr>
          <a:xfrm>
            <a:off x="7061201" y="1669"/>
            <a:ext cx="5130800" cy="5815012"/>
          </a:xfrm>
          <a:prstGeom prst="rect">
            <a:avLst/>
          </a:prstGeom>
        </p:spPr>
      </p:pic>
      <p:sp>
        <p:nvSpPr>
          <p:cNvPr id="12" name="Rectangle 11">
            <a:extLst>
              <a:ext uri="{FF2B5EF4-FFF2-40B4-BE49-F238E27FC236}">
                <a16:creationId xmlns:a16="http://schemas.microsoft.com/office/drawing/2014/main" id="{F6E82FE4-29F6-C80F-B547-E96E66FE070F}"/>
              </a:ext>
            </a:extLst>
          </p:cNvPr>
          <p:cNvSpPr/>
          <p:nvPr/>
        </p:nvSpPr>
        <p:spPr>
          <a:xfrm>
            <a:off x="5248341" y="0"/>
            <a:ext cx="502099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72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3DB9-4945-331A-5EA0-1E26FF55A262}"/>
              </a:ext>
            </a:extLst>
          </p:cNvPr>
          <p:cNvSpPr>
            <a:spLocks noGrp="1"/>
          </p:cNvSpPr>
          <p:nvPr>
            <p:ph type="title"/>
          </p:nvPr>
        </p:nvSpPr>
        <p:spPr>
          <a:xfrm>
            <a:off x="2482630" y="192656"/>
            <a:ext cx="7226740" cy="799364"/>
          </a:xfrm>
        </p:spPr>
        <p:txBody>
          <a:bodyPr>
            <a:noAutofit/>
          </a:bodyPr>
          <a:lstStyle/>
          <a:p>
            <a:pPr algn="ctr"/>
            <a:r>
              <a:rPr lang="en-US" sz="5400" dirty="0"/>
              <a:t>Welcome!</a:t>
            </a:r>
          </a:p>
        </p:txBody>
      </p:sp>
      <p:pic>
        <p:nvPicPr>
          <p:cNvPr id="14" name="Picture 13">
            <a:extLst>
              <a:ext uri="{FF2B5EF4-FFF2-40B4-BE49-F238E27FC236}">
                <a16:creationId xmlns:a16="http://schemas.microsoft.com/office/drawing/2014/main" id="{A1F73916-460E-7703-50AB-0B437C8D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73" y="3495398"/>
            <a:ext cx="5031882" cy="1478868"/>
          </a:xfrm>
          <a:prstGeom prst="rect">
            <a:avLst/>
          </a:prstGeom>
        </p:spPr>
      </p:pic>
      <p:pic>
        <p:nvPicPr>
          <p:cNvPr id="15" name="Picture 14">
            <a:extLst>
              <a:ext uri="{FF2B5EF4-FFF2-40B4-BE49-F238E27FC236}">
                <a16:creationId xmlns:a16="http://schemas.microsoft.com/office/drawing/2014/main" id="{E61168D1-9191-6572-8460-01992CF33FCF}"/>
              </a:ext>
            </a:extLst>
          </p:cNvPr>
          <p:cNvPicPr>
            <a:picLocks noChangeAspect="1"/>
          </p:cNvPicPr>
          <p:nvPr/>
        </p:nvPicPr>
        <p:blipFill rotWithShape="1">
          <a:blip r:embed="rId4">
            <a:extLst>
              <a:ext uri="{28A0092B-C50C-407E-A947-70E740481C1C}">
                <a14:useLocalDpi xmlns:a14="http://schemas.microsoft.com/office/drawing/2010/main" val="0"/>
              </a:ext>
            </a:extLst>
          </a:blip>
          <a:srcRect l="7216" t="15156" r="3753" b="16728"/>
          <a:stretch/>
        </p:blipFill>
        <p:spPr>
          <a:xfrm>
            <a:off x="7037161" y="3358717"/>
            <a:ext cx="4684638" cy="1881720"/>
          </a:xfrm>
          <a:prstGeom prst="rect">
            <a:avLst/>
          </a:prstGeom>
        </p:spPr>
      </p:pic>
      <p:sp>
        <p:nvSpPr>
          <p:cNvPr id="3" name="Rectangle 2">
            <a:extLst>
              <a:ext uri="{FF2B5EF4-FFF2-40B4-BE49-F238E27FC236}">
                <a16:creationId xmlns:a16="http://schemas.microsoft.com/office/drawing/2014/main" id="{3DF32AED-0CFA-9BEC-C3F3-C8D7E6487E22}"/>
              </a:ext>
            </a:extLst>
          </p:cNvPr>
          <p:cNvSpPr/>
          <p:nvPr/>
        </p:nvSpPr>
        <p:spPr>
          <a:xfrm>
            <a:off x="1763170" y="1667537"/>
            <a:ext cx="8665660" cy="1015663"/>
          </a:xfrm>
          <a:prstGeom prst="rect">
            <a:avLst/>
          </a:prstGeom>
          <a:noFill/>
        </p:spPr>
        <p:txBody>
          <a:bodyPr wrap="square" lIns="91440" tIns="45720" rIns="91440" bIns="45720">
            <a:spAutoFit/>
          </a:bodyPr>
          <a:lstStyle/>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Valrico Community</a:t>
            </a:r>
          </a:p>
        </p:txBody>
      </p:sp>
    </p:spTree>
    <p:extLst>
      <p:ext uri="{BB962C8B-B14F-4D97-AF65-F5344CB8AC3E}">
        <p14:creationId xmlns:p14="http://schemas.microsoft.com/office/powerpoint/2010/main" val="243534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838200" y="235323"/>
            <a:ext cx="7022179" cy="797213"/>
          </a:xfrm>
        </p:spPr>
        <p:txBody>
          <a:bodyPr>
            <a:normAutofit fontScale="90000"/>
          </a:bodyPr>
          <a:lstStyle/>
          <a:p>
            <a:r>
              <a:rPr lang="en-US" sz="5400" b="1" dirty="0">
                <a:solidFill>
                  <a:srgbClr val="7030A0"/>
                </a:solidFill>
              </a:rPr>
              <a:t>Energy Industrial Park</a:t>
            </a:r>
          </a:p>
        </p:txBody>
      </p:sp>
      <p:sp>
        <p:nvSpPr>
          <p:cNvPr id="3" name="Content Placeholder 2">
            <a:extLst>
              <a:ext uri="{FF2B5EF4-FFF2-40B4-BE49-F238E27FC236}">
                <a16:creationId xmlns:a16="http://schemas.microsoft.com/office/drawing/2014/main" id="{F7F1503D-0E25-AC71-C60B-994E249B204C}"/>
              </a:ext>
            </a:extLst>
          </p:cNvPr>
          <p:cNvSpPr>
            <a:spLocks noGrp="1"/>
          </p:cNvSpPr>
          <p:nvPr>
            <p:ph idx="1"/>
          </p:nvPr>
        </p:nvSpPr>
        <p:spPr>
          <a:xfrm>
            <a:off x="256374" y="1678327"/>
            <a:ext cx="4666005" cy="4041436"/>
          </a:xfrm>
        </p:spPr>
        <p:txBody>
          <a:bodyPr vert="horz" lIns="91440" tIns="45720" rIns="91440" bIns="45720" rtlCol="0" anchor="t">
            <a:normAutofit fontScale="92500" lnSpcReduction="20000"/>
          </a:bodyPr>
          <a:lstStyle/>
          <a:p>
            <a:r>
              <a:rPr lang="en-US" dirty="0"/>
              <a:t>Plan Amendment process, </a:t>
            </a:r>
            <a:br>
              <a:rPr lang="en-US" dirty="0"/>
            </a:br>
            <a:r>
              <a:rPr lang="en-US" dirty="0"/>
              <a:t>HC/CPA 23-15</a:t>
            </a:r>
            <a:br>
              <a:rPr lang="en-US" dirty="0">
                <a:cs typeface="Arial"/>
              </a:rPr>
            </a:br>
            <a:endParaRPr lang="en-US" dirty="0">
              <a:cs typeface="Arial"/>
            </a:endParaRPr>
          </a:p>
          <a:p>
            <a:r>
              <a:rPr lang="en-US" dirty="0">
                <a:cs typeface="Arial"/>
              </a:rPr>
              <a:t>Text Amendment</a:t>
            </a:r>
            <a:br>
              <a:rPr lang="en-US" dirty="0">
                <a:cs typeface="Arial"/>
              </a:rPr>
            </a:br>
            <a:endParaRPr lang="en-US" dirty="0">
              <a:cs typeface="Arial"/>
            </a:endParaRPr>
          </a:p>
          <a:p>
            <a:r>
              <a:rPr lang="en-US" dirty="0">
                <a:cs typeface="Arial"/>
              </a:rPr>
              <a:t>Timeline not established yet, applicant must provide additional information</a:t>
            </a:r>
            <a:br>
              <a:rPr lang="en-US" dirty="0">
                <a:cs typeface="Arial"/>
              </a:rPr>
            </a:br>
            <a:endParaRPr lang="en-US" dirty="0">
              <a:cs typeface="Arial"/>
            </a:endParaRPr>
          </a:p>
          <a:p>
            <a:r>
              <a:rPr lang="en-US" dirty="0">
                <a:cs typeface="Arial"/>
              </a:rPr>
              <a:t>Applicant will host community meeting, notice the community</a:t>
            </a:r>
          </a:p>
          <a:p>
            <a:endParaRPr lang="en-US" dirty="0">
              <a:cs typeface="Arial"/>
            </a:endParaRPr>
          </a:p>
        </p:txBody>
      </p:sp>
      <p:pic>
        <p:nvPicPr>
          <p:cNvPr id="5" name="Picture 4">
            <a:extLst>
              <a:ext uri="{FF2B5EF4-FFF2-40B4-BE49-F238E27FC236}">
                <a16:creationId xmlns:a16="http://schemas.microsoft.com/office/drawing/2014/main" id="{7C22F37E-097F-3425-D23A-21496E0A3B9D}"/>
              </a:ext>
            </a:extLst>
          </p:cNvPr>
          <p:cNvPicPr>
            <a:picLocks noChangeAspect="1"/>
          </p:cNvPicPr>
          <p:nvPr/>
        </p:nvPicPr>
        <p:blipFill rotWithShape="1">
          <a:blip r:embed="rId3"/>
          <a:srcRect b="2206"/>
          <a:stretch/>
        </p:blipFill>
        <p:spPr>
          <a:xfrm>
            <a:off x="5306939" y="1032536"/>
            <a:ext cx="6734086" cy="4687227"/>
          </a:xfrm>
          <a:prstGeom prst="rect">
            <a:avLst/>
          </a:prstGeom>
        </p:spPr>
      </p:pic>
      <p:sp>
        <p:nvSpPr>
          <p:cNvPr id="8" name="TextBox 7">
            <a:extLst>
              <a:ext uri="{FF2B5EF4-FFF2-40B4-BE49-F238E27FC236}">
                <a16:creationId xmlns:a16="http://schemas.microsoft.com/office/drawing/2014/main" id="{8A78BC80-8E46-BDB4-4C37-63475729EB3C}"/>
              </a:ext>
            </a:extLst>
          </p:cNvPr>
          <p:cNvSpPr txBox="1"/>
          <p:nvPr/>
        </p:nvSpPr>
        <p:spPr>
          <a:xfrm flipH="1">
            <a:off x="7950333" y="884940"/>
            <a:ext cx="42672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SR 60</a:t>
            </a:r>
          </a:p>
        </p:txBody>
      </p:sp>
      <p:sp>
        <p:nvSpPr>
          <p:cNvPr id="9" name="TextBox 8">
            <a:extLst>
              <a:ext uri="{FF2B5EF4-FFF2-40B4-BE49-F238E27FC236}">
                <a16:creationId xmlns:a16="http://schemas.microsoft.com/office/drawing/2014/main" id="{CFF0B24B-62EC-AC94-3D09-0F8A577CADDA}"/>
              </a:ext>
            </a:extLst>
          </p:cNvPr>
          <p:cNvSpPr txBox="1"/>
          <p:nvPr/>
        </p:nvSpPr>
        <p:spPr>
          <a:xfrm rot="16200000" flipH="1">
            <a:off x="8557651" y="2431271"/>
            <a:ext cx="60805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Turkey Creek Road</a:t>
            </a:r>
          </a:p>
        </p:txBody>
      </p:sp>
      <p:sp>
        <p:nvSpPr>
          <p:cNvPr id="10" name="TextBox 9">
            <a:extLst>
              <a:ext uri="{FF2B5EF4-FFF2-40B4-BE49-F238E27FC236}">
                <a16:creationId xmlns:a16="http://schemas.microsoft.com/office/drawing/2014/main" id="{D4E2E120-856F-C41A-B398-87AC3B872078}"/>
              </a:ext>
            </a:extLst>
          </p:cNvPr>
          <p:cNvSpPr txBox="1"/>
          <p:nvPr/>
        </p:nvSpPr>
        <p:spPr>
          <a:xfrm rot="16200000" flipH="1">
            <a:off x="3527282" y="3170940"/>
            <a:ext cx="42672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Dover Road</a:t>
            </a:r>
          </a:p>
        </p:txBody>
      </p:sp>
    </p:spTree>
    <p:extLst>
      <p:ext uri="{BB962C8B-B14F-4D97-AF65-F5344CB8AC3E}">
        <p14:creationId xmlns:p14="http://schemas.microsoft.com/office/powerpoint/2010/main" val="37674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838200" y="235323"/>
            <a:ext cx="8451079" cy="797213"/>
          </a:xfrm>
        </p:spPr>
        <p:txBody>
          <a:bodyPr>
            <a:normAutofit fontScale="90000"/>
          </a:bodyPr>
          <a:lstStyle/>
          <a:p>
            <a:r>
              <a:rPr lang="en-US" sz="5400" b="1" dirty="0">
                <a:solidFill>
                  <a:srgbClr val="7030A0"/>
                </a:solidFill>
              </a:rPr>
              <a:t>Energy Industrial Park</a:t>
            </a:r>
          </a:p>
        </p:txBody>
      </p:sp>
      <p:sp>
        <p:nvSpPr>
          <p:cNvPr id="3" name="Content Placeholder 2">
            <a:extLst>
              <a:ext uri="{FF2B5EF4-FFF2-40B4-BE49-F238E27FC236}">
                <a16:creationId xmlns:a16="http://schemas.microsoft.com/office/drawing/2014/main" id="{F7F1503D-0E25-AC71-C60B-994E249B204C}"/>
              </a:ext>
            </a:extLst>
          </p:cNvPr>
          <p:cNvSpPr>
            <a:spLocks noGrp="1"/>
          </p:cNvSpPr>
          <p:nvPr>
            <p:ph idx="1"/>
          </p:nvPr>
        </p:nvSpPr>
        <p:spPr>
          <a:xfrm>
            <a:off x="256374" y="1678327"/>
            <a:ext cx="4961384" cy="4041436"/>
          </a:xfrm>
        </p:spPr>
        <p:txBody>
          <a:bodyPr vert="horz" lIns="91440" tIns="45720" rIns="91440" bIns="45720" rtlCol="0" anchor="t">
            <a:normAutofit fontScale="92500" lnSpcReduction="10000"/>
          </a:bodyPr>
          <a:lstStyle/>
          <a:p>
            <a:pPr marL="0" indent="0">
              <a:buNone/>
            </a:pPr>
            <a:r>
              <a:rPr lang="en-US" b="1" dirty="0">
                <a:cs typeface="Arial"/>
              </a:rPr>
              <a:t>Questions?</a:t>
            </a:r>
            <a:br>
              <a:rPr lang="en-US" b="1" dirty="0">
                <a:cs typeface="Arial"/>
              </a:rPr>
            </a:br>
            <a:endParaRPr lang="en-US" b="1" dirty="0">
              <a:cs typeface="Arial"/>
            </a:endParaRPr>
          </a:p>
          <a:p>
            <a:pPr marL="0" indent="0">
              <a:buNone/>
            </a:pPr>
            <a:r>
              <a:rPr lang="fi-FI" dirty="0">
                <a:cs typeface="Arial"/>
              </a:rPr>
              <a:t>Melissa Lienhard, AICP</a:t>
            </a:r>
          </a:p>
          <a:p>
            <a:pPr marL="0" indent="0">
              <a:buNone/>
            </a:pPr>
            <a:r>
              <a:rPr lang="fi-FI" b="1" dirty="0">
                <a:cs typeface="Arial"/>
                <a:hlinkClick r:id="rId3"/>
              </a:rPr>
              <a:t>lienhardm@plancom.org</a:t>
            </a:r>
            <a:br>
              <a:rPr lang="fi-FI" b="1" dirty="0">
                <a:cs typeface="Arial"/>
              </a:rPr>
            </a:br>
            <a:r>
              <a:rPr lang="en-US" b="0" i="0" dirty="0">
                <a:effectLst/>
                <a:latin typeface="Open Sans" pitchFamily="2" charset="0"/>
              </a:rPr>
              <a:t>(813) 547-4364</a:t>
            </a:r>
            <a:br>
              <a:rPr lang="fi-FI" b="1" dirty="0">
                <a:cs typeface="Arial"/>
              </a:rPr>
            </a:br>
            <a:endParaRPr lang="fi-FI" b="1" dirty="0">
              <a:cs typeface="Arial"/>
            </a:endParaRPr>
          </a:p>
          <a:p>
            <a:pPr marL="0" indent="0">
              <a:buNone/>
            </a:pPr>
            <a:r>
              <a:rPr lang="fi-FI" dirty="0">
                <a:cs typeface="Arial"/>
              </a:rPr>
              <a:t>Jillian Massey</a:t>
            </a:r>
          </a:p>
          <a:p>
            <a:pPr marL="0" indent="0">
              <a:buNone/>
            </a:pPr>
            <a:r>
              <a:rPr lang="fi-FI" b="1" dirty="0">
                <a:cs typeface="Arial"/>
                <a:hlinkClick r:id="rId4"/>
              </a:rPr>
              <a:t>masseyj@plancom.org</a:t>
            </a:r>
            <a:br>
              <a:rPr lang="fi-FI" b="1" dirty="0">
                <a:cs typeface="Arial"/>
              </a:rPr>
            </a:br>
            <a:r>
              <a:rPr lang="en-US" b="0" i="0" dirty="0">
                <a:effectLst/>
                <a:latin typeface="Open Sans" pitchFamily="2" charset="0"/>
              </a:rPr>
              <a:t>(813) 565-9315</a:t>
            </a:r>
            <a:endParaRPr lang="fi-FI" b="1" dirty="0">
              <a:cs typeface="Arial"/>
            </a:endParaRPr>
          </a:p>
          <a:p>
            <a:pPr marL="0" indent="0">
              <a:buNone/>
            </a:pPr>
            <a:r>
              <a:rPr lang="fi-FI" dirty="0">
                <a:cs typeface="Arial"/>
              </a:rPr>
              <a:t> </a:t>
            </a:r>
          </a:p>
          <a:p>
            <a:endParaRPr lang="en-US" dirty="0">
              <a:cs typeface="Arial"/>
            </a:endParaRPr>
          </a:p>
          <a:p>
            <a:endParaRPr lang="en-US" dirty="0">
              <a:cs typeface="Arial"/>
            </a:endParaRPr>
          </a:p>
        </p:txBody>
      </p:sp>
      <p:pic>
        <p:nvPicPr>
          <p:cNvPr id="5" name="Picture 4">
            <a:extLst>
              <a:ext uri="{FF2B5EF4-FFF2-40B4-BE49-F238E27FC236}">
                <a16:creationId xmlns:a16="http://schemas.microsoft.com/office/drawing/2014/main" id="{7C22F37E-097F-3425-D23A-21496E0A3B9D}"/>
              </a:ext>
            </a:extLst>
          </p:cNvPr>
          <p:cNvPicPr>
            <a:picLocks noChangeAspect="1"/>
          </p:cNvPicPr>
          <p:nvPr/>
        </p:nvPicPr>
        <p:blipFill rotWithShape="1">
          <a:blip r:embed="rId5"/>
          <a:srcRect b="2206"/>
          <a:stretch/>
        </p:blipFill>
        <p:spPr>
          <a:xfrm>
            <a:off x="5306939" y="1032536"/>
            <a:ext cx="6734086" cy="4687227"/>
          </a:xfrm>
          <a:prstGeom prst="rect">
            <a:avLst/>
          </a:prstGeom>
        </p:spPr>
      </p:pic>
      <p:sp>
        <p:nvSpPr>
          <p:cNvPr id="8" name="TextBox 7">
            <a:extLst>
              <a:ext uri="{FF2B5EF4-FFF2-40B4-BE49-F238E27FC236}">
                <a16:creationId xmlns:a16="http://schemas.microsoft.com/office/drawing/2014/main" id="{8A78BC80-8E46-BDB4-4C37-63475729EB3C}"/>
              </a:ext>
            </a:extLst>
          </p:cNvPr>
          <p:cNvSpPr txBox="1"/>
          <p:nvPr/>
        </p:nvSpPr>
        <p:spPr>
          <a:xfrm flipH="1">
            <a:off x="7950333" y="884940"/>
            <a:ext cx="42672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SR 60</a:t>
            </a:r>
          </a:p>
        </p:txBody>
      </p:sp>
      <p:sp>
        <p:nvSpPr>
          <p:cNvPr id="9" name="TextBox 8">
            <a:extLst>
              <a:ext uri="{FF2B5EF4-FFF2-40B4-BE49-F238E27FC236}">
                <a16:creationId xmlns:a16="http://schemas.microsoft.com/office/drawing/2014/main" id="{CFF0B24B-62EC-AC94-3D09-0F8A577CADDA}"/>
              </a:ext>
            </a:extLst>
          </p:cNvPr>
          <p:cNvSpPr txBox="1"/>
          <p:nvPr/>
        </p:nvSpPr>
        <p:spPr>
          <a:xfrm rot="16200000" flipH="1">
            <a:off x="8557651" y="2431271"/>
            <a:ext cx="60805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Turkey Creek Road</a:t>
            </a:r>
          </a:p>
        </p:txBody>
      </p:sp>
      <p:sp>
        <p:nvSpPr>
          <p:cNvPr id="10" name="TextBox 9">
            <a:extLst>
              <a:ext uri="{FF2B5EF4-FFF2-40B4-BE49-F238E27FC236}">
                <a16:creationId xmlns:a16="http://schemas.microsoft.com/office/drawing/2014/main" id="{D4E2E120-856F-C41A-B398-87AC3B872078}"/>
              </a:ext>
            </a:extLst>
          </p:cNvPr>
          <p:cNvSpPr txBox="1"/>
          <p:nvPr/>
        </p:nvSpPr>
        <p:spPr>
          <a:xfrm rot="16200000" flipH="1">
            <a:off x="3527282" y="3170940"/>
            <a:ext cx="4267200" cy="707886"/>
          </a:xfrm>
          <a:prstGeom prst="rect">
            <a:avLst/>
          </a:prstGeom>
          <a:noFill/>
        </p:spPr>
        <p:txBody>
          <a:bodyPr wrap="square" rtlCol="0">
            <a:spAutoFit/>
          </a:bodyPr>
          <a:lstStyle/>
          <a:p>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Dover Road</a:t>
            </a:r>
          </a:p>
        </p:txBody>
      </p:sp>
    </p:spTree>
    <p:extLst>
      <p:ext uri="{BB962C8B-B14F-4D97-AF65-F5344CB8AC3E}">
        <p14:creationId xmlns:p14="http://schemas.microsoft.com/office/powerpoint/2010/main" val="374278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838200" y="235323"/>
            <a:ext cx="7022179" cy="1003560"/>
          </a:xfrm>
        </p:spPr>
        <p:txBody>
          <a:bodyPr>
            <a:normAutofit/>
          </a:bodyPr>
          <a:lstStyle/>
          <a:p>
            <a:r>
              <a:rPr lang="en-US" b="1" dirty="0">
                <a:solidFill>
                  <a:srgbClr val="7030A0"/>
                </a:solidFill>
              </a:rPr>
              <a:t>Recap from July</a:t>
            </a:r>
            <a:endParaRPr lang="en-US" sz="5400" b="1" dirty="0">
              <a:solidFill>
                <a:srgbClr val="7030A0"/>
              </a:solidFill>
            </a:endParaRPr>
          </a:p>
        </p:txBody>
      </p:sp>
      <p:sp>
        <p:nvSpPr>
          <p:cNvPr id="3" name="Content Placeholder 2">
            <a:extLst>
              <a:ext uri="{FF2B5EF4-FFF2-40B4-BE49-F238E27FC236}">
                <a16:creationId xmlns:a16="http://schemas.microsoft.com/office/drawing/2014/main" id="{F7F1503D-0E25-AC71-C60B-994E249B204C}"/>
              </a:ext>
            </a:extLst>
          </p:cNvPr>
          <p:cNvSpPr>
            <a:spLocks noGrp="1"/>
          </p:cNvSpPr>
          <p:nvPr>
            <p:ph idx="1"/>
          </p:nvPr>
        </p:nvSpPr>
        <p:spPr>
          <a:xfrm>
            <a:off x="838200" y="1678327"/>
            <a:ext cx="5058987" cy="4041436"/>
          </a:xfrm>
        </p:spPr>
        <p:txBody>
          <a:bodyPr vert="horz" lIns="91440" tIns="45720" rIns="91440" bIns="45720" rtlCol="0" anchor="t">
            <a:normAutofit/>
          </a:bodyPr>
          <a:lstStyle/>
          <a:p>
            <a:r>
              <a:rPr lang="en-US" dirty="0"/>
              <a:t>120+ participants in three community meetings</a:t>
            </a:r>
            <a:br>
              <a:rPr lang="en-US" dirty="0">
                <a:cs typeface="Arial"/>
              </a:rPr>
            </a:br>
            <a:endParaRPr lang="en-US" dirty="0">
              <a:cs typeface="Arial"/>
            </a:endParaRPr>
          </a:p>
          <a:p>
            <a:r>
              <a:rPr lang="en-US" dirty="0">
                <a:cs typeface="Arial"/>
              </a:rPr>
              <a:t>440+ survey responses</a:t>
            </a:r>
            <a:br>
              <a:rPr lang="en-US" dirty="0">
                <a:cs typeface="Arial"/>
              </a:rPr>
            </a:br>
            <a:endParaRPr lang="en-US" dirty="0">
              <a:cs typeface="Arial"/>
            </a:endParaRPr>
          </a:p>
          <a:p>
            <a:r>
              <a:rPr lang="en-US" dirty="0">
                <a:cs typeface="Arial"/>
              </a:rPr>
              <a:t>58 activity worksheets</a:t>
            </a:r>
            <a:br>
              <a:rPr lang="en-US" dirty="0">
                <a:cs typeface="Arial"/>
              </a:rPr>
            </a:br>
            <a:endParaRPr lang="en-US" dirty="0">
              <a:cs typeface="Arial"/>
            </a:endParaRPr>
          </a:p>
          <a:p>
            <a:r>
              <a:rPr lang="en-US" dirty="0">
                <a:cs typeface="Arial"/>
              </a:rPr>
              <a:t>14 comment cards </a:t>
            </a:r>
          </a:p>
          <a:p>
            <a:endParaRPr lang="en-US" dirty="0">
              <a:cs typeface="Arial"/>
            </a:endParaRPr>
          </a:p>
        </p:txBody>
      </p:sp>
      <p:pic>
        <p:nvPicPr>
          <p:cNvPr id="4" name="Picture 3">
            <a:extLst>
              <a:ext uri="{FF2B5EF4-FFF2-40B4-BE49-F238E27FC236}">
                <a16:creationId xmlns:a16="http://schemas.microsoft.com/office/drawing/2014/main" id="{CECFE241-7214-E1AE-2EA3-DF4CD8DED14B}"/>
              </a:ext>
            </a:extLst>
          </p:cNvPr>
          <p:cNvPicPr>
            <a:picLocks noChangeAspect="1"/>
          </p:cNvPicPr>
          <p:nvPr/>
        </p:nvPicPr>
        <p:blipFill rotWithShape="1">
          <a:blip r:embed="rId3">
            <a:extLst>
              <a:ext uri="{28A0092B-C50C-407E-A947-70E740481C1C}">
                <a14:useLocalDpi xmlns:a14="http://schemas.microsoft.com/office/drawing/2010/main" val="0"/>
              </a:ext>
            </a:extLst>
          </a:blip>
          <a:srcRect l="6116" r="6116"/>
          <a:stretch/>
        </p:blipFill>
        <p:spPr>
          <a:xfrm>
            <a:off x="5655859" y="1847319"/>
            <a:ext cx="4409039" cy="3332354"/>
          </a:xfrm>
          <a:prstGeom prst="rect">
            <a:avLst/>
          </a:prstGeom>
        </p:spPr>
      </p:pic>
      <p:pic>
        <p:nvPicPr>
          <p:cNvPr id="6" name="Picture 5">
            <a:extLst>
              <a:ext uri="{FF2B5EF4-FFF2-40B4-BE49-F238E27FC236}">
                <a16:creationId xmlns:a16="http://schemas.microsoft.com/office/drawing/2014/main" id="{E89A962D-7AA5-C70F-945D-83FCBE17691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rcRect l="18874" t="14051" r="-2103" b="2719"/>
          <a:stretch/>
        </p:blipFill>
        <p:spPr>
          <a:xfrm>
            <a:off x="7917451" y="729383"/>
            <a:ext cx="4071081" cy="2699617"/>
          </a:xfrm>
          <a:prstGeom prst="rect">
            <a:avLst/>
          </a:prstGeom>
        </p:spPr>
      </p:pic>
      <p:pic>
        <p:nvPicPr>
          <p:cNvPr id="7" name="Picture 6">
            <a:extLst>
              <a:ext uri="{FF2B5EF4-FFF2-40B4-BE49-F238E27FC236}">
                <a16:creationId xmlns:a16="http://schemas.microsoft.com/office/drawing/2014/main" id="{BCA6F0A7-B384-2DDA-520B-363667CC2EF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r="22754" b="22754"/>
          <a:stretch/>
        </p:blipFill>
        <p:spPr>
          <a:xfrm>
            <a:off x="9193835" y="3698691"/>
            <a:ext cx="2896044" cy="1920426"/>
          </a:xfrm>
          <a:prstGeom prst="rect">
            <a:avLst/>
          </a:prstGeom>
        </p:spPr>
      </p:pic>
    </p:spTree>
    <p:extLst>
      <p:ext uri="{BB962C8B-B14F-4D97-AF65-F5344CB8AC3E}">
        <p14:creationId xmlns:p14="http://schemas.microsoft.com/office/powerpoint/2010/main" val="4125117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838200" y="235323"/>
            <a:ext cx="7022179" cy="1003560"/>
          </a:xfrm>
        </p:spPr>
        <p:txBody>
          <a:bodyPr>
            <a:normAutofit/>
          </a:bodyPr>
          <a:lstStyle/>
          <a:p>
            <a:r>
              <a:rPr lang="en-US" b="1" dirty="0">
                <a:solidFill>
                  <a:srgbClr val="7030A0"/>
                </a:solidFill>
              </a:rPr>
              <a:t>September Survey</a:t>
            </a:r>
            <a:endParaRPr lang="en-US" sz="5400" b="1" dirty="0">
              <a:solidFill>
                <a:srgbClr val="7030A0"/>
              </a:solidFill>
            </a:endParaRPr>
          </a:p>
        </p:txBody>
      </p:sp>
      <p:sp>
        <p:nvSpPr>
          <p:cNvPr id="3" name="Content Placeholder 2">
            <a:extLst>
              <a:ext uri="{FF2B5EF4-FFF2-40B4-BE49-F238E27FC236}">
                <a16:creationId xmlns:a16="http://schemas.microsoft.com/office/drawing/2014/main" id="{F7F1503D-0E25-AC71-C60B-994E249B204C}"/>
              </a:ext>
            </a:extLst>
          </p:cNvPr>
          <p:cNvSpPr>
            <a:spLocks noGrp="1"/>
          </p:cNvSpPr>
          <p:nvPr>
            <p:ph idx="1"/>
          </p:nvPr>
        </p:nvSpPr>
        <p:spPr>
          <a:xfrm>
            <a:off x="838201" y="1678327"/>
            <a:ext cx="4759036" cy="4041436"/>
          </a:xfrm>
        </p:spPr>
        <p:txBody>
          <a:bodyPr vert="horz" lIns="91440" tIns="45720" rIns="91440" bIns="45720" rtlCol="0" anchor="t">
            <a:normAutofit/>
          </a:bodyPr>
          <a:lstStyle/>
          <a:p>
            <a:r>
              <a:rPr lang="en-US" dirty="0">
                <a:cs typeface="Arial"/>
              </a:rPr>
              <a:t>70 survey responses </a:t>
            </a:r>
            <a:br>
              <a:rPr lang="en-US" dirty="0">
                <a:cs typeface="Arial"/>
              </a:rPr>
            </a:br>
            <a:r>
              <a:rPr lang="en-US" dirty="0">
                <a:cs typeface="Arial"/>
              </a:rPr>
              <a:t>(as of 9/25)</a:t>
            </a:r>
            <a:br>
              <a:rPr lang="en-US" dirty="0">
                <a:cs typeface="Arial"/>
              </a:rPr>
            </a:br>
            <a:endParaRPr lang="en-US" dirty="0">
              <a:cs typeface="Arial"/>
            </a:endParaRPr>
          </a:p>
          <a:p>
            <a:r>
              <a:rPr lang="en-US" dirty="0">
                <a:cs typeface="Arial"/>
              </a:rPr>
              <a:t>Compiled feedback from July into statements for community reaction</a:t>
            </a:r>
          </a:p>
          <a:p>
            <a:endParaRPr lang="en-US" dirty="0">
              <a:cs typeface="Arial"/>
            </a:endParaRPr>
          </a:p>
          <a:p>
            <a:r>
              <a:rPr lang="en-US" dirty="0">
                <a:cs typeface="Arial"/>
              </a:rPr>
              <a:t>Closing Oct. 8</a:t>
            </a:r>
          </a:p>
        </p:txBody>
      </p:sp>
      <p:pic>
        <p:nvPicPr>
          <p:cNvPr id="7" name="Picture 6">
            <a:extLst>
              <a:ext uri="{FF2B5EF4-FFF2-40B4-BE49-F238E27FC236}">
                <a16:creationId xmlns:a16="http://schemas.microsoft.com/office/drawing/2014/main" id="{5289D7EA-870E-4676-1063-A070CCFE2178}"/>
              </a:ext>
            </a:extLst>
          </p:cNvPr>
          <p:cNvPicPr>
            <a:picLocks noChangeAspect="1"/>
          </p:cNvPicPr>
          <p:nvPr/>
        </p:nvPicPr>
        <p:blipFill>
          <a:blip r:embed="rId3"/>
          <a:stretch>
            <a:fillRect/>
          </a:stretch>
        </p:blipFill>
        <p:spPr>
          <a:xfrm>
            <a:off x="6262254" y="1634454"/>
            <a:ext cx="5183909" cy="3847318"/>
          </a:xfrm>
          <a:prstGeom prst="rect">
            <a:avLst/>
          </a:prstGeom>
        </p:spPr>
      </p:pic>
      <p:pic>
        <p:nvPicPr>
          <p:cNvPr id="9" name="Picture 8">
            <a:extLst>
              <a:ext uri="{FF2B5EF4-FFF2-40B4-BE49-F238E27FC236}">
                <a16:creationId xmlns:a16="http://schemas.microsoft.com/office/drawing/2014/main" id="{6B1BCF8F-5398-4C7F-9CBA-FB78A80F028E}"/>
              </a:ext>
            </a:extLst>
          </p:cNvPr>
          <p:cNvPicPr>
            <a:picLocks noChangeAspect="1"/>
          </p:cNvPicPr>
          <p:nvPr/>
        </p:nvPicPr>
        <p:blipFill>
          <a:blip r:embed="rId4"/>
          <a:stretch>
            <a:fillRect/>
          </a:stretch>
        </p:blipFill>
        <p:spPr>
          <a:xfrm>
            <a:off x="6495473" y="1178990"/>
            <a:ext cx="5345545" cy="394475"/>
          </a:xfrm>
          <a:prstGeom prst="rect">
            <a:avLst/>
          </a:prstGeom>
        </p:spPr>
      </p:pic>
    </p:spTree>
    <p:extLst>
      <p:ext uri="{BB962C8B-B14F-4D97-AF65-F5344CB8AC3E}">
        <p14:creationId xmlns:p14="http://schemas.microsoft.com/office/powerpoint/2010/main" val="136612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011A-3178-22F6-D345-323D71109288}"/>
              </a:ext>
            </a:extLst>
          </p:cNvPr>
          <p:cNvSpPr>
            <a:spLocks noGrp="1"/>
          </p:cNvSpPr>
          <p:nvPr>
            <p:ph type="title"/>
          </p:nvPr>
        </p:nvSpPr>
        <p:spPr>
          <a:xfrm>
            <a:off x="838200" y="235323"/>
            <a:ext cx="7022179" cy="1003560"/>
          </a:xfrm>
        </p:spPr>
        <p:txBody>
          <a:bodyPr>
            <a:normAutofit fontScale="90000"/>
          </a:bodyPr>
          <a:lstStyle/>
          <a:p>
            <a:r>
              <a:rPr lang="en-US" b="1" dirty="0">
                <a:solidFill>
                  <a:srgbClr val="7030A0"/>
                </a:solidFill>
              </a:rPr>
              <a:t>September Survey - SWOT</a:t>
            </a:r>
            <a:endParaRPr lang="en-US" sz="5400" b="1" dirty="0">
              <a:solidFill>
                <a:srgbClr val="7030A0"/>
              </a:solidFill>
            </a:endParaRPr>
          </a:p>
        </p:txBody>
      </p:sp>
      <p:pic>
        <p:nvPicPr>
          <p:cNvPr id="5" name="Picture 4">
            <a:extLst>
              <a:ext uri="{FF2B5EF4-FFF2-40B4-BE49-F238E27FC236}">
                <a16:creationId xmlns:a16="http://schemas.microsoft.com/office/drawing/2014/main" id="{CD258E82-B7A6-C05C-E543-9C7D257C678F}"/>
              </a:ext>
            </a:extLst>
          </p:cNvPr>
          <p:cNvPicPr>
            <a:picLocks noChangeAspect="1"/>
          </p:cNvPicPr>
          <p:nvPr/>
        </p:nvPicPr>
        <p:blipFill>
          <a:blip r:embed="rId3"/>
          <a:stretch>
            <a:fillRect/>
          </a:stretch>
        </p:blipFill>
        <p:spPr>
          <a:xfrm>
            <a:off x="1782389" y="1266878"/>
            <a:ext cx="8627222" cy="4324244"/>
          </a:xfrm>
          <a:prstGeom prst="rect">
            <a:avLst/>
          </a:prstGeom>
        </p:spPr>
      </p:pic>
    </p:spTree>
    <p:extLst>
      <p:ext uri="{BB962C8B-B14F-4D97-AF65-F5344CB8AC3E}">
        <p14:creationId xmlns:p14="http://schemas.microsoft.com/office/powerpoint/2010/main" val="177376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8682589-7BF9-0F39-AA9A-41C2B39400BE}"/>
              </a:ext>
            </a:extLst>
          </p:cNvPr>
          <p:cNvGraphicFramePr>
            <a:graphicFrameLocks noGrp="1"/>
          </p:cNvGraphicFramePr>
          <p:nvPr>
            <p:extLst>
              <p:ext uri="{D42A27DB-BD31-4B8C-83A1-F6EECF244321}">
                <p14:modId xmlns:p14="http://schemas.microsoft.com/office/powerpoint/2010/main" val="3838652977"/>
              </p:ext>
            </p:extLst>
          </p:nvPr>
        </p:nvGraphicFramePr>
        <p:xfrm>
          <a:off x="7900651" y="420414"/>
          <a:ext cx="2862603" cy="5241370"/>
        </p:xfrm>
        <a:graphic>
          <a:graphicData uri="http://schemas.openxmlformats.org/drawingml/2006/table">
            <a:tbl>
              <a:tblPr firstRow="1" bandRow="1">
                <a:tableStyleId>{93296810-A885-4BE3-A3E7-6D5BEEA58F35}</a:tableStyleId>
              </a:tblPr>
              <a:tblGrid>
                <a:gridCol w="2862603">
                  <a:extLst>
                    <a:ext uri="{9D8B030D-6E8A-4147-A177-3AD203B41FA5}">
                      <a16:colId xmlns:a16="http://schemas.microsoft.com/office/drawing/2014/main" val="1826635226"/>
                    </a:ext>
                  </a:extLst>
                </a:gridCol>
              </a:tblGrid>
              <a:tr h="1502249">
                <a:tc>
                  <a:txBody>
                    <a:bodyPr/>
                    <a:lstStyle/>
                    <a:p>
                      <a:r>
                        <a:rPr lang="en-US" sz="3200" dirty="0"/>
                        <a:t>Parts of the Community Plan</a:t>
                      </a:r>
                    </a:p>
                  </a:txBody>
                  <a:tcPr marL="114977" marR="114977" marT="57488" marB="57488"/>
                </a:tc>
                <a:extLst>
                  <a:ext uri="{0D108BD9-81ED-4DB2-BD59-A6C34878D82A}">
                    <a16:rowId xmlns:a16="http://schemas.microsoft.com/office/drawing/2014/main" val="466309606"/>
                  </a:ext>
                </a:extLst>
              </a:tr>
              <a:tr h="870350">
                <a:tc>
                  <a:txBody>
                    <a:bodyPr/>
                    <a:lstStyle/>
                    <a:p>
                      <a:r>
                        <a:rPr lang="en-US" sz="2300" dirty="0"/>
                        <a:t>Vision Statement</a:t>
                      </a:r>
                    </a:p>
                  </a:txBody>
                  <a:tcPr marL="114977" marR="114977" marT="57488" marB="57488"/>
                </a:tc>
                <a:extLst>
                  <a:ext uri="{0D108BD9-81ED-4DB2-BD59-A6C34878D82A}">
                    <a16:rowId xmlns:a16="http://schemas.microsoft.com/office/drawing/2014/main" val="503434897"/>
                  </a:ext>
                </a:extLst>
              </a:tr>
              <a:tr h="1052304">
                <a:tc>
                  <a:txBody>
                    <a:bodyPr/>
                    <a:lstStyle/>
                    <a:p>
                      <a:r>
                        <a:rPr lang="en-US" sz="2300" dirty="0"/>
                        <a:t>Community Concept Map</a:t>
                      </a:r>
                    </a:p>
                  </a:txBody>
                  <a:tcPr marL="114977" marR="114977" marT="57488" marB="57488"/>
                </a:tc>
                <a:extLst>
                  <a:ext uri="{0D108BD9-81ED-4DB2-BD59-A6C34878D82A}">
                    <a16:rowId xmlns:a16="http://schemas.microsoft.com/office/drawing/2014/main" val="1408301800"/>
                  </a:ext>
                </a:extLst>
              </a:tr>
              <a:tr h="870350">
                <a:tc>
                  <a:txBody>
                    <a:bodyPr/>
                    <a:lstStyle/>
                    <a:p>
                      <a:r>
                        <a:rPr lang="en-US" sz="2300" dirty="0"/>
                        <a:t>Plan Goals</a:t>
                      </a:r>
                    </a:p>
                  </a:txBody>
                  <a:tcPr marL="114977" marR="114977" marT="57488" marB="57488"/>
                </a:tc>
                <a:extLst>
                  <a:ext uri="{0D108BD9-81ED-4DB2-BD59-A6C34878D82A}">
                    <a16:rowId xmlns:a16="http://schemas.microsoft.com/office/drawing/2014/main" val="180473264"/>
                  </a:ext>
                </a:extLst>
              </a:tr>
              <a:tr h="870350">
                <a:tc>
                  <a:txBody>
                    <a:bodyPr/>
                    <a:lstStyle/>
                    <a:p>
                      <a:r>
                        <a:rPr lang="en-US" sz="2300" dirty="0"/>
                        <a:t>Plan Strategies</a:t>
                      </a:r>
                    </a:p>
                  </a:txBody>
                  <a:tcPr marL="114977" marR="114977" marT="57488" marB="57488"/>
                </a:tc>
                <a:extLst>
                  <a:ext uri="{0D108BD9-81ED-4DB2-BD59-A6C34878D82A}">
                    <a16:rowId xmlns:a16="http://schemas.microsoft.com/office/drawing/2014/main" val="2054744927"/>
                  </a:ext>
                </a:extLst>
              </a:tr>
            </a:tbl>
          </a:graphicData>
        </a:graphic>
      </p:graphicFrame>
      <p:graphicFrame>
        <p:nvGraphicFramePr>
          <p:cNvPr id="7" name="Table 6">
            <a:extLst>
              <a:ext uri="{FF2B5EF4-FFF2-40B4-BE49-F238E27FC236}">
                <a16:creationId xmlns:a16="http://schemas.microsoft.com/office/drawing/2014/main" id="{443FE98B-E93D-FF3F-F9FA-0948AA611B71}"/>
              </a:ext>
            </a:extLst>
          </p:cNvPr>
          <p:cNvGraphicFramePr>
            <a:graphicFrameLocks noGrp="1"/>
          </p:cNvGraphicFramePr>
          <p:nvPr>
            <p:extLst>
              <p:ext uri="{D42A27DB-BD31-4B8C-83A1-F6EECF244321}">
                <p14:modId xmlns:p14="http://schemas.microsoft.com/office/powerpoint/2010/main" val="2253059458"/>
              </p:ext>
            </p:extLst>
          </p:nvPr>
        </p:nvGraphicFramePr>
        <p:xfrm>
          <a:off x="1384893" y="420413"/>
          <a:ext cx="2862603" cy="5241370"/>
        </p:xfrm>
        <a:graphic>
          <a:graphicData uri="http://schemas.openxmlformats.org/drawingml/2006/table">
            <a:tbl>
              <a:tblPr firstRow="1" bandRow="1">
                <a:tableStyleId>{5C22544A-7EE6-4342-B048-85BDC9FD1C3A}</a:tableStyleId>
              </a:tblPr>
              <a:tblGrid>
                <a:gridCol w="2862603">
                  <a:extLst>
                    <a:ext uri="{9D8B030D-6E8A-4147-A177-3AD203B41FA5}">
                      <a16:colId xmlns:a16="http://schemas.microsoft.com/office/drawing/2014/main" val="1826635226"/>
                    </a:ext>
                  </a:extLst>
                </a:gridCol>
              </a:tblGrid>
              <a:tr h="1524283">
                <a:tc>
                  <a:txBody>
                    <a:bodyPr/>
                    <a:lstStyle/>
                    <a:p>
                      <a:r>
                        <a:rPr lang="en-US" sz="4000" dirty="0"/>
                        <a:t>Your Feedback</a:t>
                      </a:r>
                    </a:p>
                  </a:txBody>
                  <a:tcPr marL="114977" marR="114977" marT="57488" marB="57488"/>
                </a:tc>
                <a:extLst>
                  <a:ext uri="{0D108BD9-81ED-4DB2-BD59-A6C34878D82A}">
                    <a16:rowId xmlns:a16="http://schemas.microsoft.com/office/drawing/2014/main" val="466309606"/>
                  </a:ext>
                </a:extLst>
              </a:tr>
              <a:tr h="883116">
                <a:tc>
                  <a:txBody>
                    <a:bodyPr/>
                    <a:lstStyle/>
                    <a:p>
                      <a:r>
                        <a:rPr lang="en-US" sz="2300" dirty="0"/>
                        <a:t>Surveys</a:t>
                      </a:r>
                    </a:p>
                  </a:txBody>
                  <a:tcPr marL="114977" marR="114977" marT="57488" marB="57488"/>
                </a:tc>
                <a:extLst>
                  <a:ext uri="{0D108BD9-81ED-4DB2-BD59-A6C34878D82A}">
                    <a16:rowId xmlns:a16="http://schemas.microsoft.com/office/drawing/2014/main" val="503434897"/>
                  </a:ext>
                </a:extLst>
              </a:tr>
              <a:tr h="1067739">
                <a:tc>
                  <a:txBody>
                    <a:bodyPr/>
                    <a:lstStyle/>
                    <a:p>
                      <a:r>
                        <a:rPr lang="en-US" sz="2300" dirty="0"/>
                        <a:t>Meeting Discussions</a:t>
                      </a:r>
                    </a:p>
                  </a:txBody>
                  <a:tcPr marL="114977" marR="114977" marT="57488" marB="57488"/>
                </a:tc>
                <a:extLst>
                  <a:ext uri="{0D108BD9-81ED-4DB2-BD59-A6C34878D82A}">
                    <a16:rowId xmlns:a16="http://schemas.microsoft.com/office/drawing/2014/main" val="1408301800"/>
                  </a:ext>
                </a:extLst>
              </a:tr>
              <a:tr h="883116">
                <a:tc>
                  <a:txBody>
                    <a:bodyPr/>
                    <a:lstStyle/>
                    <a:p>
                      <a:r>
                        <a:rPr lang="en-US" sz="2300" dirty="0"/>
                        <a:t>Meeting Exercises</a:t>
                      </a:r>
                    </a:p>
                  </a:txBody>
                  <a:tcPr marL="114977" marR="114977" marT="57488" marB="57488"/>
                </a:tc>
                <a:extLst>
                  <a:ext uri="{0D108BD9-81ED-4DB2-BD59-A6C34878D82A}">
                    <a16:rowId xmlns:a16="http://schemas.microsoft.com/office/drawing/2014/main" val="180473264"/>
                  </a:ext>
                </a:extLst>
              </a:tr>
              <a:tr h="883116">
                <a:tc>
                  <a:txBody>
                    <a:bodyPr/>
                    <a:lstStyle/>
                    <a:p>
                      <a:r>
                        <a:rPr lang="en-US" sz="2300" dirty="0"/>
                        <a:t>Maps</a:t>
                      </a:r>
                    </a:p>
                  </a:txBody>
                  <a:tcPr marL="114977" marR="114977" marT="57488" marB="57488"/>
                </a:tc>
                <a:extLst>
                  <a:ext uri="{0D108BD9-81ED-4DB2-BD59-A6C34878D82A}">
                    <a16:rowId xmlns:a16="http://schemas.microsoft.com/office/drawing/2014/main" val="2054744927"/>
                  </a:ext>
                </a:extLst>
              </a:tr>
            </a:tbl>
          </a:graphicData>
        </a:graphic>
      </p:graphicFrame>
      <p:sp>
        <p:nvSpPr>
          <p:cNvPr id="11" name="Arrow: Right 10">
            <a:extLst>
              <a:ext uri="{FF2B5EF4-FFF2-40B4-BE49-F238E27FC236}">
                <a16:creationId xmlns:a16="http://schemas.microsoft.com/office/drawing/2014/main" id="{54A7DA14-10C6-DC5B-740D-692F625A9361}"/>
              </a:ext>
            </a:extLst>
          </p:cNvPr>
          <p:cNvSpPr/>
          <p:nvPr/>
        </p:nvSpPr>
        <p:spPr>
          <a:xfrm>
            <a:off x="4976501" y="2434346"/>
            <a:ext cx="2238998" cy="1213503"/>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4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69B4C08-EFA3-EC4E-0C1B-7D316D532A1A}"/>
              </a:ext>
            </a:extLst>
          </p:cNvPr>
          <p:cNvSpPr>
            <a:spLocks noGrp="1"/>
          </p:cNvSpPr>
          <p:nvPr>
            <p:ph type="title"/>
          </p:nvPr>
        </p:nvSpPr>
        <p:spPr>
          <a:xfrm>
            <a:off x="292682" y="255446"/>
            <a:ext cx="7099430" cy="812778"/>
          </a:xfrm>
        </p:spPr>
        <p:txBody>
          <a:bodyPr>
            <a:normAutofit/>
          </a:bodyPr>
          <a:lstStyle/>
          <a:p>
            <a:r>
              <a:rPr lang="en-US" sz="3200" b="1" dirty="0">
                <a:solidFill>
                  <a:srgbClr val="7030A0"/>
                </a:solidFill>
              </a:rPr>
              <a:t>A Community Plan does not...</a:t>
            </a:r>
            <a:endParaRPr lang="en-US" sz="3200" b="1" dirty="0">
              <a:solidFill>
                <a:srgbClr val="7030A0"/>
              </a:solidFill>
              <a:cs typeface="Arial"/>
            </a:endParaRPr>
          </a:p>
        </p:txBody>
      </p:sp>
      <p:pic>
        <p:nvPicPr>
          <p:cNvPr id="2" name="Content Placeholder 7">
            <a:extLst>
              <a:ext uri="{FF2B5EF4-FFF2-40B4-BE49-F238E27FC236}">
                <a16:creationId xmlns:a16="http://schemas.microsoft.com/office/drawing/2014/main" id="{0A3DCF94-BE60-112F-6F15-7A788B694DE0}"/>
              </a:ext>
            </a:extLst>
          </p:cNvPr>
          <p:cNvPicPr>
            <a:picLocks noChangeAspect="1"/>
          </p:cNvPicPr>
          <p:nvPr/>
        </p:nvPicPr>
        <p:blipFill>
          <a:blip r:embed="rId3">
            <a:extLst>
              <a:ext uri="{28A0092B-C50C-407E-A947-70E740481C1C}">
                <a14:useLocalDpi xmlns:a14="http://schemas.microsoft.com/office/drawing/2010/main" val="0"/>
              </a:ext>
            </a:extLst>
          </a:blip>
          <a:srcRect l="21542" r="21542"/>
          <a:stretch/>
        </p:blipFill>
        <p:spPr>
          <a:xfrm>
            <a:off x="783597" y="3307224"/>
            <a:ext cx="2053308" cy="2406830"/>
          </a:xfrm>
          <a:prstGeom prst="rect">
            <a:avLst/>
          </a:prstGeom>
        </p:spPr>
      </p:pic>
      <p:pic>
        <p:nvPicPr>
          <p:cNvPr id="1026" name="Picture 2">
            <a:extLst>
              <a:ext uri="{FF2B5EF4-FFF2-40B4-BE49-F238E27FC236}">
                <a16:creationId xmlns:a16="http://schemas.microsoft.com/office/drawing/2014/main" id="{45B47B8C-DB6C-8C1C-B8ED-6440E32D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10" r="33210"/>
          <a:stretch/>
        </p:blipFill>
        <p:spPr bwMode="auto">
          <a:xfrm>
            <a:off x="3645778"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C7837B-BFC3-CA63-25E9-314E33D8A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344" r="7344"/>
          <a:stretch/>
        </p:blipFill>
        <p:spPr bwMode="auto">
          <a:xfrm>
            <a:off x="6471140"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A1DE26-8D67-999E-59B7-265721E9D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75" r="6375"/>
          <a:stretch/>
        </p:blipFill>
        <p:spPr bwMode="auto">
          <a:xfrm>
            <a:off x="9304138" y="3307224"/>
            <a:ext cx="2053309" cy="2406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4EA40A-0617-5801-B52E-A53BC801B496}"/>
              </a:ext>
            </a:extLst>
          </p:cNvPr>
          <p:cNvSpPr txBox="1"/>
          <p:nvPr/>
        </p:nvSpPr>
        <p:spPr>
          <a:xfrm>
            <a:off x="1283348" y="1089716"/>
            <a:ext cx="9625303"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cs typeface="Arial"/>
              </a:rPr>
              <a:t>"Build" structures or specific businesses</a:t>
            </a:r>
            <a:endParaRPr lang="en-US" sz="2800" dirty="0"/>
          </a:p>
          <a:p>
            <a:pPr marL="285750" indent="-285750">
              <a:buFont typeface="Arial" panose="020B0604020202020204" pitchFamily="34" charset="0"/>
              <a:buChar char="•"/>
            </a:pPr>
            <a:r>
              <a:rPr lang="en-US" sz="2800" dirty="0"/>
              <a:t>Affect your school district</a:t>
            </a:r>
            <a:endParaRPr lang="en-US" dirty="0"/>
          </a:p>
          <a:p>
            <a:pPr marL="285750" indent="-285750">
              <a:buFont typeface="Arial" panose="020B0604020202020204" pitchFamily="34" charset="0"/>
              <a:buChar char="•"/>
            </a:pPr>
            <a:r>
              <a:rPr lang="en-US" sz="2800" dirty="0">
                <a:cs typeface="Arial"/>
              </a:rPr>
              <a:t>Change your address</a:t>
            </a:r>
          </a:p>
          <a:p>
            <a:pPr marL="285750" indent="-285750">
              <a:buFont typeface="Arial" panose="020B0604020202020204" pitchFamily="34" charset="0"/>
              <a:buChar char="•"/>
            </a:pPr>
            <a:r>
              <a:rPr lang="en-US" sz="2800" dirty="0">
                <a:cs typeface="Arial"/>
              </a:rPr>
              <a:t>Change your zoning or the land development code</a:t>
            </a:r>
          </a:p>
          <a:p>
            <a:pPr marL="285750" indent="-285750">
              <a:buFont typeface="Arial" panose="020B0604020202020204" pitchFamily="34" charset="0"/>
              <a:buChar char="•"/>
            </a:pPr>
            <a:endParaRPr lang="en-US" sz="2800" dirty="0">
              <a:cs typeface="Arial"/>
            </a:endParaRPr>
          </a:p>
          <a:p>
            <a:pPr marL="285750" indent="-285750">
              <a:buFont typeface="Arial" panose="020B0604020202020204" pitchFamily="34" charset="0"/>
              <a:buChar char="•"/>
            </a:pPr>
            <a:endParaRPr lang="en-US" sz="2800" dirty="0">
              <a:cs typeface="Arial"/>
            </a:endParaRPr>
          </a:p>
        </p:txBody>
      </p:sp>
    </p:spTree>
    <p:extLst>
      <p:ext uri="{BB962C8B-B14F-4D97-AF65-F5344CB8AC3E}">
        <p14:creationId xmlns:p14="http://schemas.microsoft.com/office/powerpoint/2010/main" val="396664407"/>
      </p:ext>
    </p:extLst>
  </p:cSld>
  <p:clrMapOvr>
    <a:masterClrMapping/>
  </p:clrMapOvr>
</p:sld>
</file>

<file path=ppt/theme/theme1.xml><?xml version="1.0" encoding="utf-8"?>
<a:theme xmlns:a="http://schemas.openxmlformats.org/drawingml/2006/main" name="Plan Hillsboroug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Hillsborough" id="{F78C7BC1-1BD7-43AD-A5FC-AFC549BF2A5A}" vid="{8D97CBC2-F7C2-4C00-B6FC-29FB1AC5D5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 Hillsborough</Template>
  <TotalTime>28587</TotalTime>
  <Words>1013</Words>
  <Application>Microsoft Office PowerPoint</Application>
  <PresentationFormat>Widescreen</PresentationFormat>
  <Paragraphs>139</Paragraphs>
  <Slides>18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ADLaM Display</vt:lpstr>
      <vt:lpstr>Arial</vt:lpstr>
      <vt:lpstr>Calibri</vt:lpstr>
      <vt:lpstr>Dreaming Outloud Script Pro</vt:lpstr>
      <vt:lpstr>Open Sans</vt:lpstr>
      <vt:lpstr>Open Sans ExtraBold</vt:lpstr>
      <vt:lpstr>Open Sans Light</vt:lpstr>
      <vt:lpstr>Segoe UI</vt:lpstr>
      <vt:lpstr>Plan Hillsborough</vt:lpstr>
      <vt:lpstr>Valrico Community Plan</vt:lpstr>
      <vt:lpstr>Welcome!</vt:lpstr>
      <vt:lpstr>Energy Industrial Park</vt:lpstr>
      <vt:lpstr>Energy Industrial Park</vt:lpstr>
      <vt:lpstr>Recap from July</vt:lpstr>
      <vt:lpstr>September Survey</vt:lpstr>
      <vt:lpstr>September Survey - SWOT</vt:lpstr>
      <vt:lpstr>PowerPoint Presentation</vt:lpstr>
      <vt:lpstr>A Community Plan does not...</vt:lpstr>
      <vt:lpstr>A Community Plan...</vt:lpstr>
      <vt:lpstr>Comprehensive Planning in Unincorporated Hillsborough County</vt:lpstr>
      <vt:lpstr>  </vt:lpstr>
      <vt:lpstr>September Exercises</vt:lpstr>
      <vt:lpstr>Vision Ad-Libs  How does Valrico see itself in 5 years? 10 years? </vt:lpstr>
      <vt:lpstr>PowerPoint Presentation</vt:lpstr>
      <vt:lpstr>Concept  Map Example</vt:lpstr>
      <vt:lpstr>Next Steps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Palm River Area Community Plan Update  Actualización del Plan Comunitario de la Área metropolitana de Palm River</dc:title>
  <dc:creator>Sofia Garantiva</dc:creator>
  <cp:lastModifiedBy>Alvaro Gabaldon</cp:lastModifiedBy>
  <cp:revision>181</cp:revision>
  <cp:lastPrinted>2023-09-22T20:32:07Z</cp:lastPrinted>
  <dcterms:created xsi:type="dcterms:W3CDTF">2022-09-25T16:39:40Z</dcterms:created>
  <dcterms:modified xsi:type="dcterms:W3CDTF">2023-09-25T16:22:39Z</dcterms:modified>
</cp:coreProperties>
</file>