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47" r:id="rId4"/>
    <p:sldMasterId id="2147483790" r:id="rId5"/>
    <p:sldMasterId id="2147483792" r:id="rId6"/>
  </p:sldMasterIdLst>
  <p:notesMasterIdLst>
    <p:notesMasterId r:id="rId32"/>
  </p:notesMasterIdLst>
  <p:handoutMasterIdLst>
    <p:handoutMasterId r:id="rId33"/>
  </p:handoutMasterIdLst>
  <p:sldIdLst>
    <p:sldId id="410" r:id="rId7"/>
    <p:sldId id="428" r:id="rId8"/>
    <p:sldId id="745" r:id="rId9"/>
    <p:sldId id="724" r:id="rId10"/>
    <p:sldId id="748" r:id="rId11"/>
    <p:sldId id="749" r:id="rId12"/>
    <p:sldId id="751" r:id="rId13"/>
    <p:sldId id="752" r:id="rId14"/>
    <p:sldId id="737" r:id="rId15"/>
    <p:sldId id="755" r:id="rId16"/>
    <p:sldId id="259" r:id="rId17"/>
    <p:sldId id="260" r:id="rId18"/>
    <p:sldId id="261" r:id="rId19"/>
    <p:sldId id="262" r:id="rId20"/>
    <p:sldId id="756" r:id="rId21"/>
    <p:sldId id="272" r:id="rId22"/>
    <p:sldId id="760" r:id="rId23"/>
    <p:sldId id="719" r:id="rId24"/>
    <p:sldId id="758" r:id="rId25"/>
    <p:sldId id="753" r:id="rId26"/>
    <p:sldId id="757" r:id="rId27"/>
    <p:sldId id="759" r:id="rId28"/>
    <p:sldId id="747" r:id="rId29"/>
    <p:sldId id="746" r:id="rId30"/>
    <p:sldId id="685" r:id="rId31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4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7B7A"/>
    <a:srgbClr val="0170FE"/>
    <a:srgbClr val="FFFFFF"/>
    <a:srgbClr val="F3A589"/>
    <a:srgbClr val="F6BCA8"/>
    <a:srgbClr val="99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892" autoAdjust="0"/>
    <p:restoredTop sz="93765" autoAdjust="0"/>
  </p:normalViewPr>
  <p:slideViewPr>
    <p:cSldViewPr snapToGrid="0">
      <p:cViewPr varScale="1">
        <p:scale>
          <a:sx n="85" d="100"/>
          <a:sy n="85" d="100"/>
        </p:scale>
        <p:origin x="102" y="4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microsoft.com/office/2018/10/relationships/authors" Target="authors.xml"/><Relationship Id="rId21" Type="http://schemas.openxmlformats.org/officeDocument/2006/relationships/slide" Target="slides/slide15.xml"/><Relationship Id="rId34" Type="http://schemas.openxmlformats.org/officeDocument/2006/relationships/commentAuthors" Target="commentAuthor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presProps" Target="presProp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svg"/><Relationship Id="rId1" Type="http://schemas.openxmlformats.org/officeDocument/2006/relationships/image" Target="../media/image43.png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46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svg"/><Relationship Id="rId1" Type="http://schemas.openxmlformats.org/officeDocument/2006/relationships/image" Target="../media/image43.png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4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E3351F6-FF24-4946-9A96-2575B9EE7667}" type="doc">
      <dgm:prSet loTypeId="urn:microsoft.com/office/officeart/2018/2/layout/IconCircle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6A2BFFF4-189B-4463-AE0E-26738D02C0AA}">
      <dgm:prSet/>
      <dgm:spPr/>
      <dgm:t>
        <a:bodyPr/>
        <a:lstStyle/>
        <a:p>
          <a:r>
            <a:rPr lang="en-US" dirty="0"/>
            <a:t>A comprehensive Vision Plan for Fowler Avenue</a:t>
          </a:r>
        </a:p>
      </dgm:t>
    </dgm:pt>
    <dgm:pt modelId="{9C5C6BA3-5A3C-4DFE-95EB-A52BFA0E0306}" type="parTrans" cxnId="{DFCD0ABF-2616-4032-8459-DAE955E8A89E}">
      <dgm:prSet/>
      <dgm:spPr/>
      <dgm:t>
        <a:bodyPr/>
        <a:lstStyle/>
        <a:p>
          <a:endParaRPr lang="en-US"/>
        </a:p>
      </dgm:t>
    </dgm:pt>
    <dgm:pt modelId="{FFFF89D2-729B-4B4A-8961-7B2C2B3C5780}" type="sibTrans" cxnId="{DFCD0ABF-2616-4032-8459-DAE955E8A89E}">
      <dgm:prSet/>
      <dgm:spPr/>
      <dgm:t>
        <a:bodyPr/>
        <a:lstStyle/>
        <a:p>
          <a:endParaRPr lang="en-US"/>
        </a:p>
      </dgm:t>
    </dgm:pt>
    <dgm:pt modelId="{EFB31999-0841-4957-9738-2AFC564C854D}">
      <dgm:prSet/>
      <dgm:spPr/>
      <dgm:t>
        <a:bodyPr/>
        <a:lstStyle/>
        <a:p>
          <a:r>
            <a:rPr lang="en-US" dirty="0"/>
            <a:t>Coordination between jurisdictions and with HART and FDOT studies</a:t>
          </a:r>
        </a:p>
      </dgm:t>
    </dgm:pt>
    <dgm:pt modelId="{F0B226E0-731B-43C3-B00B-12DC5EF5CAD5}" type="parTrans" cxnId="{2EC27D62-9E00-44BA-9EEC-98A21EA8F4D9}">
      <dgm:prSet/>
      <dgm:spPr/>
      <dgm:t>
        <a:bodyPr/>
        <a:lstStyle/>
        <a:p>
          <a:endParaRPr lang="en-US"/>
        </a:p>
      </dgm:t>
    </dgm:pt>
    <dgm:pt modelId="{30FFCA65-4EDF-4DE6-AF35-473C5BA5318D}" type="sibTrans" cxnId="{2EC27D62-9E00-44BA-9EEC-98A21EA8F4D9}">
      <dgm:prSet/>
      <dgm:spPr/>
      <dgm:t>
        <a:bodyPr/>
        <a:lstStyle/>
        <a:p>
          <a:endParaRPr lang="en-US"/>
        </a:p>
      </dgm:t>
    </dgm:pt>
    <dgm:pt modelId="{3F632A8E-9436-4491-A1F9-1F88ADE617A9}">
      <dgm:prSet/>
      <dgm:spPr/>
      <dgm:t>
        <a:bodyPr/>
        <a:lstStyle/>
        <a:p>
          <a:r>
            <a:rPr lang="en-US" dirty="0"/>
            <a:t>Community education, engagement, and feedback</a:t>
          </a:r>
        </a:p>
      </dgm:t>
    </dgm:pt>
    <dgm:pt modelId="{2E7CC47A-E42D-47F4-B160-79BAA33C2228}" type="parTrans" cxnId="{0A549AAC-2DF7-44AA-B867-D5CAD73B9DDA}">
      <dgm:prSet/>
      <dgm:spPr/>
      <dgm:t>
        <a:bodyPr/>
        <a:lstStyle/>
        <a:p>
          <a:endParaRPr lang="en-US"/>
        </a:p>
      </dgm:t>
    </dgm:pt>
    <dgm:pt modelId="{669BF412-F2DB-41EA-8DBA-BC7D2B525D0F}" type="sibTrans" cxnId="{0A549AAC-2DF7-44AA-B867-D5CAD73B9DDA}">
      <dgm:prSet/>
      <dgm:spPr/>
      <dgm:t>
        <a:bodyPr/>
        <a:lstStyle/>
        <a:p>
          <a:endParaRPr lang="en-US"/>
        </a:p>
      </dgm:t>
    </dgm:pt>
    <dgm:pt modelId="{E77955E2-0077-4060-9A69-FFCA9745A4A5}">
      <dgm:prSet/>
      <dgm:spPr/>
      <dgm:t>
        <a:bodyPr/>
        <a:lstStyle/>
        <a:p>
          <a:r>
            <a:rPr lang="en-US" dirty="0"/>
            <a:t>Comprehensive Plan policies and strategies for implementation</a:t>
          </a:r>
        </a:p>
      </dgm:t>
    </dgm:pt>
    <dgm:pt modelId="{CA053B52-A739-4DEE-B2B0-79B706CFA3C2}" type="parTrans" cxnId="{C16F4BA0-F6F2-4944-97BE-40CB7020D149}">
      <dgm:prSet/>
      <dgm:spPr/>
      <dgm:t>
        <a:bodyPr/>
        <a:lstStyle/>
        <a:p>
          <a:endParaRPr lang="en-US"/>
        </a:p>
      </dgm:t>
    </dgm:pt>
    <dgm:pt modelId="{500F819D-3694-4EFC-A055-2B3FE7A76A59}" type="sibTrans" cxnId="{C16F4BA0-F6F2-4944-97BE-40CB7020D149}">
      <dgm:prSet/>
      <dgm:spPr/>
      <dgm:t>
        <a:bodyPr/>
        <a:lstStyle/>
        <a:p>
          <a:endParaRPr lang="en-US"/>
        </a:p>
      </dgm:t>
    </dgm:pt>
    <dgm:pt modelId="{5280B3DA-FDA4-44B0-9D71-57E512BBF57B}" type="pres">
      <dgm:prSet presAssocID="{6E3351F6-FF24-4946-9A96-2575B9EE7667}" presName="root" presStyleCnt="0">
        <dgm:presLayoutVars>
          <dgm:dir/>
          <dgm:resizeHandles val="exact"/>
        </dgm:presLayoutVars>
      </dgm:prSet>
      <dgm:spPr/>
    </dgm:pt>
    <dgm:pt modelId="{6E100522-D6FB-4288-A565-AB05CA73831D}" type="pres">
      <dgm:prSet presAssocID="{6E3351F6-FF24-4946-9A96-2575B9EE7667}" presName="container" presStyleCnt="0">
        <dgm:presLayoutVars>
          <dgm:dir/>
          <dgm:resizeHandles val="exact"/>
        </dgm:presLayoutVars>
      </dgm:prSet>
      <dgm:spPr/>
    </dgm:pt>
    <dgm:pt modelId="{384AA4C1-2630-4510-BB2A-A144E5E5F69E}" type="pres">
      <dgm:prSet presAssocID="{6A2BFFF4-189B-4463-AE0E-26738D02C0AA}" presName="compNode" presStyleCnt="0"/>
      <dgm:spPr/>
    </dgm:pt>
    <dgm:pt modelId="{69E4B1AA-158C-4FA8-91D0-12139A869251}" type="pres">
      <dgm:prSet presAssocID="{6A2BFFF4-189B-4463-AE0E-26738D02C0AA}" presName="iconBgRect" presStyleLbl="bgShp" presStyleIdx="0" presStyleCnt="4"/>
      <dgm:spPr/>
    </dgm:pt>
    <dgm:pt modelId="{618989F5-E5D4-4F0B-8767-FA2182356F15}" type="pres">
      <dgm:prSet presAssocID="{6A2BFFF4-189B-4463-AE0E-26738D02C0AA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llseye"/>
        </a:ext>
      </dgm:extLst>
    </dgm:pt>
    <dgm:pt modelId="{120B3E21-C0CD-4BEC-9C5F-6FE1E1A3B892}" type="pres">
      <dgm:prSet presAssocID="{6A2BFFF4-189B-4463-AE0E-26738D02C0AA}" presName="spaceRect" presStyleCnt="0"/>
      <dgm:spPr/>
    </dgm:pt>
    <dgm:pt modelId="{E6E54F62-C7E3-42EF-9FBB-13089A9A07F0}" type="pres">
      <dgm:prSet presAssocID="{6A2BFFF4-189B-4463-AE0E-26738D02C0AA}" presName="textRect" presStyleLbl="revTx" presStyleIdx="0" presStyleCnt="4">
        <dgm:presLayoutVars>
          <dgm:chMax val="1"/>
          <dgm:chPref val="1"/>
        </dgm:presLayoutVars>
      </dgm:prSet>
      <dgm:spPr/>
    </dgm:pt>
    <dgm:pt modelId="{29CE8B2B-2BF1-4F11-8214-89EA6F149A2E}" type="pres">
      <dgm:prSet presAssocID="{FFFF89D2-729B-4B4A-8961-7B2C2B3C5780}" presName="sibTrans" presStyleLbl="sibTrans2D1" presStyleIdx="0" presStyleCnt="0"/>
      <dgm:spPr/>
    </dgm:pt>
    <dgm:pt modelId="{ED8714F7-4FBA-41A4-892C-D601B3EFDD4D}" type="pres">
      <dgm:prSet presAssocID="{EFB31999-0841-4957-9738-2AFC564C854D}" presName="compNode" presStyleCnt="0"/>
      <dgm:spPr/>
    </dgm:pt>
    <dgm:pt modelId="{5BA7076A-0435-44A0-9A6D-513951614ACA}" type="pres">
      <dgm:prSet presAssocID="{EFB31999-0841-4957-9738-2AFC564C854D}" presName="iconBgRect" presStyleLbl="bgShp" presStyleIdx="1" presStyleCnt="4"/>
      <dgm:spPr/>
    </dgm:pt>
    <dgm:pt modelId="{F505D34C-0A11-4ACE-9ACB-A4F5078A4926}" type="pres">
      <dgm:prSet presAssocID="{EFB31999-0841-4957-9738-2AFC564C854D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ar"/>
        </a:ext>
      </dgm:extLst>
    </dgm:pt>
    <dgm:pt modelId="{E0BBF973-E01F-4248-9DEA-4DAE8DA55589}" type="pres">
      <dgm:prSet presAssocID="{EFB31999-0841-4957-9738-2AFC564C854D}" presName="spaceRect" presStyleCnt="0"/>
      <dgm:spPr/>
    </dgm:pt>
    <dgm:pt modelId="{DA000547-0DB1-4247-8151-AC608C11C02B}" type="pres">
      <dgm:prSet presAssocID="{EFB31999-0841-4957-9738-2AFC564C854D}" presName="textRect" presStyleLbl="revTx" presStyleIdx="1" presStyleCnt="4">
        <dgm:presLayoutVars>
          <dgm:chMax val="1"/>
          <dgm:chPref val="1"/>
        </dgm:presLayoutVars>
      </dgm:prSet>
      <dgm:spPr/>
    </dgm:pt>
    <dgm:pt modelId="{DF531435-13B2-445D-80C3-73FA58690982}" type="pres">
      <dgm:prSet presAssocID="{30FFCA65-4EDF-4DE6-AF35-473C5BA5318D}" presName="sibTrans" presStyleLbl="sibTrans2D1" presStyleIdx="0" presStyleCnt="0"/>
      <dgm:spPr/>
    </dgm:pt>
    <dgm:pt modelId="{7C7688BA-CF4E-4C04-8785-D54B37B652F3}" type="pres">
      <dgm:prSet presAssocID="{3F632A8E-9436-4491-A1F9-1F88ADE617A9}" presName="compNode" presStyleCnt="0"/>
      <dgm:spPr/>
    </dgm:pt>
    <dgm:pt modelId="{36B45C25-60AC-452C-B847-C008F51A50DB}" type="pres">
      <dgm:prSet presAssocID="{3F632A8E-9436-4491-A1F9-1F88ADE617A9}" presName="iconBgRect" presStyleLbl="bgShp" presStyleIdx="2" presStyleCnt="4"/>
      <dgm:spPr/>
    </dgm:pt>
    <dgm:pt modelId="{7BE4871A-3E0C-44B7-8E9B-ADF7FFBC19C3}" type="pres">
      <dgm:prSet presAssocID="{3F632A8E-9436-4491-A1F9-1F88ADE617A9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A339BBD9-C55C-40A8-B892-DE4578CCBC14}" type="pres">
      <dgm:prSet presAssocID="{3F632A8E-9436-4491-A1F9-1F88ADE617A9}" presName="spaceRect" presStyleCnt="0"/>
      <dgm:spPr/>
    </dgm:pt>
    <dgm:pt modelId="{4AF2ED83-3831-4DC9-B2A6-E1C0DAE21911}" type="pres">
      <dgm:prSet presAssocID="{3F632A8E-9436-4491-A1F9-1F88ADE617A9}" presName="textRect" presStyleLbl="revTx" presStyleIdx="2" presStyleCnt="4">
        <dgm:presLayoutVars>
          <dgm:chMax val="1"/>
          <dgm:chPref val="1"/>
        </dgm:presLayoutVars>
      </dgm:prSet>
      <dgm:spPr/>
    </dgm:pt>
    <dgm:pt modelId="{B17CA82F-FE69-475D-82B1-C1CB833E7559}" type="pres">
      <dgm:prSet presAssocID="{669BF412-F2DB-41EA-8DBA-BC7D2B525D0F}" presName="sibTrans" presStyleLbl="sibTrans2D1" presStyleIdx="0" presStyleCnt="0"/>
      <dgm:spPr/>
    </dgm:pt>
    <dgm:pt modelId="{B2EF1B72-94DB-440B-87AA-1883A1E7B703}" type="pres">
      <dgm:prSet presAssocID="{E77955E2-0077-4060-9A69-FFCA9745A4A5}" presName="compNode" presStyleCnt="0"/>
      <dgm:spPr/>
    </dgm:pt>
    <dgm:pt modelId="{2CB7D5A4-91F5-42C2-9EF9-F2B4328C1EEF}" type="pres">
      <dgm:prSet presAssocID="{E77955E2-0077-4060-9A69-FFCA9745A4A5}" presName="iconBgRect" presStyleLbl="bgShp" presStyleIdx="3" presStyleCnt="4"/>
      <dgm:spPr/>
    </dgm:pt>
    <dgm:pt modelId="{8256BDE2-CBED-4A6F-97C2-C1FDC06B392F}" type="pres">
      <dgm:prSet presAssocID="{E77955E2-0077-4060-9A69-FFCA9745A4A5}" presName="iconRect" presStyleLbl="node1" presStyleIdx="3" presStyleCnt="4" custLinFactNeighborX="-979" custLinFactNeighborY="3709"/>
      <dgm:spPr>
        <a:prstGeom prst="actionButtonDocumen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list with solid fill"/>
        </a:ext>
      </dgm:extLst>
    </dgm:pt>
    <dgm:pt modelId="{03443975-638D-4DCD-9D6F-F241E28FD1DC}" type="pres">
      <dgm:prSet presAssocID="{E77955E2-0077-4060-9A69-FFCA9745A4A5}" presName="spaceRect" presStyleCnt="0"/>
      <dgm:spPr/>
    </dgm:pt>
    <dgm:pt modelId="{3C1E96BC-CDD4-4C05-BCE1-6C99796BB811}" type="pres">
      <dgm:prSet presAssocID="{E77955E2-0077-4060-9A69-FFCA9745A4A5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2EC27D62-9E00-44BA-9EEC-98A21EA8F4D9}" srcId="{6E3351F6-FF24-4946-9A96-2575B9EE7667}" destId="{EFB31999-0841-4957-9738-2AFC564C854D}" srcOrd="1" destOrd="0" parTransId="{F0B226E0-731B-43C3-B00B-12DC5EF5CAD5}" sibTransId="{30FFCA65-4EDF-4DE6-AF35-473C5BA5318D}"/>
    <dgm:cxn modelId="{C9220E63-DD93-44D0-8FBE-7A1CDA0E21FD}" type="presOf" srcId="{EFB31999-0841-4957-9738-2AFC564C854D}" destId="{DA000547-0DB1-4247-8151-AC608C11C02B}" srcOrd="0" destOrd="0" presId="urn:microsoft.com/office/officeart/2018/2/layout/IconCircleList"/>
    <dgm:cxn modelId="{5026284A-453E-46BC-AEDB-13AB64F0F6F0}" type="presOf" srcId="{30FFCA65-4EDF-4DE6-AF35-473C5BA5318D}" destId="{DF531435-13B2-445D-80C3-73FA58690982}" srcOrd="0" destOrd="0" presId="urn:microsoft.com/office/officeart/2018/2/layout/IconCircleList"/>
    <dgm:cxn modelId="{797FF576-BA9E-45F5-A2BD-29FF066CDFFB}" type="presOf" srcId="{6E3351F6-FF24-4946-9A96-2575B9EE7667}" destId="{5280B3DA-FDA4-44B0-9D71-57E512BBF57B}" srcOrd="0" destOrd="0" presId="urn:microsoft.com/office/officeart/2018/2/layout/IconCircleList"/>
    <dgm:cxn modelId="{A4C97194-B3BF-4198-B647-63F3750F2147}" type="presOf" srcId="{FFFF89D2-729B-4B4A-8961-7B2C2B3C5780}" destId="{29CE8B2B-2BF1-4F11-8214-89EA6F149A2E}" srcOrd="0" destOrd="0" presId="urn:microsoft.com/office/officeart/2018/2/layout/IconCircleList"/>
    <dgm:cxn modelId="{C16F4BA0-F6F2-4944-97BE-40CB7020D149}" srcId="{6E3351F6-FF24-4946-9A96-2575B9EE7667}" destId="{E77955E2-0077-4060-9A69-FFCA9745A4A5}" srcOrd="3" destOrd="0" parTransId="{CA053B52-A739-4DEE-B2B0-79B706CFA3C2}" sibTransId="{500F819D-3694-4EFC-A055-2B3FE7A76A59}"/>
    <dgm:cxn modelId="{7BD41BAA-0899-46D5-9EBD-AFAFBDD2E458}" type="presOf" srcId="{3F632A8E-9436-4491-A1F9-1F88ADE617A9}" destId="{4AF2ED83-3831-4DC9-B2A6-E1C0DAE21911}" srcOrd="0" destOrd="0" presId="urn:microsoft.com/office/officeart/2018/2/layout/IconCircleList"/>
    <dgm:cxn modelId="{0A549AAC-2DF7-44AA-B867-D5CAD73B9DDA}" srcId="{6E3351F6-FF24-4946-9A96-2575B9EE7667}" destId="{3F632A8E-9436-4491-A1F9-1F88ADE617A9}" srcOrd="2" destOrd="0" parTransId="{2E7CC47A-E42D-47F4-B160-79BAA33C2228}" sibTransId="{669BF412-F2DB-41EA-8DBA-BC7D2B525D0F}"/>
    <dgm:cxn modelId="{DFCD0ABF-2616-4032-8459-DAE955E8A89E}" srcId="{6E3351F6-FF24-4946-9A96-2575B9EE7667}" destId="{6A2BFFF4-189B-4463-AE0E-26738D02C0AA}" srcOrd="0" destOrd="0" parTransId="{9C5C6BA3-5A3C-4DFE-95EB-A52BFA0E0306}" sibTransId="{FFFF89D2-729B-4B4A-8961-7B2C2B3C5780}"/>
    <dgm:cxn modelId="{DB19CCC1-A2C8-4458-8502-D048C6F6B17C}" type="presOf" srcId="{6A2BFFF4-189B-4463-AE0E-26738D02C0AA}" destId="{E6E54F62-C7E3-42EF-9FBB-13089A9A07F0}" srcOrd="0" destOrd="0" presId="urn:microsoft.com/office/officeart/2018/2/layout/IconCircleList"/>
    <dgm:cxn modelId="{A6FE98C9-DDCC-47B6-955E-C1B9913F617E}" type="presOf" srcId="{669BF412-F2DB-41EA-8DBA-BC7D2B525D0F}" destId="{B17CA82F-FE69-475D-82B1-C1CB833E7559}" srcOrd="0" destOrd="0" presId="urn:microsoft.com/office/officeart/2018/2/layout/IconCircleList"/>
    <dgm:cxn modelId="{611460E9-A0EC-49C3-8663-65EFC688ADBA}" type="presOf" srcId="{E77955E2-0077-4060-9A69-FFCA9745A4A5}" destId="{3C1E96BC-CDD4-4C05-BCE1-6C99796BB811}" srcOrd="0" destOrd="0" presId="urn:microsoft.com/office/officeart/2018/2/layout/IconCircleList"/>
    <dgm:cxn modelId="{5239885B-3255-4A18-B77E-C814D8DEEA2F}" type="presParOf" srcId="{5280B3DA-FDA4-44B0-9D71-57E512BBF57B}" destId="{6E100522-D6FB-4288-A565-AB05CA73831D}" srcOrd="0" destOrd="0" presId="urn:microsoft.com/office/officeart/2018/2/layout/IconCircleList"/>
    <dgm:cxn modelId="{D2D264DC-A89A-4230-ADB2-6A9C00003BC4}" type="presParOf" srcId="{6E100522-D6FB-4288-A565-AB05CA73831D}" destId="{384AA4C1-2630-4510-BB2A-A144E5E5F69E}" srcOrd="0" destOrd="0" presId="urn:microsoft.com/office/officeart/2018/2/layout/IconCircleList"/>
    <dgm:cxn modelId="{C9ABDDDC-8428-462D-837B-B60B5C17BA7D}" type="presParOf" srcId="{384AA4C1-2630-4510-BB2A-A144E5E5F69E}" destId="{69E4B1AA-158C-4FA8-91D0-12139A869251}" srcOrd="0" destOrd="0" presId="urn:microsoft.com/office/officeart/2018/2/layout/IconCircleList"/>
    <dgm:cxn modelId="{F5CDF5EB-057B-4775-B0AD-41B6107FF8F1}" type="presParOf" srcId="{384AA4C1-2630-4510-BB2A-A144E5E5F69E}" destId="{618989F5-E5D4-4F0B-8767-FA2182356F15}" srcOrd="1" destOrd="0" presId="urn:microsoft.com/office/officeart/2018/2/layout/IconCircleList"/>
    <dgm:cxn modelId="{3D036097-8D49-4A88-AF74-47DE3977BF70}" type="presParOf" srcId="{384AA4C1-2630-4510-BB2A-A144E5E5F69E}" destId="{120B3E21-C0CD-4BEC-9C5F-6FE1E1A3B892}" srcOrd="2" destOrd="0" presId="urn:microsoft.com/office/officeart/2018/2/layout/IconCircleList"/>
    <dgm:cxn modelId="{DD172CD4-242A-47C5-BAAD-D19061A26626}" type="presParOf" srcId="{384AA4C1-2630-4510-BB2A-A144E5E5F69E}" destId="{E6E54F62-C7E3-42EF-9FBB-13089A9A07F0}" srcOrd="3" destOrd="0" presId="urn:microsoft.com/office/officeart/2018/2/layout/IconCircleList"/>
    <dgm:cxn modelId="{CF29DC49-E439-44D2-B896-F6F85B328386}" type="presParOf" srcId="{6E100522-D6FB-4288-A565-AB05CA73831D}" destId="{29CE8B2B-2BF1-4F11-8214-89EA6F149A2E}" srcOrd="1" destOrd="0" presId="urn:microsoft.com/office/officeart/2018/2/layout/IconCircleList"/>
    <dgm:cxn modelId="{CE7EB5E6-05F6-4F83-BF5D-90FFDBE3DA45}" type="presParOf" srcId="{6E100522-D6FB-4288-A565-AB05CA73831D}" destId="{ED8714F7-4FBA-41A4-892C-D601B3EFDD4D}" srcOrd="2" destOrd="0" presId="urn:microsoft.com/office/officeart/2018/2/layout/IconCircleList"/>
    <dgm:cxn modelId="{50E78C21-C071-4217-8E7B-C0621B1C18AA}" type="presParOf" srcId="{ED8714F7-4FBA-41A4-892C-D601B3EFDD4D}" destId="{5BA7076A-0435-44A0-9A6D-513951614ACA}" srcOrd="0" destOrd="0" presId="urn:microsoft.com/office/officeart/2018/2/layout/IconCircleList"/>
    <dgm:cxn modelId="{7B13FCFC-9B59-4165-A085-83D886F41147}" type="presParOf" srcId="{ED8714F7-4FBA-41A4-892C-D601B3EFDD4D}" destId="{F505D34C-0A11-4ACE-9ACB-A4F5078A4926}" srcOrd="1" destOrd="0" presId="urn:microsoft.com/office/officeart/2018/2/layout/IconCircleList"/>
    <dgm:cxn modelId="{3AF81182-B639-487C-97DB-09E697F12462}" type="presParOf" srcId="{ED8714F7-4FBA-41A4-892C-D601B3EFDD4D}" destId="{E0BBF973-E01F-4248-9DEA-4DAE8DA55589}" srcOrd="2" destOrd="0" presId="urn:microsoft.com/office/officeart/2018/2/layout/IconCircleList"/>
    <dgm:cxn modelId="{2FF230D4-ED37-4057-96C5-7B54E71D76E1}" type="presParOf" srcId="{ED8714F7-4FBA-41A4-892C-D601B3EFDD4D}" destId="{DA000547-0DB1-4247-8151-AC608C11C02B}" srcOrd="3" destOrd="0" presId="urn:microsoft.com/office/officeart/2018/2/layout/IconCircleList"/>
    <dgm:cxn modelId="{2A9D78CB-54CF-42AE-9F33-4353E836ACBD}" type="presParOf" srcId="{6E100522-D6FB-4288-A565-AB05CA73831D}" destId="{DF531435-13B2-445D-80C3-73FA58690982}" srcOrd="3" destOrd="0" presId="urn:microsoft.com/office/officeart/2018/2/layout/IconCircleList"/>
    <dgm:cxn modelId="{B12BBAA7-E26F-4BAE-8056-08247E3C04DA}" type="presParOf" srcId="{6E100522-D6FB-4288-A565-AB05CA73831D}" destId="{7C7688BA-CF4E-4C04-8785-D54B37B652F3}" srcOrd="4" destOrd="0" presId="urn:microsoft.com/office/officeart/2018/2/layout/IconCircleList"/>
    <dgm:cxn modelId="{4F535AFA-8F11-4BD6-BAAA-92BAE7148B5B}" type="presParOf" srcId="{7C7688BA-CF4E-4C04-8785-D54B37B652F3}" destId="{36B45C25-60AC-452C-B847-C008F51A50DB}" srcOrd="0" destOrd="0" presId="urn:microsoft.com/office/officeart/2018/2/layout/IconCircleList"/>
    <dgm:cxn modelId="{044E5693-E9CA-48A2-B94A-07181F6B2968}" type="presParOf" srcId="{7C7688BA-CF4E-4C04-8785-D54B37B652F3}" destId="{7BE4871A-3E0C-44B7-8E9B-ADF7FFBC19C3}" srcOrd="1" destOrd="0" presId="urn:microsoft.com/office/officeart/2018/2/layout/IconCircleList"/>
    <dgm:cxn modelId="{43F103E6-FF56-47E2-8BB1-2E3FBD6EF939}" type="presParOf" srcId="{7C7688BA-CF4E-4C04-8785-D54B37B652F3}" destId="{A339BBD9-C55C-40A8-B892-DE4578CCBC14}" srcOrd="2" destOrd="0" presId="urn:microsoft.com/office/officeart/2018/2/layout/IconCircleList"/>
    <dgm:cxn modelId="{5B0BCC78-F1FC-4482-8927-E5658194FEC6}" type="presParOf" srcId="{7C7688BA-CF4E-4C04-8785-D54B37B652F3}" destId="{4AF2ED83-3831-4DC9-B2A6-E1C0DAE21911}" srcOrd="3" destOrd="0" presId="urn:microsoft.com/office/officeart/2018/2/layout/IconCircleList"/>
    <dgm:cxn modelId="{472AB647-D941-4000-A467-CC217DD7B7D0}" type="presParOf" srcId="{6E100522-D6FB-4288-A565-AB05CA73831D}" destId="{B17CA82F-FE69-475D-82B1-C1CB833E7559}" srcOrd="5" destOrd="0" presId="urn:microsoft.com/office/officeart/2018/2/layout/IconCircleList"/>
    <dgm:cxn modelId="{C2864933-862C-4E46-A47F-05F3474BEA17}" type="presParOf" srcId="{6E100522-D6FB-4288-A565-AB05CA73831D}" destId="{B2EF1B72-94DB-440B-87AA-1883A1E7B703}" srcOrd="6" destOrd="0" presId="urn:microsoft.com/office/officeart/2018/2/layout/IconCircleList"/>
    <dgm:cxn modelId="{6A560569-914C-4A53-A025-35FDEA5F9CEB}" type="presParOf" srcId="{B2EF1B72-94DB-440B-87AA-1883A1E7B703}" destId="{2CB7D5A4-91F5-42C2-9EF9-F2B4328C1EEF}" srcOrd="0" destOrd="0" presId="urn:microsoft.com/office/officeart/2018/2/layout/IconCircleList"/>
    <dgm:cxn modelId="{7E4A23EF-D0D5-444F-8BFF-9A697A9579D9}" type="presParOf" srcId="{B2EF1B72-94DB-440B-87AA-1883A1E7B703}" destId="{8256BDE2-CBED-4A6F-97C2-C1FDC06B392F}" srcOrd="1" destOrd="0" presId="urn:microsoft.com/office/officeart/2018/2/layout/IconCircleList"/>
    <dgm:cxn modelId="{7F838F55-85DA-4ADD-B53C-6C2FA33EB2CE}" type="presParOf" srcId="{B2EF1B72-94DB-440B-87AA-1883A1E7B703}" destId="{03443975-638D-4DCD-9D6F-F241E28FD1DC}" srcOrd="2" destOrd="0" presId="urn:microsoft.com/office/officeart/2018/2/layout/IconCircleList"/>
    <dgm:cxn modelId="{2F89795F-098E-4031-9AB2-421585A146EE}" type="presParOf" srcId="{B2EF1B72-94DB-440B-87AA-1883A1E7B703}" destId="{3C1E96BC-CDD4-4C05-BCE1-6C99796BB811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E4B1AA-158C-4FA8-91D0-12139A869251}">
      <dsp:nvSpPr>
        <dsp:cNvPr id="0" name=""/>
        <dsp:cNvSpPr/>
      </dsp:nvSpPr>
      <dsp:spPr>
        <a:xfrm>
          <a:off x="59312" y="325644"/>
          <a:ext cx="1495840" cy="1495840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8989F5-E5D4-4F0B-8767-FA2182356F15}">
      <dsp:nvSpPr>
        <dsp:cNvPr id="0" name=""/>
        <dsp:cNvSpPr/>
      </dsp:nvSpPr>
      <dsp:spPr>
        <a:xfrm>
          <a:off x="373438" y="639771"/>
          <a:ext cx="867587" cy="86758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E54F62-C7E3-42EF-9FBB-13089A9A07F0}">
      <dsp:nvSpPr>
        <dsp:cNvPr id="0" name=""/>
        <dsp:cNvSpPr/>
      </dsp:nvSpPr>
      <dsp:spPr>
        <a:xfrm>
          <a:off x="1875689" y="325644"/>
          <a:ext cx="3525908" cy="1495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A comprehensive Vision Plan for Fowler Avenue</a:t>
          </a:r>
        </a:p>
      </dsp:txBody>
      <dsp:txXfrm>
        <a:off x="1875689" y="325644"/>
        <a:ext cx="3525908" cy="1495840"/>
      </dsp:txXfrm>
    </dsp:sp>
    <dsp:sp modelId="{5BA7076A-0435-44A0-9A6D-513951614ACA}">
      <dsp:nvSpPr>
        <dsp:cNvPr id="0" name=""/>
        <dsp:cNvSpPr/>
      </dsp:nvSpPr>
      <dsp:spPr>
        <a:xfrm>
          <a:off x="6015960" y="325644"/>
          <a:ext cx="1495840" cy="1495840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05D34C-0A11-4ACE-9ACB-A4F5078A4926}">
      <dsp:nvSpPr>
        <dsp:cNvPr id="0" name=""/>
        <dsp:cNvSpPr/>
      </dsp:nvSpPr>
      <dsp:spPr>
        <a:xfrm>
          <a:off x="6330087" y="639771"/>
          <a:ext cx="867587" cy="86758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000547-0DB1-4247-8151-AC608C11C02B}">
      <dsp:nvSpPr>
        <dsp:cNvPr id="0" name=""/>
        <dsp:cNvSpPr/>
      </dsp:nvSpPr>
      <dsp:spPr>
        <a:xfrm>
          <a:off x="7832338" y="325644"/>
          <a:ext cx="3525908" cy="1495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Coordination between jurisdictions and with HART and FDOT studies</a:t>
          </a:r>
        </a:p>
      </dsp:txBody>
      <dsp:txXfrm>
        <a:off x="7832338" y="325644"/>
        <a:ext cx="3525908" cy="1495840"/>
      </dsp:txXfrm>
    </dsp:sp>
    <dsp:sp modelId="{36B45C25-60AC-452C-B847-C008F51A50DB}">
      <dsp:nvSpPr>
        <dsp:cNvPr id="0" name=""/>
        <dsp:cNvSpPr/>
      </dsp:nvSpPr>
      <dsp:spPr>
        <a:xfrm>
          <a:off x="59312" y="2567635"/>
          <a:ext cx="1495840" cy="1495840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E4871A-3E0C-44B7-8E9B-ADF7FFBC19C3}">
      <dsp:nvSpPr>
        <dsp:cNvPr id="0" name=""/>
        <dsp:cNvSpPr/>
      </dsp:nvSpPr>
      <dsp:spPr>
        <a:xfrm>
          <a:off x="373438" y="2881761"/>
          <a:ext cx="867587" cy="86758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F2ED83-3831-4DC9-B2A6-E1C0DAE21911}">
      <dsp:nvSpPr>
        <dsp:cNvPr id="0" name=""/>
        <dsp:cNvSpPr/>
      </dsp:nvSpPr>
      <dsp:spPr>
        <a:xfrm>
          <a:off x="1875689" y="2567635"/>
          <a:ext cx="3525908" cy="1495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Community education, engagement, and feedback</a:t>
          </a:r>
        </a:p>
      </dsp:txBody>
      <dsp:txXfrm>
        <a:off x="1875689" y="2567635"/>
        <a:ext cx="3525908" cy="1495840"/>
      </dsp:txXfrm>
    </dsp:sp>
    <dsp:sp modelId="{2CB7D5A4-91F5-42C2-9EF9-F2B4328C1EEF}">
      <dsp:nvSpPr>
        <dsp:cNvPr id="0" name=""/>
        <dsp:cNvSpPr/>
      </dsp:nvSpPr>
      <dsp:spPr>
        <a:xfrm>
          <a:off x="6015960" y="2567635"/>
          <a:ext cx="1495840" cy="1495840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56BDE2-CBED-4A6F-97C2-C1FDC06B392F}">
      <dsp:nvSpPr>
        <dsp:cNvPr id="0" name=""/>
        <dsp:cNvSpPr/>
      </dsp:nvSpPr>
      <dsp:spPr>
        <a:xfrm>
          <a:off x="6321593" y="2913940"/>
          <a:ext cx="867587" cy="867587"/>
        </a:xfrm>
        <a:prstGeom prst="actionButtonDocumen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1E96BC-CDD4-4C05-BCE1-6C99796BB811}">
      <dsp:nvSpPr>
        <dsp:cNvPr id="0" name=""/>
        <dsp:cNvSpPr/>
      </dsp:nvSpPr>
      <dsp:spPr>
        <a:xfrm>
          <a:off x="7832338" y="2567635"/>
          <a:ext cx="3525908" cy="1495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Comprehensive Plan policies and strategies for implementation</a:t>
          </a:r>
        </a:p>
      </dsp:txBody>
      <dsp:txXfrm>
        <a:off x="7832338" y="2567635"/>
        <a:ext cx="3525908" cy="14958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5D7F5C3-7322-4156-AC9A-F8A07CCB7F1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3B760D-CD79-498E-9D76-D2ACE5B9EC3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924370-4B72-4583-9208-EF108D8DAF1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500F56-3CAC-4631-8B0D-62A8358733D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8C04672-686D-49F4-9A61-62676812F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68304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93B0CF2-7F87-4E02-A248-870047730F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981323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4404D8-5FC4-4E9F-AC08-9670227BF79F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1264C6F-EE08-4D26-BCFE-B7059422C72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9061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1264C6F-EE08-4D26-BCFE-B7059422C72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8363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1264C6F-EE08-4D26-BCFE-B7059422C72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1935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DF29B5-D4A5-4FF8-919A-203DB4B57FE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7316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1264C6F-EE08-4D26-BCFE-B7059422C72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7695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DF29B5-D4A5-4FF8-919A-203DB4B57FE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2294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16"/>
          <p:cNvSpPr>
            <a:spLocks noGrp="1"/>
          </p:cNvSpPr>
          <p:nvPr>
            <p:ph type="subTitle" idx="1"/>
          </p:nvPr>
        </p:nvSpPr>
        <p:spPr>
          <a:xfrm>
            <a:off x="738387" y="2089930"/>
            <a:ext cx="10731224" cy="473037"/>
          </a:xfrm>
          <a:prstGeom prst="rect">
            <a:avLst/>
          </a:prstGeom>
        </p:spPr>
        <p:txBody>
          <a:bodyPr lIns="0" rIns="18288"/>
          <a:lstStyle>
            <a:lvl1pPr marL="0" marR="45720" indent="0" algn="ctr">
              <a:buNone/>
              <a:defRPr sz="2000" baseline="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endParaRPr kumimoji="0"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738188" y="914400"/>
            <a:ext cx="10731500" cy="952500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275861"/>
            <a:ext cx="6815667" cy="4572000"/>
          </a:xfrm>
          <a:prstGeom prst="rect">
            <a:avLst/>
          </a:prstGeo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275861"/>
            <a:ext cx="3657600" cy="4572000"/>
          </a:xfrm>
          <a:prstGeom prst="rect">
            <a:avLst/>
          </a:prstGeo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80292" y="0"/>
            <a:ext cx="10972800" cy="928077"/>
          </a:xfrm>
          <a:prstGeom prst="rect">
            <a:avLst/>
          </a:prstGeom>
        </p:spPr>
        <p:txBody>
          <a:bodyPr anchor="ctr"/>
          <a:lstStyle>
            <a:lvl1pPr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396AC9-21C6-48A4-AD20-5A02D3D335AE}" type="datetime1">
              <a:rPr lang="en-US" smtClean="0"/>
              <a:t>10/18/2023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556000" y="6356350"/>
            <a:ext cx="4470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F2D602-10B0-466D-84F9-F53D70194A6F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03398803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 userDrawn="1"/>
        </p:nvSpPr>
        <p:spPr>
          <a:xfrm>
            <a:off x="581025" y="0"/>
            <a:ext cx="10972800" cy="928688"/>
          </a:xfrm>
          <a:prstGeom prst="rect">
            <a:avLst/>
          </a:prstGeom>
        </p:spPr>
        <p:txBody>
          <a:bodyPr anchor="ctr"/>
          <a:lstStyle>
            <a:lvl1pPr>
              <a:defRPr sz="3600">
                <a:solidFill>
                  <a:srgbClr val="FFFFFF"/>
                </a:solidFill>
              </a:defRPr>
            </a:lvl1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>
                <a:latin typeface="+mn-lt"/>
              </a:rPr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290711"/>
            <a:ext cx="10972800" cy="438912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298DAD-459E-40CF-9ADA-DFCEA33E5671}" type="datetime1">
              <a:rPr lang="en-US" smtClean="0"/>
              <a:t>10/18/2023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56000" y="6356350"/>
            <a:ext cx="4470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660EB9-275D-4C7B-AC91-3A8A78518B5C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46352117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8"/>
          <p:cNvSpPr txBox="1">
            <a:spLocks/>
          </p:cNvSpPr>
          <p:nvPr userDrawn="1"/>
        </p:nvSpPr>
        <p:spPr>
          <a:xfrm>
            <a:off x="738389" y="472536"/>
            <a:ext cx="10731225" cy="1407784"/>
          </a:xfrm>
          <a:prstGeom prst="rect">
            <a:avLst/>
          </a:prstGeom>
          <a:ln>
            <a:noFill/>
          </a:ln>
        </p:spPr>
        <p:txBody>
          <a:bodyPr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ct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5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</a:rPr>
              <a:t>Presentation </a:t>
            </a:r>
            <a:r>
              <a:rPr lang="en-US" sz="5000" b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</a:rPr>
              <a:t>Title</a:t>
            </a:r>
            <a:endParaRPr lang="en-US" sz="5000" dirty="0">
              <a:solidFill>
                <a:prstClr val="black"/>
              </a:solidFill>
            </a:endParaRPr>
          </a:p>
        </p:txBody>
      </p:sp>
      <p:sp>
        <p:nvSpPr>
          <p:cNvPr id="4" name="Subtitle 16"/>
          <p:cNvSpPr txBox="1">
            <a:spLocks noChangeArrowheads="1"/>
          </p:cNvSpPr>
          <p:nvPr userDrawn="1"/>
        </p:nvSpPr>
        <p:spPr bwMode="auto">
          <a:xfrm>
            <a:off x="738188" y="2563813"/>
            <a:ext cx="10731500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18288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C0CF3A"/>
              </a:buClr>
              <a:buSzPct val="95000"/>
              <a:buFont typeface="Wingdings 2" panose="05020102010507070707" pitchFamily="18" charset="2"/>
              <a:buNone/>
            </a:pPr>
            <a:r>
              <a:rPr lang="en-US" altLang="en-US" sz="3600" dirty="0">
                <a:solidFill>
                  <a:srgbClr val="000000"/>
                </a:solidFill>
              </a:rPr>
              <a:t>Name of Organization</a:t>
            </a:r>
          </a:p>
        </p:txBody>
      </p:sp>
      <p:sp>
        <p:nvSpPr>
          <p:cNvPr id="5" name="Subtitle 16"/>
          <p:cNvSpPr txBox="1">
            <a:spLocks noChangeArrowheads="1"/>
          </p:cNvSpPr>
          <p:nvPr userDrawn="1"/>
        </p:nvSpPr>
        <p:spPr bwMode="auto">
          <a:xfrm>
            <a:off x="738188" y="3489325"/>
            <a:ext cx="10731500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18288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C0CF3A"/>
              </a:buClr>
              <a:buSzPct val="95000"/>
              <a:buFont typeface="Wingdings 2" panose="05020102010507070707" pitchFamily="18" charset="2"/>
              <a:buNone/>
            </a:pPr>
            <a:r>
              <a:rPr lang="en-US" altLang="en-US" sz="2400" dirty="0">
                <a:solidFill>
                  <a:srgbClr val="000000"/>
                </a:solidFill>
              </a:rPr>
              <a:t>September 30, 2016</a:t>
            </a:r>
          </a:p>
        </p:txBody>
      </p:sp>
      <p:sp>
        <p:nvSpPr>
          <p:cNvPr id="9" name="Subtitle 16"/>
          <p:cNvSpPr>
            <a:spLocks noGrp="1"/>
          </p:cNvSpPr>
          <p:nvPr>
            <p:ph type="subTitle" idx="1"/>
          </p:nvPr>
        </p:nvSpPr>
        <p:spPr>
          <a:xfrm>
            <a:off x="738387" y="2116056"/>
            <a:ext cx="10731224" cy="473037"/>
          </a:xfrm>
          <a:prstGeom prst="rect">
            <a:avLst/>
          </a:prstGeom>
        </p:spPr>
        <p:txBody>
          <a:bodyPr lIns="0" rIns="18288"/>
          <a:lstStyle>
            <a:lvl1pPr marL="0" marR="45720" indent="0" algn="ctr">
              <a:buNone/>
              <a:defRPr sz="2000" baseline="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2951441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 userDrawn="1"/>
        </p:nvSpPr>
        <p:spPr>
          <a:xfrm>
            <a:off x="581025" y="0"/>
            <a:ext cx="10972800" cy="928688"/>
          </a:xfrm>
          <a:prstGeom prst="rect">
            <a:avLst/>
          </a:prstGeom>
        </p:spPr>
        <p:txBody>
          <a:bodyPr anchor="ctr"/>
          <a:lstStyle>
            <a:lvl1pPr>
              <a:defRPr sz="3600">
                <a:solidFill>
                  <a:srgbClr val="FFFFFF"/>
                </a:solidFill>
              </a:defRPr>
            </a:lvl1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26469"/>
            <a:ext cx="5384800" cy="4434840"/>
          </a:xfrm>
          <a:prstGeom prst="rect">
            <a:avLst/>
          </a:prstGeo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26469"/>
            <a:ext cx="5384800" cy="4434840"/>
          </a:xfrm>
          <a:prstGeom prst="rect">
            <a:avLst/>
          </a:prstGeo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3B3E41-6707-4F70-BAF5-92776526FA41}" type="datetime1">
              <a:rPr lang="en-US" smtClean="0"/>
              <a:t>10/18/2023</a:t>
            </a:fld>
            <a:endParaRPr lang="en-US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556000" y="6356350"/>
            <a:ext cx="4470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5FB49D-A2DB-44CF-8931-B0E26F592E3C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89390277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 userDrawn="1"/>
        </p:nvSpPr>
        <p:spPr>
          <a:xfrm>
            <a:off x="581025" y="0"/>
            <a:ext cx="10972800" cy="928688"/>
          </a:xfrm>
          <a:prstGeom prst="rect">
            <a:avLst/>
          </a:prstGeom>
        </p:spPr>
        <p:txBody>
          <a:bodyPr anchor="ctr"/>
          <a:lstStyle>
            <a:lvl1pPr>
              <a:defRPr sz="3600">
                <a:solidFill>
                  <a:srgbClr val="FFFFFF"/>
                </a:solidFill>
              </a:defRPr>
            </a:lvl1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957753"/>
            <a:ext cx="5389033" cy="3845720"/>
          </a:xfrm>
          <a:prstGeom prst="rect">
            <a:avLst/>
          </a:prstGeo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302911"/>
            <a:ext cx="5389033" cy="654843"/>
          </a:xfrm>
          <a:prstGeom prst="rect">
            <a:avLst/>
          </a:prstGeo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1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1957753"/>
            <a:ext cx="5386917" cy="3845720"/>
          </a:xfrm>
          <a:prstGeom prst="rect">
            <a:avLst/>
          </a:prstGeo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98401"/>
            <a:ext cx="5386917" cy="659352"/>
          </a:xfrm>
          <a:prstGeom prst="rect">
            <a:avLst/>
          </a:prstGeo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1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255142-0BFA-4009-B6CE-9BD6488AEC05}" type="datetime1">
              <a:rPr lang="en-US" smtClean="0"/>
              <a:t>10/18/2023</a:t>
            </a:fld>
            <a:endParaRPr lang="en-US" dirty="0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556000" y="6356350"/>
            <a:ext cx="4470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555AE9-37D1-4668-B9D7-46AA423BDE4A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88653379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 userDrawn="1"/>
        </p:nvSpPr>
        <p:spPr>
          <a:xfrm>
            <a:off x="581025" y="0"/>
            <a:ext cx="10972800" cy="928688"/>
          </a:xfrm>
          <a:prstGeom prst="rect">
            <a:avLst/>
          </a:prstGeom>
        </p:spPr>
        <p:txBody>
          <a:bodyPr anchor="ctr"/>
          <a:lstStyle>
            <a:lvl1pPr>
              <a:defRPr sz="3600">
                <a:solidFill>
                  <a:srgbClr val="FFFFFF"/>
                </a:solidFill>
              </a:defRPr>
            </a:lvl1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Click to edit Master title style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872416" y="1521901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037492" y="3151169"/>
            <a:ext cx="2946400" cy="2179320"/>
          </a:xfrm>
          <a:prstGeom prst="rect">
            <a:avLst/>
          </a:prstGeo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037492" y="1499381"/>
            <a:ext cx="2950464" cy="1582621"/>
          </a:xfrm>
          <a:prstGeom prst="rect">
            <a:avLst/>
          </a:prstGeo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D91099-8D67-4BDB-A047-69B935731A75}" type="datetime1">
              <a:rPr lang="en-US" smtClean="0"/>
              <a:t>10/18/2023</a:t>
            </a:fld>
            <a:endParaRPr lang="en-US" dirty="0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556000" y="6356350"/>
            <a:ext cx="4470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2B7B8A-C13E-41C2-A5C1-DDDA64FB93C1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62990362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80292" y="0"/>
            <a:ext cx="10972800" cy="928077"/>
          </a:xfrm>
          <a:prstGeom prst="rect">
            <a:avLst/>
          </a:prstGeom>
        </p:spPr>
        <p:txBody>
          <a:bodyPr anchor="ctr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AD6544-E794-4270-B304-43ED8F7A00D8}" type="datetime1">
              <a:rPr lang="en-US" smtClean="0"/>
              <a:t>10/18/2023</a:t>
            </a:fld>
            <a:endParaRPr lang="en-US" dirty="0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556000" y="6356350"/>
            <a:ext cx="4470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FBB215-CED0-4513-B392-0F7E44D1D3C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09660980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275861"/>
            <a:ext cx="6815667" cy="4572000"/>
          </a:xfrm>
          <a:prstGeom prst="rect">
            <a:avLst/>
          </a:prstGeo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275861"/>
            <a:ext cx="3657600" cy="4572000"/>
          </a:xfrm>
          <a:prstGeom prst="rect">
            <a:avLst/>
          </a:prstGeo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80292" y="0"/>
            <a:ext cx="10972800" cy="928077"/>
          </a:xfrm>
          <a:prstGeom prst="rect">
            <a:avLst/>
          </a:prstGeom>
        </p:spPr>
        <p:txBody>
          <a:bodyPr anchor="ctr"/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D94DC6-831C-4F0D-862F-BA16D421708C}" type="datetime1">
              <a:rPr lang="en-US" smtClean="0"/>
              <a:t>10/18/2023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556000" y="6356350"/>
            <a:ext cx="4470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CAA7C2-D1F1-439E-8FF6-D1AFA0A5C12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21825365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 userDrawn="1"/>
        </p:nvSpPr>
        <p:spPr>
          <a:xfrm>
            <a:off x="581025" y="0"/>
            <a:ext cx="10972800" cy="928688"/>
          </a:xfrm>
          <a:prstGeom prst="rect">
            <a:avLst/>
          </a:prstGeom>
        </p:spPr>
        <p:txBody>
          <a:bodyPr anchor="ctr"/>
          <a:lstStyle>
            <a:lvl1pPr>
              <a:defRPr sz="3600">
                <a:solidFill>
                  <a:srgbClr val="FFFFFF"/>
                </a:solidFill>
              </a:defRPr>
            </a:lvl1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290711"/>
            <a:ext cx="10972800" cy="438912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B696C1-95D9-4219-8EDB-6FBD3CA5F3F3}" type="datetime1">
              <a:rPr lang="en-US" smtClean="0"/>
              <a:t>10/18/2023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56000" y="6356350"/>
            <a:ext cx="4470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F01931-0EA3-44B1-97C3-5BD7F128E9D3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84506339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8"/>
          <p:cNvSpPr txBox="1">
            <a:spLocks/>
          </p:cNvSpPr>
          <p:nvPr userDrawn="1"/>
        </p:nvSpPr>
        <p:spPr>
          <a:xfrm>
            <a:off x="738389" y="472536"/>
            <a:ext cx="10731225" cy="1407784"/>
          </a:xfrm>
          <a:prstGeom prst="rect">
            <a:avLst/>
          </a:prstGeom>
          <a:ln>
            <a:noFill/>
          </a:ln>
        </p:spPr>
        <p:txBody>
          <a:bodyPr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ct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50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Presentation </a:t>
            </a:r>
            <a:r>
              <a:rPr lang="en-US" sz="5000" b="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Title</a:t>
            </a:r>
            <a:endParaRPr lang="en-US" sz="5000" dirty="0">
              <a:solidFill>
                <a:schemeClr val="tx1"/>
              </a:solidFill>
            </a:endParaRPr>
          </a:p>
        </p:txBody>
      </p:sp>
      <p:sp>
        <p:nvSpPr>
          <p:cNvPr id="4" name="Subtitle 16"/>
          <p:cNvSpPr txBox="1">
            <a:spLocks noChangeArrowheads="1"/>
          </p:cNvSpPr>
          <p:nvPr userDrawn="1"/>
        </p:nvSpPr>
        <p:spPr bwMode="auto">
          <a:xfrm>
            <a:off x="738188" y="2563813"/>
            <a:ext cx="10731500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18288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C0CF3A"/>
              </a:buClr>
              <a:buSzPct val="95000"/>
              <a:buFont typeface="Wingdings 2" panose="05020102010507070707" pitchFamily="18" charset="2"/>
              <a:buNone/>
            </a:pPr>
            <a:r>
              <a:rPr lang="en-US" altLang="en-US" sz="3600" dirty="0"/>
              <a:t>Name of Organization</a:t>
            </a:r>
          </a:p>
        </p:txBody>
      </p:sp>
      <p:sp>
        <p:nvSpPr>
          <p:cNvPr id="5" name="Subtitle 16"/>
          <p:cNvSpPr txBox="1">
            <a:spLocks noChangeArrowheads="1"/>
          </p:cNvSpPr>
          <p:nvPr userDrawn="1"/>
        </p:nvSpPr>
        <p:spPr bwMode="auto">
          <a:xfrm>
            <a:off x="738188" y="3489325"/>
            <a:ext cx="10731500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18288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C0CF3A"/>
              </a:buClr>
              <a:buSzPct val="95000"/>
              <a:buFont typeface="Wingdings 2" panose="05020102010507070707" pitchFamily="18" charset="2"/>
              <a:buNone/>
            </a:pPr>
            <a:r>
              <a:rPr lang="en-US" altLang="en-US" sz="2400" dirty="0"/>
              <a:t>September 30, 2016</a:t>
            </a:r>
          </a:p>
        </p:txBody>
      </p:sp>
      <p:sp>
        <p:nvSpPr>
          <p:cNvPr id="9" name="Subtitle 16"/>
          <p:cNvSpPr>
            <a:spLocks noGrp="1"/>
          </p:cNvSpPr>
          <p:nvPr>
            <p:ph type="subTitle" idx="1"/>
          </p:nvPr>
        </p:nvSpPr>
        <p:spPr>
          <a:xfrm>
            <a:off x="738387" y="2116056"/>
            <a:ext cx="10731224" cy="473037"/>
          </a:xfrm>
          <a:prstGeom prst="rect">
            <a:avLst/>
          </a:prstGeom>
        </p:spPr>
        <p:txBody>
          <a:bodyPr lIns="0" rIns="18288"/>
          <a:lstStyle>
            <a:lvl1pPr marL="0" marR="45720" indent="0" algn="ctr">
              <a:buNone/>
              <a:defRPr sz="2000" baseline="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7940921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16"/>
          <p:cNvSpPr>
            <a:spLocks noGrp="1"/>
          </p:cNvSpPr>
          <p:nvPr>
            <p:ph type="subTitle" idx="1"/>
          </p:nvPr>
        </p:nvSpPr>
        <p:spPr>
          <a:xfrm>
            <a:off x="738387" y="2089930"/>
            <a:ext cx="10731224" cy="473037"/>
          </a:xfrm>
          <a:prstGeom prst="rect">
            <a:avLst/>
          </a:prstGeom>
        </p:spPr>
        <p:txBody>
          <a:bodyPr lIns="0" rIns="18288"/>
          <a:lstStyle>
            <a:lvl1pPr marL="0" marR="45720" indent="0" algn="ctr">
              <a:buNone/>
              <a:defRPr sz="2000" baseline="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738188" y="914400"/>
            <a:ext cx="10731500" cy="952500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defRPr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51028139"/>
      </p:ext>
    </p:extLst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6EDA1-E8E6-880C-4EA4-C9AA15E4B4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DC40B1-DE64-C07E-B55D-E6F44CC87E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67B737-D768-F92B-B9C8-557408B1E8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4C267-F6F3-49F7-89ED-6B8A39702889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0B5E91-7912-8C74-DC6F-E0D5E7D02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A87947-C7D4-B9F3-5068-3E1FEBED8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DB42B-51C7-4803-B846-F75DC51F5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550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E54C7-C5BA-41B9-A882-AD8032424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E0AE76-84CE-49B2-A394-622B5ADE86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B20BDB-2A15-4E57-BD9E-E3404AD23E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6B5C80-5443-4409-B622-CD3E65851C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D27B5-FA10-4C58-B0BA-EA8EBC8EC63B}" type="datetimeFigureOut">
              <a:rPr lang="en-US" smtClean="0"/>
              <a:t>10/18/2023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DB9C46-BB87-4698-89C1-199F22D58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EA7E58-92F5-4CB7-97C4-85D633872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4C964-D891-4473-B7A3-881777914A06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8BDF6F7D-B30C-40E1-827A-D6054C9E71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791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188D7B8-9F07-4899-827D-5F3CFDDEB574}" type="datetime1">
              <a:rPr lang="en-US" smtClean="0"/>
              <a:pPr/>
              <a:t>10/18/2023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/>
          <a:lstStyle/>
          <a:p>
            <a:fld id="{401CF334-2D5C-4859-84A6-CA7E6E43FAE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80292" y="0"/>
            <a:ext cx="10972800" cy="928077"/>
          </a:xfrm>
          <a:prstGeom prst="rect">
            <a:avLst/>
          </a:prstGeom>
        </p:spPr>
        <p:txBody>
          <a:bodyPr anchor="ctr"/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98732833"/>
      </p:ext>
    </p:extLst>
  </p:cSld>
  <p:clrMapOvr>
    <a:masterClrMapping/>
  </p:clrMapOvr>
  <p:transition spd="med">
    <p:fade/>
  </p:transition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00482"/>
            <a:ext cx="10972800" cy="4389120"/>
          </a:xfrm>
          <a:prstGeom prst="rect">
            <a:avLst/>
          </a:prstGeom>
        </p:spPr>
        <p:txBody>
          <a:bodyPr/>
          <a:lstStyle>
            <a:lvl1pPr algn="l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defRPr sz="2400"/>
            </a:lvl1pPr>
            <a:lvl2pPr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defRPr sz="2200"/>
            </a:lvl2pPr>
            <a:lvl3pPr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defRPr sz="2200"/>
            </a:lvl3pPr>
            <a:lvl4pPr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defRPr sz="2200"/>
            </a:lvl4pPr>
            <a:lvl5pPr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defRPr sz="2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0292" y="0"/>
            <a:ext cx="10972800" cy="928077"/>
          </a:xfrm>
          <a:prstGeom prst="rect">
            <a:avLst/>
          </a:prstGeom>
        </p:spPr>
        <p:txBody>
          <a:bodyPr anchor="ctr"/>
          <a:lstStyle>
            <a:lvl1pPr>
              <a:defRPr sz="36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B119B7-9364-4FD0-A609-ECC65ACA941B}" type="datetime1">
              <a:rPr lang="en-US" smtClean="0"/>
              <a:t>10/18/2023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B4CE68-2B9A-486C-B93B-A26F98784D97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63435613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00482"/>
            <a:ext cx="10972800" cy="4389120"/>
          </a:xfrm>
          <a:prstGeom prst="rect">
            <a:avLst/>
          </a:prstGeom>
        </p:spPr>
        <p:txBody>
          <a:bodyPr/>
          <a:lstStyle>
            <a:lvl1pPr algn="l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defRPr sz="2400"/>
            </a:lvl1pPr>
            <a:lvl2pPr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defRPr sz="2200"/>
            </a:lvl2pPr>
            <a:lvl3pPr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defRPr sz="2200"/>
            </a:lvl3pPr>
            <a:lvl4pPr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defRPr sz="2200"/>
            </a:lvl4pPr>
            <a:lvl5pPr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defRPr sz="2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0292" y="0"/>
            <a:ext cx="10972800" cy="928077"/>
          </a:xfrm>
          <a:prstGeom prst="rect">
            <a:avLst/>
          </a:prstGeom>
        </p:spPr>
        <p:txBody>
          <a:bodyPr anchor="ctr"/>
          <a:lstStyle>
            <a:lvl1pPr>
              <a:defRPr sz="36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B119B7-9364-4FD0-A609-ECC65ACA941B}" type="datetime1">
              <a:rPr lang="en-US" smtClean="0"/>
              <a:t>10/18/2023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B4CE68-2B9A-486C-B93B-A26F98784D97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3170141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26469"/>
            <a:ext cx="5384800" cy="4434840"/>
          </a:xfrm>
          <a:prstGeom prst="rect">
            <a:avLst/>
          </a:prstGeo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26469"/>
            <a:ext cx="5384800" cy="4434840"/>
          </a:xfrm>
          <a:prstGeom prst="rect">
            <a:avLst/>
          </a:prstGeo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93D27E-1575-4934-B54C-C5ED116B7197}" type="datetime1">
              <a:rPr lang="en-US" smtClean="0"/>
              <a:t>10/18/2023</a:t>
            </a:fld>
            <a:endParaRPr lang="en-US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556000" y="6356350"/>
            <a:ext cx="4470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70B322-AA55-4905-8F77-117EAD2BB8F3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23640157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 userDrawn="1"/>
        </p:nvSpPr>
        <p:spPr>
          <a:xfrm>
            <a:off x="581025" y="0"/>
            <a:ext cx="10972800" cy="928688"/>
          </a:xfrm>
          <a:prstGeom prst="rect">
            <a:avLst/>
          </a:prstGeom>
        </p:spPr>
        <p:txBody>
          <a:bodyPr anchor="ctr"/>
          <a:lstStyle>
            <a:lvl1pPr>
              <a:defRPr sz="3600">
                <a:solidFill>
                  <a:srgbClr val="FFFFFF"/>
                </a:solidFill>
              </a:defRPr>
            </a:lvl1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>
                <a:latin typeface="+mn-lt"/>
              </a:rPr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957753"/>
            <a:ext cx="5389033" cy="3845720"/>
          </a:xfrm>
          <a:prstGeom prst="rect">
            <a:avLst/>
          </a:prstGeo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302911"/>
            <a:ext cx="5389033" cy="654843"/>
          </a:xfrm>
          <a:prstGeom prst="rect">
            <a:avLst/>
          </a:prstGeo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1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1957753"/>
            <a:ext cx="5386917" cy="3845720"/>
          </a:xfrm>
          <a:prstGeom prst="rect">
            <a:avLst/>
          </a:prstGeo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98401"/>
            <a:ext cx="5386917" cy="659352"/>
          </a:xfrm>
          <a:prstGeom prst="rect">
            <a:avLst/>
          </a:prstGeo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1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C16B62-96FC-48D2-ACFA-7EAC266F0719}" type="datetime1">
              <a:rPr lang="en-US" smtClean="0"/>
              <a:t>10/18/2023</a:t>
            </a:fld>
            <a:endParaRPr lang="en-US" dirty="0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556000" y="6356350"/>
            <a:ext cx="4470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9B40EE-3DB8-4628-B828-525692DFEA18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55036574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 userDrawn="1"/>
        </p:nvSpPr>
        <p:spPr>
          <a:xfrm>
            <a:off x="581025" y="0"/>
            <a:ext cx="10972800" cy="928688"/>
          </a:xfrm>
          <a:prstGeom prst="rect">
            <a:avLst/>
          </a:prstGeom>
        </p:spPr>
        <p:txBody>
          <a:bodyPr anchor="ctr"/>
          <a:lstStyle>
            <a:lvl1pPr>
              <a:defRPr sz="3600">
                <a:solidFill>
                  <a:srgbClr val="FFFFFF"/>
                </a:solidFill>
              </a:defRPr>
            </a:lvl1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>
                <a:latin typeface="+mn-lt"/>
              </a:rPr>
              <a:t>Click to edit Master title style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872416" y="1521901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037492" y="3151169"/>
            <a:ext cx="2946400" cy="2179320"/>
          </a:xfrm>
          <a:prstGeom prst="rect">
            <a:avLst/>
          </a:prstGeo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037492" y="1499381"/>
            <a:ext cx="2950464" cy="1582621"/>
          </a:xfrm>
          <a:prstGeom prst="rect">
            <a:avLst/>
          </a:prstGeo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0A25E8-74B6-4E83-81FE-FFDE0EF39724}" type="datetime1">
              <a:rPr lang="en-US" smtClean="0"/>
              <a:t>10/18/2023</a:t>
            </a:fld>
            <a:endParaRPr lang="en-US" dirty="0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556000" y="6356350"/>
            <a:ext cx="4470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74B5B2-01F6-40EB-8C9E-2F8C43FAE4D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06554901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80292" y="0"/>
            <a:ext cx="10972800" cy="928077"/>
          </a:xfrm>
          <a:prstGeom prst="rect">
            <a:avLst/>
          </a:prstGeom>
        </p:spPr>
        <p:txBody>
          <a:bodyPr anchor="ctr"/>
          <a:lstStyle>
            <a:lvl1pPr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AB9972-032F-4E54-88EA-04BD213C0ACA}" type="datetime1">
              <a:rPr lang="en-US" smtClean="0"/>
              <a:t>10/18/2023</a:t>
            </a:fld>
            <a:endParaRPr lang="en-US" dirty="0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556000" y="6356350"/>
            <a:ext cx="4470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58BFBC-5FD3-40F4-9DBF-07A30817288C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65608961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theme" Target="../theme/theme2.xml"/><Relationship Id="rId9" Type="http://schemas.openxmlformats.org/officeDocument/2006/relationships/image" Target="../media/image7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10.png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6.xml"/><Relationship Id="rId16" Type="http://schemas.openxmlformats.org/officeDocument/2006/relationships/slideLayout" Target="../slideLayouts/slideLayout20.xml"/><Relationship Id="rId20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14.xml"/><Relationship Id="rId19" Type="http://schemas.openxmlformats.org/officeDocument/2006/relationships/image" Target="../media/image8.jpeg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8.xml"/><Relationship Id="rId22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PPT-titl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PPT-title-no-logo.jp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21566"/>
            <a:ext cx="12192000" cy="69011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50" y="3262612"/>
            <a:ext cx="4762500" cy="1609725"/>
          </a:xfrm>
          <a:prstGeom prst="rect">
            <a:avLst/>
          </a:prstGeom>
          <a:effectLst>
            <a:glow rad="25400">
              <a:schemeClr val="bg1"/>
            </a:glow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94285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</p:sldLayoutIdLst>
  <p:transition spd="med">
    <p:fade/>
  </p:transition>
  <p:hf sldNum="0" hdr="0" ftr="0" dt="0"/>
  <p:txStyles>
    <p:titleStyle>
      <a:lvl1pPr algn="ctr" rtl="0" eaLnBrk="1" latinLnBrk="0" hangingPunct="1">
        <a:spcBef>
          <a:spcPct val="0"/>
        </a:spcBef>
        <a:buNone/>
        <a:defRPr kumimoji="0" sz="48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ctr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3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5" descr="PPT-titl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2" descr="PPT-title-no-logo.jp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225"/>
            <a:ext cx="12192000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ADF2999D-F13E-4403-A994-9B06CA52FD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81314"/>
            <a:ext cx="2324955" cy="889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A5565C83-0BA7-4F29-B079-09B0D71D289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2525" y="6086475"/>
            <a:ext cx="204470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AD2CB118-972B-D9C0-716D-4C0E4506036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668" y="5939118"/>
            <a:ext cx="1149723" cy="766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343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808" r:id="rId2"/>
    <p:sldLayoutId id="2147483811" r:id="rId3"/>
  </p:sldLayoutIdLst>
  <p:transition spd="med">
    <p:fade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8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273050" indent="-273050" algn="ctr" rtl="0" eaLnBrk="0" fontAlgn="base" hangingPunct="0">
        <a:spcBef>
          <a:spcPct val="20000"/>
        </a:spcBef>
        <a:spcAft>
          <a:spcPct val="0"/>
        </a:spcAft>
        <a:buClr>
          <a:srgbClr val="C0CF3A"/>
        </a:buClr>
        <a:buSzPct val="95000"/>
        <a:buFont typeface="Wingdings 2" panose="05020102010507070707" pitchFamily="18" charset="2"/>
        <a:buChar char="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C0CF3A"/>
        </a:buClr>
        <a:buSzPct val="65000"/>
        <a:buFont typeface="Wingdings 2" panose="05020102010507070707" pitchFamily="18" charset="2"/>
        <a:buChar char="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029676"/>
        </a:buClr>
        <a:buSzPct val="6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11430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880C7FC6-7193-4737-8550-130C92AD4AEF}" type="datetime1">
              <a:rPr lang="en-US" smtClean="0"/>
              <a:t>10/18/2023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98663" y="6356350"/>
            <a:ext cx="8231187" cy="365125"/>
          </a:xfrm>
          <a:prstGeom prst="rect">
            <a:avLst/>
          </a:prstGeom>
        </p:spPr>
        <p:txBody>
          <a:bodyPr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66400" y="6356350"/>
            <a:ext cx="10160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FFFFFF"/>
                </a:solidFill>
              </a:defRPr>
            </a:lvl1pPr>
          </a:lstStyle>
          <a:p>
            <a:fld id="{FA754F3B-CB5E-4A0D-AFB1-AC78384E45E0}" type="slidenum">
              <a:rPr lang="en-US" altLang="en-US"/>
              <a:pPr/>
              <a:t>‹#›</a:t>
            </a:fld>
            <a:endParaRPr lang="en-US" altLang="en-US" dirty="0"/>
          </a:p>
        </p:txBody>
      </p:sp>
      <p:pic>
        <p:nvPicPr>
          <p:cNvPr id="1029" name="Picture 5" descr="seconary-page1.jpg"/>
          <p:cNvPicPr>
            <a:picLocks noChangeAspect="1" noChangeArrowheads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white-logo-100dpi.png"/>
          <p:cNvPicPr>
            <a:picLocks noChangeAspect="1" noChangeArrowheads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4313" y="6154738"/>
            <a:ext cx="1582737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6" descr="A screenshot of a cell phone&#10;&#10;Description automatically generated">
            <a:extLst>
              <a:ext uri="{FF2B5EF4-FFF2-40B4-BE49-F238E27FC236}">
                <a16:creationId xmlns:a16="http://schemas.microsoft.com/office/drawing/2014/main" id="{800C5AD5-E575-4B5E-9FD4-E6B1737125D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20327"/>
            <a:ext cx="1951603" cy="745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AD0C36BA-1D53-5F7C-2768-F13301959B32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150" y="6085230"/>
            <a:ext cx="954368" cy="636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101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  <p:sldLayoutId id="2147483805" r:id="rId13"/>
    <p:sldLayoutId id="2147483806" r:id="rId14"/>
    <p:sldLayoutId id="2147483807" r:id="rId15"/>
    <p:sldLayoutId id="2147483810" r:id="rId16"/>
    <p:sldLayoutId id="2147483812" r:id="rId17"/>
  </p:sldLayoutIdLst>
  <p:transition spd="med">
    <p:fade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8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273050" indent="-273050" algn="ctr" rtl="0" eaLnBrk="0" fontAlgn="base" hangingPunct="0">
        <a:spcBef>
          <a:spcPct val="20000"/>
        </a:spcBef>
        <a:spcAft>
          <a:spcPct val="0"/>
        </a:spcAft>
        <a:buClr>
          <a:srgbClr val="C0CF3A"/>
        </a:buClr>
        <a:buSzPct val="95000"/>
        <a:buFont typeface="Wingdings 2" panose="05020102010507070707" pitchFamily="18" charset="2"/>
        <a:buChar char="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C0CF3A"/>
        </a:buClr>
        <a:buSzPct val="65000"/>
        <a:buFont typeface="Wingdings 2" panose="05020102010507070707" pitchFamily="18" charset="2"/>
        <a:buChar char="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029676"/>
        </a:buClr>
        <a:buSzPct val="6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7" Type="http://schemas.openxmlformats.org/officeDocument/2006/relationships/image" Target="../media/image41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048000" y="4334070"/>
            <a:ext cx="6096000" cy="5355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60A8"/>
                </a:solidFill>
                <a:latin typeface="Arial"/>
                <a:ea typeface="Open Sans" panose="020B0606030504020204" pitchFamily="34" charset="0"/>
                <a:cs typeface="Open Sans" panose="020B0606030504020204" pitchFamily="34" charset="0"/>
              </a:rPr>
              <a:t>October 21, 2023</a:t>
            </a:r>
          </a:p>
        </p:txBody>
      </p:sp>
      <p:sp>
        <p:nvSpPr>
          <p:cNvPr id="10" name="Rectangle 9"/>
          <p:cNvSpPr/>
          <p:nvPr/>
        </p:nvSpPr>
        <p:spPr>
          <a:xfrm>
            <a:off x="218281" y="1866900"/>
            <a:ext cx="11973719" cy="1585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60A8"/>
                </a:solidFill>
                <a:effectLst/>
                <a:uLnTx/>
                <a:uFillTx/>
                <a:latin typeface="Arial"/>
                <a:ea typeface="Open Sans" panose="020B0606030504020204" pitchFamily="34" charset="0"/>
                <a:cs typeface="Open Sans" panose="020B0606030504020204" pitchFamily="34" charset="0"/>
              </a:rPr>
              <a:t>Fowler Avenue Vision Study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60A8"/>
                </a:solidFill>
                <a:effectLst/>
                <a:uLnTx/>
                <a:uFillTx/>
                <a:latin typeface="Arial"/>
                <a:ea typeface="Open Sans" panose="020B0606030504020204" pitchFamily="34" charset="0"/>
                <a:cs typeface="Open Sans" panose="020B0606030504020204" pitchFamily="34" charset="0"/>
              </a:rPr>
              <a:t>Community Meeting</a:t>
            </a: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E55811-EB44-496E-AE45-7AC021F9B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Fowler Avenue Redevelopment Vision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FEDB47-98B5-43F3-831A-D15E4C8CFA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716" y="1118026"/>
            <a:ext cx="11186088" cy="4356847"/>
          </a:xfrm>
        </p:spPr>
        <p:txBody>
          <a:bodyPr/>
          <a:lstStyle/>
          <a:p>
            <a:pPr marL="0" indent="0">
              <a:spcAft>
                <a:spcPts val="1200"/>
              </a:spcAft>
              <a:buNone/>
            </a:pPr>
            <a:r>
              <a:rPr lang="en-US" sz="2200" b="1" dirty="0"/>
              <a:t>Character District Map - DRAFT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160A5E-6ADF-4132-BA06-64204FB2C8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74086" y="1048703"/>
            <a:ext cx="7517912" cy="58092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7311375-96FD-4184-B8DB-B62C21D01CBC}"/>
              </a:ext>
            </a:extLst>
          </p:cNvPr>
          <p:cNvSpPr txBox="1"/>
          <p:nvPr/>
        </p:nvSpPr>
        <p:spPr>
          <a:xfrm>
            <a:off x="1004615" y="2020922"/>
            <a:ext cx="3669471" cy="31239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366713" marR="0" lvl="1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1000"/>
              </a:spcAft>
              <a:buClr>
                <a:srgbClr val="549E39"/>
              </a:buClr>
              <a:buSzPct val="120000"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Arial"/>
              </a:rPr>
              <a:t>District 1: Mixed-Use Activity Center</a:t>
            </a:r>
          </a:p>
          <a:p>
            <a:pPr marL="366713" marR="0" lvl="1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1000"/>
              </a:spcAft>
              <a:buClr>
                <a:srgbClr val="549E39"/>
              </a:buClr>
              <a:buSzPct val="120000"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Arial"/>
              </a:rPr>
              <a:t>District 2: Innovation Employment Center</a:t>
            </a:r>
          </a:p>
          <a:p>
            <a:pPr marL="366713" marR="0" lvl="1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1000"/>
              </a:spcAft>
              <a:buClr>
                <a:srgbClr val="549E39"/>
              </a:buClr>
              <a:buSzPct val="120000"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Arial"/>
              </a:rPr>
              <a:t>District 3: Neighborhood Center</a:t>
            </a:r>
          </a:p>
          <a:p>
            <a:pPr marL="366713" marR="0" lvl="1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1000"/>
              </a:spcAft>
              <a:buClr>
                <a:srgbClr val="549E39"/>
              </a:buClr>
              <a:buSzPct val="120000"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Arial"/>
              </a:rPr>
              <a:t>District 4: Neighborhood Traditional</a:t>
            </a:r>
            <a:endParaRPr lang="en-US" sz="24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B5CAAB9-9DD2-423D-B023-4C17A707656E}"/>
              </a:ext>
            </a:extLst>
          </p:cNvPr>
          <p:cNvSpPr/>
          <p:nvPr/>
        </p:nvSpPr>
        <p:spPr>
          <a:xfrm>
            <a:off x="327171" y="2139193"/>
            <a:ext cx="729842" cy="419449"/>
          </a:xfrm>
          <a:prstGeom prst="rect">
            <a:avLst/>
          </a:prstGeom>
          <a:solidFill>
            <a:srgbClr val="E9529D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833B8F2-D68A-4042-B133-0523A860241A}"/>
              </a:ext>
            </a:extLst>
          </p:cNvPr>
          <p:cNvSpPr/>
          <p:nvPr/>
        </p:nvSpPr>
        <p:spPr>
          <a:xfrm>
            <a:off x="327171" y="2884248"/>
            <a:ext cx="729842" cy="419449"/>
          </a:xfrm>
          <a:prstGeom prst="rect">
            <a:avLst/>
          </a:prstGeom>
          <a:solidFill>
            <a:srgbClr val="76CEDE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A85CDD2-97E2-4561-8A5A-3F3F322E847C}"/>
              </a:ext>
            </a:extLst>
          </p:cNvPr>
          <p:cNvSpPr/>
          <p:nvPr/>
        </p:nvSpPr>
        <p:spPr>
          <a:xfrm>
            <a:off x="327171" y="3629303"/>
            <a:ext cx="729842" cy="419449"/>
          </a:xfrm>
          <a:prstGeom prst="rect">
            <a:avLst/>
          </a:prstGeom>
          <a:solidFill>
            <a:srgbClr val="F1AB71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98C8BFD-12F9-4923-8A74-92653A093848}"/>
              </a:ext>
            </a:extLst>
          </p:cNvPr>
          <p:cNvSpPr/>
          <p:nvPr/>
        </p:nvSpPr>
        <p:spPr>
          <a:xfrm>
            <a:off x="327171" y="4374357"/>
            <a:ext cx="729842" cy="419449"/>
          </a:xfrm>
          <a:prstGeom prst="rect">
            <a:avLst/>
          </a:prstGeom>
          <a:solidFill>
            <a:srgbClr val="EDE241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808225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8327728-092C-D2AD-9313-2B6094C5F88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lose-up of a map&#10;&#10;Description automatically generated">
            <a:extLst>
              <a:ext uri="{FF2B5EF4-FFF2-40B4-BE49-F238E27FC236}">
                <a16:creationId xmlns:a16="http://schemas.microsoft.com/office/drawing/2014/main" id="{94597BCF-D560-CB9D-4FA8-4CEB96E8D00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8" b="13194"/>
          <a:stretch/>
        </p:blipFill>
        <p:spPr>
          <a:xfrm>
            <a:off x="679479" y="121298"/>
            <a:ext cx="10833041" cy="661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5748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6E867C-CE7B-000F-5A78-5CA40FA5BDF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map of a city&#10;&#10;Description automatically generated">
            <a:extLst>
              <a:ext uri="{FF2B5EF4-FFF2-40B4-BE49-F238E27FC236}">
                <a16:creationId xmlns:a16="http://schemas.microsoft.com/office/drawing/2014/main" id="{40232F28-D377-7808-4E6A-0E9C0D4032C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2" b="13194"/>
          <a:stretch/>
        </p:blipFill>
        <p:spPr>
          <a:xfrm>
            <a:off x="713346" y="118872"/>
            <a:ext cx="10765308" cy="6620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1848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A2A3CC-271A-ECF7-8A4E-346DF985787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DBF891-08D7-1EF1-2153-A5F91F5F002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82" b="13932"/>
          <a:stretch/>
        </p:blipFill>
        <p:spPr>
          <a:xfrm>
            <a:off x="607993" y="118872"/>
            <a:ext cx="10976014" cy="6620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6297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D8F116A-8CF2-7A61-FC45-3FD3A521DB4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19D2A3-1BAF-7961-853A-44FCF79BC21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82" b="13932"/>
          <a:stretch/>
        </p:blipFill>
        <p:spPr>
          <a:xfrm>
            <a:off x="607992" y="118872"/>
            <a:ext cx="10976016" cy="6620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4296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E55811-EB44-496E-AE45-7AC021F9B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Fowler Avenue Policy Recommendations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FEDB47-98B5-43F3-831A-D15E4C8CFA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244813"/>
            <a:ext cx="12191999" cy="4368374"/>
          </a:xfrm>
        </p:spPr>
        <p:txBody>
          <a:bodyPr/>
          <a:lstStyle/>
          <a:p>
            <a:pPr marL="457200" marR="0" lvl="1" indent="-288925" algn="l" defTabSz="914400" rtl="0" eaLnBrk="0" fontAlgn="base" latinLnBrk="0" hangingPunct="0">
              <a:lnSpc>
                <a:spcPct val="100000"/>
              </a:lnSpc>
              <a:spcAft>
                <a:spcPts val="1000"/>
              </a:spcAft>
              <a:buClr>
                <a:srgbClr val="549E39"/>
              </a:buClr>
              <a:buSzPct val="85000"/>
              <a:buFont typeface="Wingdings 2" panose="05020102010507070707" pitchFamily="18" charset="2"/>
              <a:buChar char=""/>
              <a:tabLst/>
              <a:defRPr/>
            </a:pPr>
            <a:r>
              <a:rPr lang="en-US" sz="2000" b="1" dirty="0"/>
              <a:t>Increase density and intensity in appropriate locations </a:t>
            </a:r>
            <a:r>
              <a:rPr lang="en-US" sz="2000" dirty="0"/>
              <a:t>to support mixed-use development, affordable housing, and a more walkable design</a:t>
            </a:r>
          </a:p>
          <a:p>
            <a:pPr marL="457200" marR="0" lvl="1" indent="-288925" algn="l" defTabSz="914400" rtl="0" eaLnBrk="0" fontAlgn="base" latinLnBrk="0" hangingPunct="0">
              <a:lnSpc>
                <a:spcPct val="100000"/>
              </a:lnSpc>
              <a:spcAft>
                <a:spcPts val="1000"/>
              </a:spcAft>
              <a:buClr>
                <a:srgbClr val="549E39"/>
              </a:buClr>
              <a:buSzPct val="85000"/>
              <a:buFont typeface="Wingdings 2" panose="05020102010507070707" pitchFamily="18" charset="2"/>
              <a:buChar char=""/>
              <a:tabLst/>
              <a:defRPr/>
            </a:pPr>
            <a:r>
              <a:rPr lang="en-US" sz="2000" b="1" dirty="0"/>
              <a:t>Allow a land use mix </a:t>
            </a:r>
            <a:r>
              <a:rPr lang="en-US" sz="2000" dirty="0"/>
              <a:t>for a diversity of housing types, businesses, and services in the </a:t>
            </a:r>
            <a:r>
              <a:rPr lang="en-US" sz="2000" dirty="0" err="1"/>
              <a:t>the</a:t>
            </a:r>
            <a:r>
              <a:rPr lang="en-US" sz="2000" dirty="0"/>
              <a:t> area</a:t>
            </a:r>
            <a:endParaRPr lang="en-US" sz="2000" b="1" dirty="0"/>
          </a:p>
          <a:p>
            <a:pPr marL="457200" lvl="1" indent="-288925">
              <a:lnSpc>
                <a:spcPct val="100000"/>
              </a:lnSpc>
              <a:spcAft>
                <a:spcPts val="1000"/>
              </a:spcAft>
              <a:buClr>
                <a:srgbClr val="549E39"/>
              </a:buClr>
              <a:defRPr/>
            </a:pPr>
            <a:r>
              <a:rPr lang="en-US" sz="2000" b="1" dirty="0"/>
              <a:t>Manage building form and placement </a:t>
            </a:r>
            <a:r>
              <a:rPr lang="en-US" sz="2000" dirty="0"/>
              <a:t>to create a more comfortable and enjoyable experience that is inclusive of all people who use the corridor</a:t>
            </a:r>
            <a:endParaRPr lang="en-US" sz="2000" b="1" dirty="0"/>
          </a:p>
          <a:p>
            <a:pPr marL="457200" marR="0" lvl="1" indent="-288925" algn="l" defTabSz="914400" rtl="0" eaLnBrk="0" fontAlgn="base" latinLnBrk="0" hangingPunct="0">
              <a:lnSpc>
                <a:spcPct val="100000"/>
              </a:lnSpc>
              <a:spcAft>
                <a:spcPts val="1000"/>
              </a:spcAft>
              <a:buClr>
                <a:srgbClr val="549E39"/>
              </a:buClr>
              <a:buSzPct val="85000"/>
              <a:buFont typeface="Wingdings 2" panose="05020102010507070707" pitchFamily="18" charset="2"/>
              <a:buChar char=""/>
              <a:tabLst/>
              <a:defRPr/>
            </a:pPr>
            <a:r>
              <a:rPr lang="en-US" sz="2000" b="1" dirty="0"/>
              <a:t>Celebrate the area’s unique assets and enhance sense of place</a:t>
            </a:r>
            <a:r>
              <a:rPr lang="en-US" sz="2000" dirty="0"/>
              <a:t> through urban design standards</a:t>
            </a:r>
          </a:p>
          <a:p>
            <a:pPr marL="457200" marR="0" lvl="1" indent="-288925" algn="l" defTabSz="914400" rtl="0" eaLnBrk="0" fontAlgn="base" latinLnBrk="0" hangingPunct="0">
              <a:lnSpc>
                <a:spcPct val="100000"/>
              </a:lnSpc>
              <a:spcAft>
                <a:spcPts val="1000"/>
              </a:spcAft>
              <a:buClr>
                <a:srgbClr val="549E39"/>
              </a:buClr>
              <a:buSzPct val="85000"/>
              <a:buFont typeface="Wingdings 2" panose="05020102010507070707" pitchFamily="18" charset="2"/>
              <a:buChar char=""/>
              <a:tabLst/>
              <a:defRPr/>
            </a:pPr>
            <a:r>
              <a:rPr lang="en-US" sz="2000" b="1" dirty="0"/>
              <a:t>Enhance community infrastructure </a:t>
            </a:r>
            <a:r>
              <a:rPr lang="en-US" sz="2000" dirty="0"/>
              <a:t>through a community bonus system</a:t>
            </a:r>
          </a:p>
          <a:p>
            <a:pPr marL="457200" marR="0" lvl="1" indent="-288925" algn="l" defTabSz="914400" rtl="0" eaLnBrk="0" fontAlgn="base" latinLnBrk="0" hangingPunct="0">
              <a:lnSpc>
                <a:spcPct val="100000"/>
              </a:lnSpc>
              <a:spcAft>
                <a:spcPts val="1000"/>
              </a:spcAft>
              <a:buClr>
                <a:srgbClr val="549E39"/>
              </a:buClr>
              <a:buSzPct val="85000"/>
              <a:buFont typeface="Wingdings 2" panose="05020102010507070707" pitchFamily="18" charset="2"/>
              <a:buChar char=""/>
              <a:tabLst/>
              <a:defRPr/>
            </a:pPr>
            <a:r>
              <a:rPr lang="en-US" sz="2000" b="1" dirty="0"/>
              <a:t>Improve mobility options, connectivity, and safety for all</a:t>
            </a:r>
          </a:p>
          <a:p>
            <a:pPr marL="457200" marR="0" lvl="1" indent="-288925" algn="l" defTabSz="914400" rtl="0" eaLnBrk="0" fontAlgn="base" latinLnBrk="0" hangingPunct="0">
              <a:lnSpc>
                <a:spcPct val="100000"/>
              </a:lnSpc>
              <a:spcAft>
                <a:spcPts val="1000"/>
              </a:spcAft>
              <a:buClr>
                <a:srgbClr val="549E39"/>
              </a:buClr>
              <a:buSzPct val="85000"/>
              <a:buFont typeface="Wingdings 2" panose="05020102010507070707" pitchFamily="18" charset="2"/>
              <a:buChar char=""/>
              <a:tabLst/>
              <a:defRPr/>
            </a:pPr>
            <a:r>
              <a:rPr lang="en-US" sz="2000" b="1" dirty="0"/>
              <a:t>Explore options for implementation </a:t>
            </a:r>
            <a:r>
              <a:rPr lang="en-US" sz="2000" dirty="0"/>
              <a:t>so that the City and County can take a unified approach to achieving the vision</a:t>
            </a:r>
          </a:p>
          <a:p>
            <a:pPr marL="711201" marR="0" lvl="1" indent="-3444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549E39"/>
              </a:buClr>
              <a:buSzPct val="85000"/>
              <a:buFont typeface="Wingdings 2" panose="05020102010507070707" pitchFamily="18" charset="2"/>
              <a:buChar char="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8897086"/>
      </p:ext>
    </p:extLst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1A47ACD-3F82-41CD-8502-FED55F2B8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Project Schedule: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C246E1A-A7AE-40BD-A13C-C74ECA8D6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fld id="{0804C964-D891-4473-B7A3-881777914A06}" type="slidenum">
              <a:rPr lang="en-US" smtClean="0"/>
              <a:t>16</a:t>
            </a:fld>
            <a:endParaRPr lang="en-US" dirty="0"/>
          </a:p>
        </p:txBody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38EF3932-3ADC-4987-828A-27887A6BC1E4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573966737"/>
              </p:ext>
            </p:extLst>
          </p:nvPr>
        </p:nvGraphicFramePr>
        <p:xfrm>
          <a:off x="1101012" y="1203391"/>
          <a:ext cx="9274631" cy="4148495"/>
        </p:xfrm>
        <a:graphic>
          <a:graphicData uri="http://schemas.openxmlformats.org/drawingml/2006/table">
            <a:tbl>
              <a:tblPr/>
              <a:tblGrid>
                <a:gridCol w="3803297">
                  <a:extLst>
                    <a:ext uri="{9D8B030D-6E8A-4147-A177-3AD203B41FA5}">
                      <a16:colId xmlns:a16="http://schemas.microsoft.com/office/drawing/2014/main" val="1636771252"/>
                    </a:ext>
                  </a:extLst>
                </a:gridCol>
                <a:gridCol w="781619">
                  <a:extLst>
                    <a:ext uri="{9D8B030D-6E8A-4147-A177-3AD203B41FA5}">
                      <a16:colId xmlns:a16="http://schemas.microsoft.com/office/drawing/2014/main" val="3762957625"/>
                    </a:ext>
                  </a:extLst>
                </a:gridCol>
                <a:gridCol w="781620">
                  <a:extLst>
                    <a:ext uri="{9D8B030D-6E8A-4147-A177-3AD203B41FA5}">
                      <a16:colId xmlns:a16="http://schemas.microsoft.com/office/drawing/2014/main" val="3277162304"/>
                    </a:ext>
                  </a:extLst>
                </a:gridCol>
                <a:gridCol w="781619">
                  <a:extLst>
                    <a:ext uri="{9D8B030D-6E8A-4147-A177-3AD203B41FA5}">
                      <a16:colId xmlns:a16="http://schemas.microsoft.com/office/drawing/2014/main" val="3123047684"/>
                    </a:ext>
                  </a:extLst>
                </a:gridCol>
                <a:gridCol w="781619">
                  <a:extLst>
                    <a:ext uri="{9D8B030D-6E8A-4147-A177-3AD203B41FA5}">
                      <a16:colId xmlns:a16="http://schemas.microsoft.com/office/drawing/2014/main" val="1963982589"/>
                    </a:ext>
                  </a:extLst>
                </a:gridCol>
                <a:gridCol w="781619">
                  <a:extLst>
                    <a:ext uri="{9D8B030D-6E8A-4147-A177-3AD203B41FA5}">
                      <a16:colId xmlns:a16="http://schemas.microsoft.com/office/drawing/2014/main" val="2995339825"/>
                    </a:ext>
                  </a:extLst>
                </a:gridCol>
                <a:gridCol w="781619">
                  <a:extLst>
                    <a:ext uri="{9D8B030D-6E8A-4147-A177-3AD203B41FA5}">
                      <a16:colId xmlns:a16="http://schemas.microsoft.com/office/drawing/2014/main" val="4082939929"/>
                    </a:ext>
                  </a:extLst>
                </a:gridCol>
                <a:gridCol w="781619">
                  <a:extLst>
                    <a:ext uri="{9D8B030D-6E8A-4147-A177-3AD203B41FA5}">
                      <a16:colId xmlns:a16="http://schemas.microsoft.com/office/drawing/2014/main" val="4016045785"/>
                    </a:ext>
                  </a:extLst>
                </a:gridCol>
              </a:tblGrid>
              <a:tr h="209454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Fowler Avenue Vision Study - Project Schedule</a:t>
                      </a:r>
                    </a:p>
                  </a:txBody>
                  <a:tcPr marL="4956" marR="4956" marT="495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  <a:prstDash val="soli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  <a:prstDash val="soli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631920"/>
                  </a:ext>
                </a:extLst>
              </a:tr>
              <a:tr h="25173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Task</a:t>
                      </a:r>
                    </a:p>
                  </a:txBody>
                  <a:tcPr marL="4956" marR="4956" marT="49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2022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2023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2023/2024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56" marR="4956" marT="49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56" marR="4956" marT="49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2024</a:t>
                      </a:r>
                    </a:p>
                  </a:txBody>
                  <a:tcPr marL="4956" marR="4956" marT="49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3749584"/>
                  </a:ext>
                </a:extLst>
              </a:tr>
              <a:tr h="23774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Q3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Q4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Q1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Q2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Q3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Q4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Q1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9006024"/>
                  </a:ext>
                </a:extLst>
              </a:tr>
              <a:tr h="311405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Project Phase</a:t>
                      </a:r>
                    </a:p>
                  </a:txBody>
                  <a:tcPr marL="4956" marR="4956" marT="49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Community Values</a:t>
                      </a:r>
                    </a:p>
                  </a:txBody>
                  <a:tcPr marL="4956" marR="4956" marT="49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5459266"/>
                  </a:ext>
                </a:extLst>
              </a:tr>
              <a:tr h="31140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Corridor Vision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4215011"/>
                  </a:ext>
                </a:extLst>
              </a:tr>
              <a:tr h="31140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Redevelopment Plan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3713336"/>
                  </a:ext>
                </a:extLst>
              </a:tr>
              <a:tr h="311405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Public Engagement and Outreach Activities</a:t>
                      </a:r>
                    </a:p>
                  </a:txBody>
                  <a:tcPr marL="4956" marR="4956" marT="49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6773372"/>
                  </a:ext>
                </a:extLst>
              </a:tr>
              <a:tr h="31140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Community Workshop #1</a:t>
                      </a:r>
                    </a:p>
                  </a:txBody>
                  <a:tcPr marL="4956" marR="4956" marT="49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7239841"/>
                  </a:ext>
                </a:extLst>
              </a:tr>
              <a:tr h="31140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Community Workshop #2</a:t>
                      </a:r>
                    </a:p>
                  </a:txBody>
                  <a:tcPr marL="4956" marR="4956" marT="49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5487421"/>
                  </a:ext>
                </a:extLst>
              </a:tr>
              <a:tr h="31140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Online Survey</a:t>
                      </a:r>
                    </a:p>
                  </a:txBody>
                  <a:tcPr marL="4956" marR="4956" marT="49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538109"/>
                  </a:ext>
                </a:extLst>
              </a:tr>
              <a:tr h="31140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Project Website</a:t>
                      </a:r>
                    </a:p>
                  </a:txBody>
                  <a:tcPr marL="4956" marR="4956" marT="49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9185071"/>
                  </a:ext>
                </a:extLst>
              </a:tr>
              <a:tr h="31140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Mobile Events</a:t>
                      </a:r>
                    </a:p>
                  </a:txBody>
                  <a:tcPr marL="4956" marR="4956" marT="49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9484748"/>
                  </a:ext>
                </a:extLst>
              </a:tr>
              <a:tr h="31140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Stakeholder Focus Group Meetings</a:t>
                      </a:r>
                    </a:p>
                  </a:txBody>
                  <a:tcPr marL="4956" marR="4956" marT="49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1177149"/>
                  </a:ext>
                </a:extLst>
              </a:tr>
              <a:tr h="31140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Presentations to Agencies and Boards</a:t>
                      </a:r>
                    </a:p>
                  </a:txBody>
                  <a:tcPr marL="4956" marR="4956" marT="49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956" marR="4956" marT="49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8465223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F2AD99D3-2F05-8020-4F22-6313F90CF24A}"/>
              </a:ext>
            </a:extLst>
          </p:cNvPr>
          <p:cNvSpPr/>
          <p:nvPr/>
        </p:nvSpPr>
        <p:spPr>
          <a:xfrm>
            <a:off x="8820151" y="4730751"/>
            <a:ext cx="762000" cy="29845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 descr="Marker outline">
            <a:extLst>
              <a:ext uri="{FF2B5EF4-FFF2-40B4-BE49-F238E27FC236}">
                <a16:creationId xmlns:a16="http://schemas.microsoft.com/office/drawing/2014/main" id="{FDDD59CE-3176-4BEB-ADAF-A9602A461D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51953" y="4505272"/>
            <a:ext cx="523929" cy="52392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52B6F04-6F11-7AE9-41CE-B8A767EF531D}"/>
              </a:ext>
            </a:extLst>
          </p:cNvPr>
          <p:cNvSpPr/>
          <p:nvPr/>
        </p:nvSpPr>
        <p:spPr>
          <a:xfrm>
            <a:off x="9599119" y="5034774"/>
            <a:ext cx="762000" cy="29845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78068"/>
      </p:ext>
    </p:extLst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3251DEC-2F61-3672-743E-695E8797E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You Can Help</a:t>
            </a:r>
          </a:p>
        </p:txBody>
      </p:sp>
      <p:pic>
        <p:nvPicPr>
          <p:cNvPr id="5" name="Picture 4" descr="A group of people walking in a park&#10;&#10;Description automatically generated">
            <a:extLst>
              <a:ext uri="{FF2B5EF4-FFF2-40B4-BE49-F238E27FC236}">
                <a16:creationId xmlns:a16="http://schemas.microsoft.com/office/drawing/2014/main" id="{9F27785A-A865-DD81-7039-5CB404FF9C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009" y="1182757"/>
            <a:ext cx="5498523" cy="4248859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D67811-386B-4122-2867-B6C079AF8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74302"/>
            <a:ext cx="6288833" cy="392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/>
          <a:lstStyle>
            <a:lvl1pPr marL="273050" indent="-2730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39763" indent="-2730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indent="-2460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187450" indent="-2095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462088" indent="-2095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919288" indent="-2095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376488" indent="-2095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833688" indent="-2095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290888" indent="-2095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marR="0" lvl="1" indent="-288925" algn="l" defTabSz="914400" rtl="0" eaLnBrk="1" fontAlgn="auto" latinLnBrk="0" hangingPunct="1">
              <a:lnSpc>
                <a:spcPct val="100000"/>
              </a:lnSpc>
              <a:spcAft>
                <a:spcPts val="1200"/>
              </a:spcAft>
              <a:buClr>
                <a:schemeClr val="accent1"/>
              </a:buClr>
              <a:buSzPct val="95000"/>
              <a:buFont typeface="Wingdings 2" panose="05020102010507070707" pitchFamily="18" charset="2"/>
              <a:buChar char=""/>
              <a:tabLst/>
              <a:defRPr/>
            </a:pPr>
            <a:r>
              <a:rPr lang="en-US" altLang="en-US" sz="2400" b="1" dirty="0">
                <a:solidFill>
                  <a:schemeClr val="accent6"/>
                </a:solidFill>
                <a:latin typeface="Arial"/>
              </a:rPr>
              <a:t>Share your understanding of the project with your friends and neighbors </a:t>
            </a:r>
            <a:r>
              <a:rPr lang="en-US" altLang="en-US" sz="2400" dirty="0">
                <a:solidFill>
                  <a:prstClr val="black"/>
                </a:solidFill>
                <a:latin typeface="Arial"/>
              </a:rPr>
              <a:t>and encourage them to share their perspective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E01456-19F5-CD3D-87D7-7A522B1F7C08}"/>
              </a:ext>
            </a:extLst>
          </p:cNvPr>
          <p:cNvSpPr txBox="1"/>
          <p:nvPr/>
        </p:nvSpPr>
        <p:spPr>
          <a:xfrm>
            <a:off x="781798" y="3056376"/>
            <a:ext cx="4725235" cy="49244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indent="0" algn="ctr">
              <a:buFont typeface="Wingdings 2" panose="05020102010507070707" pitchFamily="18" charset="2"/>
              <a:buNone/>
            </a:pPr>
            <a:r>
              <a:rPr lang="en-US" sz="2600" b="1" dirty="0">
                <a:solidFill>
                  <a:schemeClr val="accent6">
                    <a:lumMod val="75000"/>
                  </a:schemeClr>
                </a:solidFill>
              </a:rPr>
              <a:t>Take the Vision Plan Survey:</a:t>
            </a:r>
          </a:p>
        </p:txBody>
      </p:sp>
      <p:pic>
        <p:nvPicPr>
          <p:cNvPr id="8" name="Picture 7" descr="A qr code with black squares&#10;&#10;Description automatically generated">
            <a:extLst>
              <a:ext uri="{FF2B5EF4-FFF2-40B4-BE49-F238E27FC236}">
                <a16:creationId xmlns:a16="http://schemas.microsoft.com/office/drawing/2014/main" id="{412F80C9-9367-7262-20D9-F611BCE62B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491" y="3677851"/>
            <a:ext cx="1905847" cy="190584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64665949"/>
      </p:ext>
    </p:extLst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61A59A-0C01-4068-A8BF-441965C3C8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8613" y="2594214"/>
            <a:ext cx="4753975" cy="2628900"/>
          </a:xfrm>
        </p:spPr>
        <p:txBody>
          <a:bodyPr/>
          <a:lstStyle/>
          <a:p>
            <a:pPr marL="0" indent="0" algn="l">
              <a:buNone/>
            </a:pPr>
            <a:endParaRPr lang="en-US" dirty="0"/>
          </a:p>
          <a:p>
            <a:pPr marL="0" indent="0" algn="l">
              <a:buNone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Jay Collins, AICP</a:t>
            </a:r>
          </a:p>
          <a:p>
            <a:pPr marL="0" indent="0" algn="l">
              <a:buNone/>
            </a:pP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Special Area Studies Manager</a:t>
            </a:r>
          </a:p>
          <a:p>
            <a:pPr marL="0" indent="0" algn="l">
              <a:buNone/>
            </a:pP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(813) 582-7335</a:t>
            </a:r>
          </a:p>
          <a:p>
            <a:pPr marL="0" indent="0" algn="l">
              <a:buNone/>
            </a:pP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CollinsJ@plancom.org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73E0378-B7A9-40D8-8AD7-0650FEC37B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5412" y="1479545"/>
            <a:ext cx="1524000" cy="1524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16561D15-A350-4CC6-92B8-573D85EFE5E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28077"/>
          </a:xfrm>
          <a:prstGeom prst="rect">
            <a:avLst/>
          </a:prstGeom>
          <a:solidFill>
            <a:srgbClr val="3593D1"/>
          </a:solidFill>
        </p:spPr>
        <p:txBody>
          <a:bodyPr lIns="91440" tIns="45720" rIns="91440" bIns="45720" anchor="t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8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Contact </a:t>
            </a:r>
            <a:r>
              <a:rPr lang="en-US" sz="3600" b="1" dirty="0">
                <a:solidFill>
                  <a:srgbClr val="FFFFFF"/>
                </a:solidFill>
                <a:latin typeface="Arial"/>
              </a:rPr>
              <a:t>the Project Team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D5CFBF3E-33BC-4D00-89E0-B1A6194AC7CA}"/>
              </a:ext>
            </a:extLst>
          </p:cNvPr>
          <p:cNvSpPr txBox="1">
            <a:spLocks/>
          </p:cNvSpPr>
          <p:nvPr/>
        </p:nvSpPr>
        <p:spPr>
          <a:xfrm>
            <a:off x="4845412" y="2594214"/>
            <a:ext cx="5384800" cy="2628900"/>
          </a:xfrm>
          <a:prstGeom prst="rect">
            <a:avLst/>
          </a:prstGeom>
        </p:spPr>
        <p:txBody>
          <a:bodyPr/>
          <a:lstStyle>
            <a:lvl1pPr marL="273050" indent="-27305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CF3A"/>
              </a:buClr>
              <a:buSzPct val="95000"/>
              <a:buFont typeface="Wingdings 2" panose="05020102010507070707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CF3A"/>
              </a:buClr>
              <a:buSzPct val="65000"/>
              <a:buFont typeface="Wingdings 2" panose="05020102010507070707" pitchFamily="18" charset="2"/>
              <a:buChar char="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29676"/>
              </a:buClr>
              <a:buSzPct val="65000"/>
              <a:buFont typeface="Wingdings 2" panose="05020102010507070707" pitchFamily="18" charset="2"/>
              <a:buChar char="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Font typeface="Wingdings 2" panose="05020102010507070707" pitchFamily="18" charset="2"/>
              <a:buNone/>
            </a:pPr>
            <a:endParaRPr lang="en-US" dirty="0"/>
          </a:p>
          <a:p>
            <a:pPr marL="0" indent="0" algn="l">
              <a:buFont typeface="Wingdings 2" panose="05020102010507070707" pitchFamily="18" charset="2"/>
              <a:buNone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Alvaro Gabaldon</a:t>
            </a:r>
          </a:p>
          <a:p>
            <a:pPr marL="0" indent="0" algn="l">
              <a:buFont typeface="Wingdings 2" panose="05020102010507070707" pitchFamily="18" charset="2"/>
              <a:buNone/>
            </a:pP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Planner II</a:t>
            </a:r>
          </a:p>
          <a:p>
            <a:pPr marL="0" indent="0" algn="l">
              <a:buFont typeface="Wingdings 2" panose="05020102010507070707" pitchFamily="18" charset="2"/>
              <a:buNone/>
            </a:pP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(813) 582-7349</a:t>
            </a:r>
          </a:p>
          <a:p>
            <a:pPr marL="0" indent="0" algn="l">
              <a:buFont typeface="Wingdings 2" panose="05020102010507070707" pitchFamily="18" charset="2"/>
              <a:buNone/>
            </a:pP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GabaldonA@plancom.org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FD28CB-58E2-391F-8A5F-2AED8ED6B3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529" y="1379533"/>
            <a:ext cx="1695450" cy="17240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77B0390-0EFA-6529-3CD7-336AD6CE77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281" t="64289"/>
          <a:stretch/>
        </p:blipFill>
        <p:spPr>
          <a:xfrm>
            <a:off x="9406666" y="2721144"/>
            <a:ext cx="1933089" cy="17274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088CCE5-7C8B-5EED-AA98-BCB35CC13A67}"/>
              </a:ext>
            </a:extLst>
          </p:cNvPr>
          <p:cNvSpPr txBox="1"/>
          <p:nvPr/>
        </p:nvSpPr>
        <p:spPr>
          <a:xfrm>
            <a:off x="8479776" y="1701662"/>
            <a:ext cx="3786867" cy="89255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indent="0" algn="ctr">
              <a:buFont typeface="Wingdings 2" panose="05020102010507070707" pitchFamily="18" charset="2"/>
              <a:buNone/>
            </a:pPr>
            <a:r>
              <a:rPr lang="en-US" sz="2600" b="1" dirty="0">
                <a:solidFill>
                  <a:schemeClr val="accent6">
                    <a:lumMod val="75000"/>
                  </a:schemeClr>
                </a:solidFill>
              </a:rPr>
              <a:t>Visit the Project Website:</a:t>
            </a:r>
          </a:p>
        </p:txBody>
      </p:sp>
    </p:spTree>
    <p:extLst>
      <p:ext uri="{BB962C8B-B14F-4D97-AF65-F5344CB8AC3E}">
        <p14:creationId xmlns:p14="http://schemas.microsoft.com/office/powerpoint/2010/main" val="4157229796"/>
      </p:ext>
    </p:extLst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E55811-EB44-496E-AE45-7AC021F9B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5371" y="2118049"/>
            <a:ext cx="7881257" cy="928077"/>
          </a:xfrm>
        </p:spPr>
        <p:txBody>
          <a:bodyPr/>
          <a:lstStyle/>
          <a:p>
            <a:r>
              <a:rPr lang="en-US" sz="4800" b="1" dirty="0"/>
              <a:t>Introduce Activities</a:t>
            </a:r>
          </a:p>
        </p:txBody>
      </p:sp>
    </p:spTree>
    <p:extLst>
      <p:ext uri="{BB962C8B-B14F-4D97-AF65-F5344CB8AC3E}">
        <p14:creationId xmlns:p14="http://schemas.microsoft.com/office/powerpoint/2010/main" val="2140900596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4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/>
              <a:t>Agenda</a:t>
            </a:r>
          </a:p>
        </p:txBody>
      </p:sp>
      <p:sp>
        <p:nvSpPr>
          <p:cNvPr id="25603" name="Content Placeholder 5"/>
          <p:cNvSpPr txBox="1">
            <a:spLocks noChangeArrowheads="1"/>
          </p:cNvSpPr>
          <p:nvPr/>
        </p:nvSpPr>
        <p:spPr bwMode="auto">
          <a:xfrm>
            <a:off x="0" y="1222311"/>
            <a:ext cx="7683300" cy="3163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/>
          <a:lstStyle>
            <a:lvl1pPr marL="273050" indent="-2730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39763" indent="-2730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indent="-2460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187450" indent="-2095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462088" indent="-2095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919288" indent="-2095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376488" indent="-2095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833688" indent="-2095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290888" indent="-2095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marR="0" lvl="1" indent="-288925" algn="l" defTabSz="914400" rtl="0" eaLnBrk="1" fontAlgn="auto" latinLnBrk="0" hangingPunct="1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95000"/>
              <a:buFont typeface="Wingdings 2" panose="05020102010507070707" pitchFamily="18" charset="2"/>
              <a:buChar char=""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Purpose of Today: </a:t>
            </a:r>
          </a:p>
          <a:p>
            <a:pPr marL="785812" lvl="2" indent="-342900">
              <a:spcAft>
                <a:spcPts val="600"/>
              </a:spcAft>
              <a:buClr>
                <a:schemeClr val="accent1"/>
              </a:buClr>
              <a:buSzPct val="95000"/>
              <a:buFont typeface="Wingdings" panose="05000000000000000000" pitchFamily="2" charset="2"/>
              <a:buChar char="Ø"/>
              <a:defRPr/>
            </a:pPr>
            <a:r>
              <a:rPr lang="en-US" altLang="en-US" sz="2200" dirty="0">
                <a:latin typeface="Arial"/>
              </a:rPr>
              <a:t>Provide an overview of the </a:t>
            </a:r>
            <a:r>
              <a:rPr lang="en-US" altLang="en-US" sz="2200" i="1" dirty="0">
                <a:latin typeface="Arial"/>
              </a:rPr>
              <a:t>Fowler Avenue Vision Plan </a:t>
            </a:r>
          </a:p>
          <a:p>
            <a:pPr marL="785812" lvl="2" indent="-342900">
              <a:spcAft>
                <a:spcPts val="600"/>
              </a:spcAft>
              <a:buClr>
                <a:schemeClr val="accent1"/>
              </a:buClr>
              <a:buSzPct val="95000"/>
              <a:buFont typeface="Wingdings" panose="05000000000000000000" pitchFamily="2" charset="2"/>
              <a:buChar char="Ø"/>
              <a:defRPr/>
            </a:pPr>
            <a:r>
              <a:rPr lang="en-US" altLang="en-US" sz="2200" dirty="0">
                <a:latin typeface="Arial"/>
              </a:rPr>
              <a:t>Receive feedback on the Plan</a:t>
            </a:r>
          </a:p>
          <a:p>
            <a:pPr marL="457200" marR="0" lvl="1" indent="-288925" algn="l" defTabSz="914400" rtl="0" eaLnBrk="1" fontAlgn="auto" latinLnBrk="0" hangingPunct="1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95000"/>
              <a:buFont typeface="Wingdings 2" panose="05020102010507070707" pitchFamily="18" charset="2"/>
              <a:buChar char=""/>
              <a:tabLst/>
              <a:defRPr/>
            </a:pPr>
            <a:endParaRPr lang="en-US" alt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4" name="Picture 3" descr="A group of people walking in a park&#10;&#10;Description automatically generated">
            <a:extLst>
              <a:ext uri="{FF2B5EF4-FFF2-40B4-BE49-F238E27FC236}">
                <a16:creationId xmlns:a16="http://schemas.microsoft.com/office/drawing/2014/main" id="{565F012A-4DE0-2D9F-4245-2730E7AE97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044" y="1238286"/>
            <a:ext cx="4121021" cy="3184425"/>
          </a:xfrm>
          <a:prstGeom prst="rect">
            <a:avLst/>
          </a:prstGeom>
        </p:spPr>
      </p:pic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384B76C7-4244-A2A8-F4FF-A88C26BA4F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294" y="2981452"/>
            <a:ext cx="6361375" cy="1698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numCol="1" anchor="t"/>
          <a:lstStyle>
            <a:lvl1pPr marL="273050" indent="-2730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39763" indent="-2730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indent="-2460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187450" indent="-2095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462088" indent="-2095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919288" indent="-2095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376488" indent="-2095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833688" indent="-2095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290888" indent="-2095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marR="0" lvl="1" indent="-288925" algn="l" defTabSz="914400" rtl="0" eaLnBrk="1" fontAlgn="auto" latinLnBrk="0" hangingPunct="1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95000"/>
              <a:buFont typeface="Wingdings 2" panose="05020102010507070707" pitchFamily="18" charset="2"/>
              <a:buChar char=""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Agenda: </a:t>
            </a:r>
            <a:endParaRPr lang="en-US" altLang="en-US" sz="2200" dirty="0">
              <a:latin typeface="Arial"/>
            </a:endParaRPr>
          </a:p>
          <a:p>
            <a:pPr marL="900112" lvl="2" indent="-457200">
              <a:spcAft>
                <a:spcPts val="600"/>
              </a:spcAft>
              <a:buClr>
                <a:schemeClr val="accent1"/>
              </a:buClr>
              <a:buSzPct val="95000"/>
              <a:buFont typeface="+mj-lt"/>
              <a:buAutoNum type="arabicPeriod"/>
              <a:defRPr/>
            </a:pPr>
            <a:r>
              <a:rPr lang="en-US" altLang="en-US" sz="2200" dirty="0">
                <a:latin typeface="Arial"/>
              </a:rPr>
              <a:t>Project Overview and Update</a:t>
            </a:r>
          </a:p>
          <a:p>
            <a:pPr marL="900112" lvl="2" indent="-457200">
              <a:spcAft>
                <a:spcPts val="600"/>
              </a:spcAft>
              <a:buClr>
                <a:schemeClr val="accent1"/>
              </a:buClr>
              <a:buSzPct val="95000"/>
              <a:buFont typeface="+mj-lt"/>
              <a:buAutoNum type="arabicPeriod"/>
              <a:defRPr/>
            </a:pPr>
            <a:r>
              <a:rPr lang="en-US" altLang="en-US" sz="2200" dirty="0">
                <a:latin typeface="Arial"/>
              </a:rPr>
              <a:t>Corridor Vision</a:t>
            </a:r>
          </a:p>
          <a:p>
            <a:pPr marL="900112" lvl="2" indent="-457200">
              <a:spcAft>
                <a:spcPts val="600"/>
              </a:spcAft>
              <a:buClr>
                <a:schemeClr val="accent1"/>
              </a:buClr>
              <a:buSzPct val="95000"/>
              <a:buFont typeface="+mj-lt"/>
              <a:buAutoNum type="arabicPeriod"/>
              <a:defRPr/>
            </a:pPr>
            <a:r>
              <a:rPr lang="en-US" altLang="en-US" sz="2200" dirty="0">
                <a:latin typeface="Arial"/>
              </a:rPr>
              <a:t>Introduce Activities</a:t>
            </a:r>
          </a:p>
          <a:p>
            <a:pPr marL="900112" lvl="2" indent="-457200">
              <a:spcAft>
                <a:spcPts val="600"/>
              </a:spcAft>
              <a:buClr>
                <a:schemeClr val="accent1"/>
              </a:buClr>
              <a:buSzPct val="95000"/>
              <a:buFont typeface="+mj-lt"/>
              <a:buAutoNum type="arabicPeriod"/>
              <a:defRPr/>
            </a:pPr>
            <a:r>
              <a:rPr lang="en-US" altLang="en-US" sz="2200" dirty="0">
                <a:latin typeface="Arial"/>
              </a:rPr>
              <a:t>How You Can Help</a:t>
            </a:r>
          </a:p>
          <a:p>
            <a:pPr marL="900112" lvl="2" indent="-457200">
              <a:spcAft>
                <a:spcPts val="600"/>
              </a:spcAft>
              <a:buClr>
                <a:schemeClr val="accent1"/>
              </a:buClr>
              <a:buSzPct val="95000"/>
              <a:buFont typeface="+mj-lt"/>
              <a:buAutoNum type="arabicPeriod"/>
              <a:defRPr/>
            </a:pPr>
            <a:endParaRPr lang="en-US" altLang="en-US" sz="2200" dirty="0">
              <a:latin typeface="Arial"/>
            </a:endParaRPr>
          </a:p>
          <a:p>
            <a:pPr marL="900112" lvl="2" indent="-457200">
              <a:spcAft>
                <a:spcPts val="600"/>
              </a:spcAft>
              <a:buClr>
                <a:schemeClr val="accent1"/>
              </a:buClr>
              <a:buSzPct val="95000"/>
              <a:buFont typeface="+mj-lt"/>
              <a:buAutoNum type="arabicPeriod"/>
              <a:defRPr/>
            </a:pPr>
            <a:endParaRPr lang="en-US" altLang="en-US" sz="2200" dirty="0">
              <a:latin typeface="Arial"/>
            </a:endParaRPr>
          </a:p>
          <a:p>
            <a:pPr marL="900112" lvl="2" indent="-457200">
              <a:spcAft>
                <a:spcPts val="600"/>
              </a:spcAft>
              <a:buClr>
                <a:schemeClr val="accent1"/>
              </a:buClr>
              <a:buSzPct val="95000"/>
              <a:buFont typeface="+mj-lt"/>
              <a:buAutoNum type="arabicPeriod"/>
              <a:defRPr/>
            </a:pPr>
            <a:endParaRPr lang="en-US" altLang="en-US" sz="2200" dirty="0">
              <a:latin typeface="Arial"/>
            </a:endParaRPr>
          </a:p>
          <a:p>
            <a:pPr marL="457200" marR="0" lvl="1" indent="-288925" algn="l" defTabSz="914400" rtl="0" eaLnBrk="1" fontAlgn="auto" latinLnBrk="0" hangingPunct="1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95000"/>
              <a:buFont typeface="Wingdings 2" panose="05020102010507070707" pitchFamily="18" charset="2"/>
              <a:buChar char=""/>
              <a:tabLst/>
              <a:defRPr/>
            </a:pPr>
            <a:endParaRPr lang="en-US" alt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8237174"/>
      </p:ext>
    </p:extLst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E55811-EB44-496E-AE45-7AC021F9B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Redevelopment Vision Objectives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FEDB47-98B5-43F3-831A-D15E4C8CFA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5037" y="1688017"/>
            <a:ext cx="7041502" cy="3481966"/>
          </a:xfrm>
        </p:spPr>
        <p:txBody>
          <a:bodyPr/>
          <a:lstStyle/>
          <a:p>
            <a:pPr marL="457200" indent="-457200"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</a:pPr>
            <a:r>
              <a:rPr lang="en-US" b="1" dirty="0"/>
              <a:t>Create a cohesive community identity </a:t>
            </a:r>
          </a:p>
          <a:p>
            <a:pPr marL="457200" indent="-457200"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</a:pPr>
            <a:r>
              <a:rPr lang="en-US" b="1" dirty="0"/>
              <a:t>Improve mobility and connectivity </a:t>
            </a:r>
          </a:p>
          <a:p>
            <a:pPr marL="457200" indent="-457200"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</a:pPr>
            <a:r>
              <a:rPr lang="en-US" b="1" dirty="0"/>
              <a:t>Improve safety </a:t>
            </a:r>
          </a:p>
          <a:p>
            <a:pPr marL="457200" indent="-457200"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</a:pPr>
            <a:r>
              <a:rPr lang="en-US" b="1" dirty="0"/>
              <a:t>Encourage redevelopment that revitalizes the area </a:t>
            </a:r>
          </a:p>
          <a:p>
            <a:pPr marL="457200" indent="-457200"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</a:pPr>
            <a:r>
              <a:rPr lang="en-US" b="1" dirty="0"/>
              <a:t>Mitigate displacement of current residents and small businesses</a:t>
            </a:r>
          </a:p>
        </p:txBody>
      </p:sp>
      <p:pic>
        <p:nvPicPr>
          <p:cNvPr id="6" name="Picture 5" descr="A building with a bus stop&#10;&#10;Description automatically generated">
            <a:extLst>
              <a:ext uri="{FF2B5EF4-FFF2-40B4-BE49-F238E27FC236}">
                <a16:creationId xmlns:a16="http://schemas.microsoft.com/office/drawing/2014/main" id="{DB7C37AF-5035-51DA-6E04-60B6568CA4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5770" y="3429000"/>
            <a:ext cx="3847322" cy="2164119"/>
          </a:xfrm>
          <a:prstGeom prst="rect">
            <a:avLst/>
          </a:prstGeom>
        </p:spPr>
      </p:pic>
      <p:pic>
        <p:nvPicPr>
          <p:cNvPr id="8" name="Picture 7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6F3FBC01-D8C6-CCD9-55BD-CFEB53D596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5770" y="1134093"/>
            <a:ext cx="3847322" cy="216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022266"/>
      </p:ext>
    </p:extLst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4149581A-01D8-DD57-D7F9-67D1DDC774A5}"/>
              </a:ext>
            </a:extLst>
          </p:cNvPr>
          <p:cNvSpPr/>
          <p:nvPr/>
        </p:nvSpPr>
        <p:spPr>
          <a:xfrm>
            <a:off x="8226490" y="1794971"/>
            <a:ext cx="3828728" cy="3999339"/>
          </a:xfrm>
          <a:custGeom>
            <a:avLst/>
            <a:gdLst>
              <a:gd name="connsiteX0" fmla="*/ 0 w 3665171"/>
              <a:gd name="connsiteY0" fmla="*/ 0 h 2704997"/>
              <a:gd name="connsiteX1" fmla="*/ 3665171 w 3665171"/>
              <a:gd name="connsiteY1" fmla="*/ 0 h 2704997"/>
              <a:gd name="connsiteX2" fmla="*/ 3665171 w 3665171"/>
              <a:gd name="connsiteY2" fmla="*/ 2704997 h 2704997"/>
              <a:gd name="connsiteX3" fmla="*/ 0 w 3665171"/>
              <a:gd name="connsiteY3" fmla="*/ 2704997 h 2704997"/>
              <a:gd name="connsiteX4" fmla="*/ 0 w 3665171"/>
              <a:gd name="connsiteY4" fmla="*/ 0 h 2704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65171" h="2704997">
                <a:moveTo>
                  <a:pt x="0" y="0"/>
                </a:moveTo>
                <a:lnTo>
                  <a:pt x="3665171" y="0"/>
                </a:lnTo>
                <a:lnTo>
                  <a:pt x="3665171" y="2704997"/>
                </a:lnTo>
                <a:lnTo>
                  <a:pt x="0" y="270499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1440" tIns="274320" rIns="91440" bIns="182880" numCol="1" spcCol="1270" anchor="t" anchorCtr="0">
            <a:noAutofit/>
          </a:bodyPr>
          <a:lstStyle/>
          <a:p>
            <a:pPr marL="233363" lvl="0" indent="-233363" defTabSz="1022350"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Provides specific standards for:</a:t>
            </a:r>
          </a:p>
          <a:p>
            <a:pPr lvl="1" indent="-223838" defTabSz="1022350">
              <a:spcBef>
                <a:spcPct val="0"/>
              </a:spcBef>
              <a:spcAft>
                <a:spcPts val="2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The types of development that can occur in different zones </a:t>
            </a:r>
          </a:p>
          <a:p>
            <a:pPr lvl="1" indent="-223838" defTabSz="1022350">
              <a:spcBef>
                <a:spcPct val="0"/>
              </a:spcBef>
              <a:spcAft>
                <a:spcPts val="2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How buildings must be built to protect public health, safety, and wellness</a:t>
            </a:r>
          </a:p>
          <a:p>
            <a:pPr lvl="1" indent="-223838" defTabSz="1022350"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How and when utilities must be provided to support development</a:t>
            </a:r>
          </a:p>
          <a:p>
            <a:pPr marL="233363" lvl="0" indent="-233363" defTabSz="1022350">
              <a:spcBef>
                <a:spcPct val="0"/>
              </a:spcBef>
              <a:spcAft>
                <a:spcPts val="2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b="1" dirty="0"/>
              <a:t>Legally-binding document</a:t>
            </a:r>
            <a:r>
              <a:rPr lang="en-US" dirty="0"/>
              <a:t>: </a:t>
            </a:r>
          </a:p>
          <a:p>
            <a:pPr marL="233363" lvl="0" defTabSz="1022350"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 dirty="0"/>
              <a:t>Development must follow r</a:t>
            </a:r>
            <a:r>
              <a:rPr lang="en-US" kern="1200" dirty="0"/>
              <a:t>egulations or ask for an exception, which is only granted after extensive review</a:t>
            </a: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7590E39E-47CC-1959-5E1C-C73902DEF4A4}"/>
              </a:ext>
            </a:extLst>
          </p:cNvPr>
          <p:cNvSpPr/>
          <p:nvPr/>
        </p:nvSpPr>
        <p:spPr>
          <a:xfrm>
            <a:off x="4085900" y="1794971"/>
            <a:ext cx="3931636" cy="4232606"/>
          </a:xfrm>
          <a:custGeom>
            <a:avLst/>
            <a:gdLst>
              <a:gd name="connsiteX0" fmla="*/ 0 w 3665171"/>
              <a:gd name="connsiteY0" fmla="*/ 0 h 2704997"/>
              <a:gd name="connsiteX1" fmla="*/ 3665171 w 3665171"/>
              <a:gd name="connsiteY1" fmla="*/ 0 h 2704997"/>
              <a:gd name="connsiteX2" fmla="*/ 3665171 w 3665171"/>
              <a:gd name="connsiteY2" fmla="*/ 2704997 h 2704997"/>
              <a:gd name="connsiteX3" fmla="*/ 0 w 3665171"/>
              <a:gd name="connsiteY3" fmla="*/ 2704997 h 2704997"/>
              <a:gd name="connsiteX4" fmla="*/ 0 w 3665171"/>
              <a:gd name="connsiteY4" fmla="*/ 0 h 2704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65171" h="2704997">
                <a:moveTo>
                  <a:pt x="0" y="0"/>
                </a:moveTo>
                <a:lnTo>
                  <a:pt x="3665171" y="0"/>
                </a:lnTo>
                <a:lnTo>
                  <a:pt x="3665171" y="2704997"/>
                </a:lnTo>
                <a:lnTo>
                  <a:pt x="0" y="270499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1440" tIns="274320" rIns="91440" bIns="182880" numCol="1" spcCol="1270" anchor="t" anchorCtr="0">
            <a:noAutofit/>
          </a:bodyPr>
          <a:lstStyle/>
          <a:p>
            <a:pPr marL="233363" lvl="0" indent="-233363" defTabSz="1022350"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Provides principles and strategies to manage future growth and development</a:t>
            </a:r>
          </a:p>
          <a:p>
            <a:pPr marL="233363" lvl="0" indent="-233363" defTabSz="1022350"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Goals, Objectives, and Policies provide direction for future land use, the provision of public services, and conservation of natural resources</a:t>
            </a:r>
          </a:p>
          <a:p>
            <a:pPr marL="233363" lvl="0" indent="-233363" defTabSz="1022350">
              <a:spcBef>
                <a:spcPct val="0"/>
              </a:spcBef>
              <a:spcAft>
                <a:spcPts val="2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b="1" dirty="0"/>
              <a:t>Legally-binding document</a:t>
            </a:r>
            <a:r>
              <a:rPr lang="en-US" dirty="0"/>
              <a:t>: </a:t>
            </a:r>
          </a:p>
          <a:p>
            <a:pPr marL="233363" lvl="0" defTabSz="1022350">
              <a:spcBef>
                <a:spcPct val="0"/>
              </a:spcBef>
              <a:spcAft>
                <a:spcPts val="200"/>
              </a:spcAft>
              <a:buClr>
                <a:schemeClr val="accent1"/>
              </a:buClr>
            </a:pPr>
            <a:r>
              <a:rPr lang="en-US" dirty="0"/>
              <a:t>A local government’s decisions must be consistent with the Goals, Policies, and Objectives of their Comp Plan</a:t>
            </a:r>
            <a:endParaRPr lang="en-US" kern="12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6E55811-EB44-496E-AE45-7AC021F9B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Vision Plan vs. Comp Plan vs. Zoning Code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99CF8BE6-D726-E39C-84E4-2723DF999A59}"/>
              </a:ext>
            </a:extLst>
          </p:cNvPr>
          <p:cNvSpPr/>
          <p:nvPr/>
        </p:nvSpPr>
        <p:spPr>
          <a:xfrm>
            <a:off x="133388" y="1794971"/>
            <a:ext cx="3746950" cy="3700760"/>
          </a:xfrm>
          <a:custGeom>
            <a:avLst/>
            <a:gdLst>
              <a:gd name="connsiteX0" fmla="*/ 0 w 3665171"/>
              <a:gd name="connsiteY0" fmla="*/ 0 h 2704997"/>
              <a:gd name="connsiteX1" fmla="*/ 3665171 w 3665171"/>
              <a:gd name="connsiteY1" fmla="*/ 0 h 2704997"/>
              <a:gd name="connsiteX2" fmla="*/ 3665171 w 3665171"/>
              <a:gd name="connsiteY2" fmla="*/ 2704997 h 2704997"/>
              <a:gd name="connsiteX3" fmla="*/ 0 w 3665171"/>
              <a:gd name="connsiteY3" fmla="*/ 2704997 h 2704997"/>
              <a:gd name="connsiteX4" fmla="*/ 0 w 3665171"/>
              <a:gd name="connsiteY4" fmla="*/ 0 h 2704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65171" h="2704997">
                <a:moveTo>
                  <a:pt x="0" y="0"/>
                </a:moveTo>
                <a:lnTo>
                  <a:pt x="3665171" y="0"/>
                </a:lnTo>
                <a:lnTo>
                  <a:pt x="3665171" y="2704997"/>
                </a:lnTo>
                <a:lnTo>
                  <a:pt x="0" y="270499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1440" tIns="274320" rIns="91440" bIns="182880" numCol="1" spcCol="1270" anchor="t" anchorCtr="0">
            <a:noAutofit/>
          </a:bodyPr>
          <a:lstStyle/>
          <a:p>
            <a:pPr marL="233363" lvl="0" indent="-233363" defTabSz="1022350"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kern="1200" dirty="0"/>
              <a:t>Brings together diverse interests to create an overall vision for a specific area</a:t>
            </a:r>
          </a:p>
          <a:p>
            <a:pPr marL="233363" lvl="0" indent="-233363" defTabSz="1022350"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Recommends strategies and actions to accomplish the community’s vision</a:t>
            </a:r>
            <a:endParaRPr lang="en-US" kern="1200" dirty="0"/>
          </a:p>
          <a:p>
            <a:pPr marL="233363" lvl="0" indent="-233363" defTabSz="1022350"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Recommendations are suggestions for future action by the City and County</a:t>
            </a:r>
          </a:p>
          <a:p>
            <a:pPr marL="233363" lvl="0" indent="-233363" defTabSz="1022350"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b="1" kern="1200" dirty="0"/>
              <a:t>Not </a:t>
            </a:r>
            <a:r>
              <a:rPr lang="en-US" b="1" dirty="0"/>
              <a:t>a legally-binding document</a:t>
            </a:r>
            <a:endParaRPr lang="en-US" b="1" kern="1200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6CD0222-D496-45A5-42D7-0622D4869F60}"/>
              </a:ext>
            </a:extLst>
          </p:cNvPr>
          <p:cNvGrpSpPr/>
          <p:nvPr/>
        </p:nvGrpSpPr>
        <p:grpSpPr>
          <a:xfrm>
            <a:off x="136781" y="1163877"/>
            <a:ext cx="3746950" cy="789146"/>
            <a:chOff x="136781" y="1143163"/>
            <a:chExt cx="3746950" cy="789146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D9649990-EA28-6E13-3A4B-6296F721173B}"/>
                </a:ext>
              </a:extLst>
            </p:cNvPr>
            <p:cNvSpPr/>
            <p:nvPr/>
          </p:nvSpPr>
          <p:spPr>
            <a:xfrm>
              <a:off x="136781" y="1146792"/>
              <a:ext cx="3746950" cy="785517"/>
            </a:xfrm>
            <a:prstGeom prst="roundRect">
              <a:avLst/>
            </a:prstGeom>
            <a:solidFill>
              <a:schemeClr val="accent1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625475" lvl="1"/>
              <a:r>
                <a:rPr lang="en-US" sz="2400" b="1" dirty="0">
                  <a:solidFill>
                    <a:schemeClr val="bg1"/>
                  </a:solidFill>
                </a:rPr>
                <a:t>Vision Plan Recommendations</a:t>
              </a:r>
            </a:p>
          </p:txBody>
        </p:sp>
        <p:pic>
          <p:nvPicPr>
            <p:cNvPr id="18" name="Graphic 17" descr="Group brainstorm with solid fill">
              <a:extLst>
                <a:ext uri="{FF2B5EF4-FFF2-40B4-BE49-F238E27FC236}">
                  <a16:creationId xmlns:a16="http://schemas.microsoft.com/office/drawing/2014/main" id="{6A3E6169-F6F6-C358-D67C-2532F8323A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36782" y="1143163"/>
              <a:ext cx="789146" cy="789146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577D4FB-D655-4457-9D21-9B9C5CB2EBB7}"/>
              </a:ext>
            </a:extLst>
          </p:cNvPr>
          <p:cNvGrpSpPr/>
          <p:nvPr/>
        </p:nvGrpSpPr>
        <p:grpSpPr>
          <a:xfrm>
            <a:off x="8226490" y="1165692"/>
            <a:ext cx="3828728" cy="785517"/>
            <a:chOff x="8226490" y="1188221"/>
            <a:chExt cx="3828728" cy="785517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08036AFD-56E2-FBC7-6152-88E383D0D849}"/>
                </a:ext>
              </a:extLst>
            </p:cNvPr>
            <p:cNvSpPr/>
            <p:nvPr/>
          </p:nvSpPr>
          <p:spPr>
            <a:xfrm>
              <a:off x="8226490" y="1188221"/>
              <a:ext cx="3828728" cy="785517"/>
            </a:xfrm>
            <a:prstGeom prst="roundRect">
              <a:avLst/>
            </a:prstGeom>
            <a:solidFill>
              <a:schemeClr val="accent1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690563"/>
              <a:r>
                <a:rPr lang="en-US" sz="2400" b="1" dirty="0">
                  <a:solidFill>
                    <a:schemeClr val="bg1"/>
                  </a:solidFill>
                </a:rPr>
                <a:t>Land Development Zoning Regulations</a:t>
              </a:r>
            </a:p>
          </p:txBody>
        </p:sp>
        <p:pic>
          <p:nvPicPr>
            <p:cNvPr id="23" name="Graphic 22" descr="Architecture with solid fill">
              <a:extLst>
                <a:ext uri="{FF2B5EF4-FFF2-40B4-BE49-F238E27FC236}">
                  <a16:creationId xmlns:a16="http://schemas.microsoft.com/office/drawing/2014/main" id="{E6FE49BD-C431-A53D-9DC0-931AE545A9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297738" y="1199836"/>
              <a:ext cx="762287" cy="762287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0644A3A-56D0-6950-4BE7-6C09A7B41E7F}"/>
              </a:ext>
            </a:extLst>
          </p:cNvPr>
          <p:cNvGrpSpPr/>
          <p:nvPr/>
        </p:nvGrpSpPr>
        <p:grpSpPr>
          <a:xfrm>
            <a:off x="4089292" y="1163877"/>
            <a:ext cx="3931637" cy="789146"/>
            <a:chOff x="4089292" y="1166074"/>
            <a:chExt cx="3931637" cy="789146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263ACCBA-0B73-8F1B-E3F8-6560793404D6}"/>
                </a:ext>
              </a:extLst>
            </p:cNvPr>
            <p:cNvSpPr/>
            <p:nvPr/>
          </p:nvSpPr>
          <p:spPr>
            <a:xfrm>
              <a:off x="4089292" y="1166074"/>
              <a:ext cx="3931637" cy="785517"/>
            </a:xfrm>
            <a:prstGeom prst="roundRect">
              <a:avLst/>
            </a:prstGeom>
            <a:solidFill>
              <a:schemeClr val="accent1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625475"/>
              <a:r>
                <a:rPr lang="en-US" sz="2400" b="1" dirty="0">
                  <a:solidFill>
                    <a:schemeClr val="bg1"/>
                  </a:solidFill>
                </a:rPr>
                <a:t>Comprehensive Plan Policies</a:t>
              </a:r>
            </a:p>
          </p:txBody>
        </p:sp>
        <p:pic>
          <p:nvPicPr>
            <p:cNvPr id="21" name="Graphic 20" descr="Checklist with solid fill">
              <a:extLst>
                <a:ext uri="{FF2B5EF4-FFF2-40B4-BE49-F238E27FC236}">
                  <a16:creationId xmlns:a16="http://schemas.microsoft.com/office/drawing/2014/main" id="{02893C6F-E525-C55B-A898-E303E8957F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089292" y="1166074"/>
              <a:ext cx="789146" cy="7891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04716153"/>
      </p:ext>
    </p:extLst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3251DEC-2F61-3672-743E-695E8797E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Community Workshop Agenda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D67811-386B-4122-2867-B6C079AF8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25419"/>
            <a:ext cx="12055152" cy="1306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/>
          <a:lstStyle>
            <a:lvl1pPr marL="273050" indent="-2730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39763" indent="-2730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indent="-2460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187450" indent="-2095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462088" indent="-2095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919288" indent="-2095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376488" indent="-2095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833688" indent="-2095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290888" indent="-2095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168275" marR="0" lvl="1" indent="0" algn="l" defTabSz="914400" rtl="0" eaLnBrk="1" fontAlgn="auto" latinLnBrk="0" hangingPunct="1">
              <a:lnSpc>
                <a:spcPct val="100000"/>
              </a:lnSpc>
              <a:spcAft>
                <a:spcPts val="1200"/>
              </a:spcAft>
              <a:buClr>
                <a:schemeClr val="accent1"/>
              </a:buClr>
              <a:buSzPct val="95000"/>
              <a:tabLst/>
              <a:defRPr/>
            </a:pP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When: </a:t>
            </a:r>
            <a:r>
              <a:rPr kumimoji="0" lang="en-US" altLang="en-US" sz="2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Saturday, October 21</a:t>
            </a:r>
            <a:r>
              <a:rPr kumimoji="0" lang="en-US" altLang="en-US" sz="2200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st</a:t>
            </a:r>
            <a:r>
              <a:rPr kumimoji="0" lang="en-US" altLang="en-US" sz="2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from 12 - 4PM</a:t>
            </a:r>
          </a:p>
          <a:p>
            <a:pPr marL="168275" marR="0" lvl="1" indent="0" algn="l" defTabSz="914400" rtl="0" eaLnBrk="1" fontAlgn="auto" latinLnBrk="0" hangingPunct="1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95000"/>
              <a:tabLst/>
              <a:defRPr/>
            </a:pPr>
            <a:r>
              <a:rPr lang="en-US" altLang="en-US" sz="2200" b="1" dirty="0">
                <a:latin typeface="Arial"/>
              </a:rPr>
              <a:t>Purpose:</a:t>
            </a:r>
            <a:r>
              <a:rPr lang="en-US" altLang="en-US" sz="2200" dirty="0">
                <a:latin typeface="Arial"/>
              </a:rPr>
              <a:t> Provide an overview the </a:t>
            </a:r>
            <a:r>
              <a:rPr lang="en-US" altLang="en-US" sz="2200" i="1" dirty="0">
                <a:latin typeface="Arial"/>
              </a:rPr>
              <a:t>Fowler Avenue Vision Plan</a:t>
            </a:r>
            <a:r>
              <a:rPr lang="en-US" altLang="en-US" sz="2200" dirty="0">
                <a:latin typeface="Arial"/>
              </a:rPr>
              <a:t> and receive community feedback on the vision for the area.</a:t>
            </a:r>
            <a:endParaRPr kumimoji="0" lang="en-US" altLang="en-US" sz="2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9A0F35-5776-D88B-A6FE-31B237563268}"/>
              </a:ext>
            </a:extLst>
          </p:cNvPr>
          <p:cNvSpPr txBox="1"/>
          <p:nvPr/>
        </p:nvSpPr>
        <p:spPr>
          <a:xfrm>
            <a:off x="6344429" y="1125419"/>
            <a:ext cx="6097554" cy="43088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168275" marR="0" lvl="1" indent="0" algn="l" defTabSz="914400" rtl="0" eaLnBrk="1" fontAlgn="auto" latinLnBrk="0" hangingPunct="1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95000"/>
              <a:tabLst/>
              <a:defRPr/>
            </a:pPr>
            <a:r>
              <a:rPr lang="en-US" altLang="en-US" sz="2200" b="1" dirty="0">
                <a:latin typeface="Arial"/>
              </a:rPr>
              <a:t>Where: 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BX2 Theater at University Mall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5150DAB0-5B63-7582-B3FB-7247E5FC6B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2496454"/>
            <a:ext cx="9393206" cy="3640266"/>
          </a:xfrm>
        </p:spPr>
        <p:txBody>
          <a:bodyPr/>
          <a:lstStyle/>
          <a:p>
            <a:pPr marL="168275" marR="0" lvl="1" indent="0" algn="l" defTabSz="914400" rtl="0" eaLnBrk="0" fontAlgn="base" latinLnBrk="0" hangingPunct="0">
              <a:lnSpc>
                <a:spcPct val="100000"/>
              </a:lnSpc>
              <a:spcAft>
                <a:spcPts val="1000"/>
              </a:spcAft>
              <a:buClr>
                <a:srgbClr val="549E39"/>
              </a:buClr>
              <a:buSzPct val="85000"/>
              <a:buNone/>
              <a:tabLst/>
              <a:defRPr/>
            </a:pPr>
            <a:r>
              <a:rPr lang="en-US" sz="2000" b="1" dirty="0"/>
              <a:t>Draft Discussion Questions for the Workshop: </a:t>
            </a:r>
          </a:p>
          <a:p>
            <a:pPr marL="511175" lvl="1" indent="-342900">
              <a:lnSpc>
                <a:spcPct val="100000"/>
              </a:lnSpc>
              <a:spcAft>
                <a:spcPts val="1000"/>
              </a:spcAft>
              <a:buClr>
                <a:srgbClr val="549E39"/>
              </a:buClr>
              <a:defRPr/>
            </a:pPr>
            <a:r>
              <a:rPr lang="en-US" sz="2000" dirty="0"/>
              <a:t>What would you add or take away from the Character Area vision?</a:t>
            </a:r>
          </a:p>
          <a:p>
            <a:pPr marL="511175" lvl="1" indent="-342900">
              <a:lnSpc>
                <a:spcPct val="100000"/>
              </a:lnSpc>
              <a:spcAft>
                <a:spcPts val="1000"/>
              </a:spcAft>
              <a:buClr>
                <a:srgbClr val="549E39"/>
              </a:buClr>
              <a:defRPr/>
            </a:pPr>
            <a:r>
              <a:rPr lang="en-US" sz="2000" dirty="0"/>
              <a:t>What would you want to see near your neighborhood to feel that new development is providing a benefit? (for example: community amenities, specific destinations, building design, etc.)</a:t>
            </a:r>
          </a:p>
          <a:p>
            <a:pPr marL="511175" lvl="1" indent="-342900">
              <a:lnSpc>
                <a:spcPct val="100000"/>
              </a:lnSpc>
              <a:spcAft>
                <a:spcPts val="1000"/>
              </a:spcAft>
              <a:buClr>
                <a:srgbClr val="549E39"/>
              </a:buClr>
              <a:defRPr/>
            </a:pPr>
            <a:r>
              <a:rPr lang="en-US" sz="2000" dirty="0"/>
              <a:t>How likely are you to use Bus Rapid Transit (BRT) when it starts operating? What changes, if any, would make you more likely to use the BRT?</a:t>
            </a:r>
          </a:p>
          <a:p>
            <a:pPr marL="511175" lvl="1" indent="-342900">
              <a:lnSpc>
                <a:spcPct val="100000"/>
              </a:lnSpc>
              <a:spcAft>
                <a:spcPts val="1000"/>
              </a:spcAft>
              <a:buClr>
                <a:srgbClr val="549E39"/>
              </a:buClr>
              <a:defRPr/>
            </a:pPr>
            <a:r>
              <a:rPr lang="en-US" sz="2000" dirty="0"/>
              <a:t>What challenges do you see for development in the area?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6470EBF-EB3C-56E1-EC64-2D13E31F037F}"/>
              </a:ext>
            </a:extLst>
          </p:cNvPr>
          <p:cNvSpPr/>
          <p:nvPr/>
        </p:nvSpPr>
        <p:spPr>
          <a:xfrm>
            <a:off x="9303755" y="2567374"/>
            <a:ext cx="2661945" cy="2143383"/>
          </a:xfrm>
          <a:custGeom>
            <a:avLst/>
            <a:gdLst>
              <a:gd name="connsiteX0" fmla="*/ 0 w 3665171"/>
              <a:gd name="connsiteY0" fmla="*/ 0 h 2704997"/>
              <a:gd name="connsiteX1" fmla="*/ 3665171 w 3665171"/>
              <a:gd name="connsiteY1" fmla="*/ 0 h 2704997"/>
              <a:gd name="connsiteX2" fmla="*/ 3665171 w 3665171"/>
              <a:gd name="connsiteY2" fmla="*/ 2704997 h 2704997"/>
              <a:gd name="connsiteX3" fmla="*/ 0 w 3665171"/>
              <a:gd name="connsiteY3" fmla="*/ 2704997 h 2704997"/>
              <a:gd name="connsiteX4" fmla="*/ 0 w 3665171"/>
              <a:gd name="connsiteY4" fmla="*/ 0 h 2704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65171" h="2704997">
                <a:moveTo>
                  <a:pt x="0" y="0"/>
                </a:moveTo>
                <a:lnTo>
                  <a:pt x="3665171" y="0"/>
                </a:lnTo>
                <a:lnTo>
                  <a:pt x="3665171" y="2704997"/>
                </a:lnTo>
                <a:lnTo>
                  <a:pt x="0" y="270499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  <a:alpha val="90000"/>
            </a:schemeClr>
          </a:solidFill>
          <a:ln>
            <a:noFill/>
          </a:ln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1440" tIns="91440" rIns="91440" bIns="91440" numCol="1" spcCol="1270" anchor="t" anchorCtr="0">
            <a:noAutofit/>
          </a:bodyPr>
          <a:lstStyle/>
          <a:p>
            <a:pPr lvl="0" algn="ctr" defTabSz="1022350"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 sz="2000" b="1" i="1" kern="1200" dirty="0">
                <a:solidFill>
                  <a:schemeClr val="accent6"/>
                </a:solidFill>
              </a:rPr>
              <a:t>Ambassadors: </a:t>
            </a:r>
          </a:p>
          <a:p>
            <a:pPr lvl="0" algn="ctr" defTabSz="1022350"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 sz="2000" b="1" i="1" kern="1200" dirty="0">
                <a:solidFill>
                  <a:schemeClr val="accent6"/>
                </a:solidFill>
              </a:rPr>
              <a:t>What do you think of these questions? Is there anything you would change, add, or take away?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84C698F-6DD5-134B-1D01-91C277ED54E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965423" y="5142693"/>
            <a:ext cx="4152121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511175" lvl="1" indent="-342900">
              <a:lnSpc>
                <a:spcPct val="100000"/>
              </a:lnSpc>
              <a:spcAft>
                <a:spcPts val="1000"/>
              </a:spcAft>
              <a:buClr>
                <a:srgbClr val="549E39"/>
              </a:buClr>
              <a:defRPr/>
            </a:pPr>
            <a:r>
              <a:rPr lang="en-US" sz="2000" dirty="0"/>
              <a:t>What opportunities do you see?</a:t>
            </a:r>
          </a:p>
        </p:txBody>
      </p:sp>
    </p:spTree>
    <p:extLst>
      <p:ext uri="{BB962C8B-B14F-4D97-AF65-F5344CB8AC3E}">
        <p14:creationId xmlns:p14="http://schemas.microsoft.com/office/powerpoint/2010/main" val="3447148664"/>
      </p:ext>
    </p:extLst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4"/>
          <p:cNvSpPr>
            <a:spLocks noGrp="1" noChangeArrowheads="1"/>
          </p:cNvSpPr>
          <p:nvPr>
            <p:ph type="title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en-US" i="1" dirty="0"/>
              <a:t>Fowler Avenue Vision Plan</a:t>
            </a:r>
            <a:r>
              <a:rPr lang="en-US" dirty="0"/>
              <a:t> Outline</a:t>
            </a:r>
            <a:endParaRPr lang="en-US" altLang="en-US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DFFDD747-E467-FDD2-84D8-0DB0CAC8EB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821572"/>
            <a:ext cx="11961845" cy="2862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numCol="2" anchor="t"/>
          <a:lstStyle>
            <a:lvl1pPr marL="273050" indent="-2730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39763" indent="-2730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indent="-2460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187450" indent="-2095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462088" indent="-2095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919288" indent="-2095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376488" indent="-2095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833688" indent="-2095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290888" indent="-2095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785812" lvl="2" indent="-342900">
              <a:spcAft>
                <a:spcPts val="600"/>
              </a:spcAft>
              <a:buClr>
                <a:schemeClr val="accent1"/>
              </a:buClr>
              <a:buSzPct val="95000"/>
              <a:buFont typeface="Wingdings" panose="05000000000000000000" pitchFamily="2" charset="2"/>
              <a:buChar char="Ø"/>
              <a:defRPr/>
            </a:pPr>
            <a:r>
              <a:rPr lang="en-US" altLang="en-US" sz="2200" b="1" dirty="0">
                <a:latin typeface="Arial"/>
              </a:rPr>
              <a:t>Chapter 1: Introduction </a:t>
            </a:r>
          </a:p>
          <a:p>
            <a:pPr marL="1058862" lvl="3" indent="-342900">
              <a:spcAft>
                <a:spcPts val="140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latin typeface="Arial"/>
              </a:rPr>
              <a:t>Study Purpose, Goals, Objectives, and relationship to past planning efforts</a:t>
            </a:r>
          </a:p>
          <a:p>
            <a:pPr marL="785812" lvl="2" indent="-342900">
              <a:spcAft>
                <a:spcPts val="600"/>
              </a:spcAft>
              <a:buClr>
                <a:schemeClr val="accent1"/>
              </a:buClr>
              <a:buSzPct val="95000"/>
              <a:buFont typeface="Wingdings" panose="05000000000000000000" pitchFamily="2" charset="2"/>
              <a:buChar char="Ø"/>
              <a:defRPr/>
            </a:pPr>
            <a:r>
              <a:rPr lang="en-US" altLang="en-US" sz="2200" b="1" dirty="0">
                <a:latin typeface="Arial"/>
              </a:rPr>
              <a:t>Chapter 2: Community Context </a:t>
            </a:r>
          </a:p>
          <a:p>
            <a:pPr marL="1058862" lvl="3" indent="-342900">
              <a:spcAft>
                <a:spcPts val="140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latin typeface="Arial"/>
              </a:rPr>
              <a:t>Existing Conditions (Feb 2023) </a:t>
            </a:r>
          </a:p>
          <a:p>
            <a:pPr marL="785812" lvl="2" indent="-342900">
              <a:spcAft>
                <a:spcPts val="600"/>
              </a:spcAft>
              <a:buClr>
                <a:schemeClr val="accent1"/>
              </a:buClr>
              <a:buSzPct val="95000"/>
              <a:buFont typeface="Wingdings" panose="05000000000000000000" pitchFamily="2" charset="2"/>
              <a:buChar char="Ø"/>
              <a:defRPr/>
            </a:pPr>
            <a:r>
              <a:rPr lang="en-US" altLang="en-US" sz="2200" b="1" dirty="0">
                <a:latin typeface="Arial"/>
              </a:rPr>
              <a:t>Chapter 3: Community Voices</a:t>
            </a:r>
          </a:p>
          <a:p>
            <a:pPr marL="1058862" lvl="3" indent="-342900">
              <a:spcAft>
                <a:spcPts val="60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latin typeface="Arial"/>
              </a:rPr>
              <a:t>Key takeaways and themes from community engagement activities</a:t>
            </a:r>
          </a:p>
          <a:p>
            <a:pPr marL="715962" lvl="3" indent="0">
              <a:spcAft>
                <a:spcPts val="600"/>
              </a:spcAft>
              <a:buClr>
                <a:schemeClr val="accent1"/>
              </a:buClr>
              <a:buSzPct val="95000"/>
              <a:defRPr/>
            </a:pPr>
            <a:endParaRPr lang="en-US" altLang="en-US" sz="2000" dirty="0">
              <a:latin typeface="Arial"/>
            </a:endParaRPr>
          </a:p>
          <a:p>
            <a:pPr marL="785812" lvl="2" indent="-342900">
              <a:spcAft>
                <a:spcPts val="600"/>
              </a:spcAft>
              <a:buClr>
                <a:schemeClr val="accent1"/>
              </a:buClr>
              <a:buSzPct val="95000"/>
              <a:buFont typeface="Wingdings" panose="05000000000000000000" pitchFamily="2" charset="2"/>
              <a:buChar char="Ø"/>
              <a:defRPr/>
            </a:pPr>
            <a:r>
              <a:rPr lang="en-US" altLang="en-US" sz="2200" b="1" dirty="0">
                <a:latin typeface="Arial"/>
              </a:rPr>
              <a:t>Chapter 4: Vision Plan</a:t>
            </a:r>
          </a:p>
          <a:p>
            <a:pPr marL="1058862" lvl="3" indent="-342900">
              <a:spcAft>
                <a:spcPts val="140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latin typeface="Arial"/>
              </a:rPr>
              <a:t>Study Area Opportunities and Constraints, Overall Corridor Vision, Character Area Vision</a:t>
            </a:r>
          </a:p>
          <a:p>
            <a:pPr marL="785812" lvl="2" indent="-342900">
              <a:spcAft>
                <a:spcPts val="600"/>
              </a:spcAft>
              <a:buClr>
                <a:schemeClr val="accent1"/>
              </a:buClr>
              <a:buSzPct val="95000"/>
              <a:buFont typeface="Wingdings" panose="05000000000000000000" pitchFamily="2" charset="2"/>
              <a:buChar char="Ø"/>
              <a:defRPr/>
            </a:pPr>
            <a:r>
              <a:rPr lang="en-US" altLang="en-US" sz="2200" b="1" dirty="0">
                <a:latin typeface="Arial"/>
              </a:rPr>
              <a:t>Chapter 5: Action Plan</a:t>
            </a:r>
          </a:p>
          <a:p>
            <a:pPr marL="1058862" lvl="3" indent="-342900">
              <a:spcAft>
                <a:spcPts val="60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latin typeface="Arial"/>
              </a:rPr>
              <a:t>Recommendations/strategies to achieve the Vision and action steps for project partners</a:t>
            </a:r>
          </a:p>
          <a:p>
            <a:pPr marL="457200" marR="0" lvl="1" indent="-288925" algn="l" defTabSz="914400" rtl="0" eaLnBrk="1" fontAlgn="auto" latinLnBrk="0" hangingPunct="1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95000"/>
              <a:buFont typeface="Wingdings 2" panose="05020102010507070707" pitchFamily="18" charset="2"/>
              <a:buChar char=""/>
              <a:tabLst/>
              <a:defRPr/>
            </a:pPr>
            <a:endParaRPr lang="en-US" alt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7FC51EE5-DDFE-AF40-C51A-552C78D959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22311"/>
            <a:ext cx="7683300" cy="578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/>
          <a:lstStyle>
            <a:lvl1pPr marL="273050" indent="-2730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39763" indent="-2730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indent="-2460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187450" indent="-2095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462088" indent="-2095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919288" indent="-2095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376488" indent="-2095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833688" indent="-2095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290888" indent="-2095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marR="0" lvl="1" indent="-288925" algn="l" defTabSz="914400" rtl="0" eaLnBrk="1" fontAlgn="auto" latinLnBrk="0" hangingPunct="1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95000"/>
              <a:buFont typeface="Wingdings 2" panose="05020102010507070707" pitchFamily="18" charset="2"/>
              <a:buChar char=""/>
              <a:tabLst/>
              <a:defRPr/>
            </a:pP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Fowler Avenue Vision Plan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Contents:</a:t>
            </a:r>
          </a:p>
        </p:txBody>
      </p:sp>
    </p:spTree>
    <p:extLst>
      <p:ext uri="{BB962C8B-B14F-4D97-AF65-F5344CB8AC3E}">
        <p14:creationId xmlns:p14="http://schemas.microsoft.com/office/powerpoint/2010/main" val="1680523381"/>
      </p:ext>
    </p:extLst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4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/>
              <a:t>Framing the Fowler Ave Vision Plan</a:t>
            </a:r>
          </a:p>
        </p:txBody>
      </p:sp>
      <p:pic>
        <p:nvPicPr>
          <p:cNvPr id="6" name="Picture 5" descr="A group of people walking in a field&#10;&#10;Description automatically generated">
            <a:extLst>
              <a:ext uri="{FF2B5EF4-FFF2-40B4-BE49-F238E27FC236}">
                <a16:creationId xmlns:a16="http://schemas.microsoft.com/office/drawing/2014/main" id="{CD6234F3-AF81-CD6A-3EA4-A682588FEB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479" y="1101012"/>
            <a:ext cx="5694052" cy="4399949"/>
          </a:xfrm>
          <a:prstGeom prst="rect">
            <a:avLst/>
          </a:prstGeom>
        </p:spPr>
      </p:pic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3202ECFE-F273-0D07-9745-F8DDA98B59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1182757"/>
            <a:ext cx="6096000" cy="4248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/>
          <a:lstStyle>
            <a:lvl1pPr marL="273050" indent="-2730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39763" indent="-2730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indent="-2460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187450" indent="-2095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462088" indent="-2095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919288" indent="-2095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376488" indent="-2095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833688" indent="-2095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290888" indent="-2095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66395" marR="0" lvl="1" indent="0" algn="l" defTabSz="914400" rtl="0" eaLnBrk="1" fontAlgn="auto" latinLnBrk="0" hangingPunct="1">
              <a:lnSpc>
                <a:spcPct val="100000"/>
              </a:lnSpc>
              <a:spcAft>
                <a:spcPts val="600"/>
              </a:spcAft>
              <a:buClr>
                <a:srgbClr val="C0CF3A"/>
              </a:buClr>
              <a:buSzPct val="95000"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Existing Conditions Report</a:t>
            </a:r>
          </a:p>
          <a:p>
            <a:pPr marL="639445" marR="0" lvl="1" indent="-273050" algn="l" defTabSz="914400" rtl="0" eaLnBrk="1" fontAlgn="auto" latinLnBrk="0" hangingPunct="1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95000"/>
              <a:buFont typeface="Wingdings 2" panose="05020102010507070707" pitchFamily="18" charset="2"/>
              <a:buChar char="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Describes the study area as it is today through:</a:t>
            </a:r>
            <a:endParaRPr lang="en-US" altLang="en-US" sz="24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1203325" lvl="4" indent="-512763">
              <a:spcAft>
                <a:spcPts val="600"/>
              </a:spcAft>
              <a:buClr>
                <a:schemeClr val="accent1"/>
              </a:buClr>
              <a:buSzPct val="95000"/>
              <a:buFont typeface="+mj-lt"/>
              <a:buAutoNum type="arabicPeriod"/>
              <a:defRPr/>
            </a:pPr>
            <a:r>
              <a:rPr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Study Area Profile</a:t>
            </a:r>
          </a:p>
          <a:p>
            <a:pPr marL="1203325" lvl="4" indent="-512763">
              <a:spcAft>
                <a:spcPts val="600"/>
              </a:spcAft>
              <a:buClr>
                <a:schemeClr val="accent1"/>
              </a:buClr>
              <a:buSzPct val="95000"/>
              <a:buFont typeface="+mj-lt"/>
              <a:buAutoNum type="arabicPeriod"/>
              <a:defRPr/>
            </a:pPr>
            <a:r>
              <a:rPr lang="en-US" altLang="en-US" sz="2200" dirty="0">
                <a:solidFill>
                  <a:prstClr val="black"/>
                </a:solidFill>
                <a:latin typeface="Arial"/>
                <a:cs typeface="Arial"/>
              </a:rPr>
              <a:t>Existing Plan Review</a:t>
            </a:r>
          </a:p>
          <a:p>
            <a:pPr marL="1203325" lvl="4" indent="-512763">
              <a:spcAft>
                <a:spcPts val="600"/>
              </a:spcAft>
              <a:buClr>
                <a:schemeClr val="accent1"/>
              </a:buClr>
              <a:buSzPct val="95000"/>
              <a:buFont typeface="+mj-lt"/>
              <a:buAutoNum type="arabicPeriod"/>
              <a:defRPr/>
            </a:pPr>
            <a:r>
              <a:rPr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Equity Analysis</a:t>
            </a:r>
          </a:p>
          <a:p>
            <a:pPr marL="1203325" lvl="4" indent="-512763">
              <a:spcAft>
                <a:spcPts val="600"/>
              </a:spcAft>
              <a:buClr>
                <a:schemeClr val="accent1"/>
              </a:buClr>
              <a:buSzPct val="95000"/>
              <a:buFont typeface="+mj-lt"/>
              <a:buAutoNum type="arabicPeriod"/>
              <a:defRPr/>
            </a:pPr>
            <a:r>
              <a:rPr lang="en-US" altLang="en-US" sz="2200" dirty="0">
                <a:solidFill>
                  <a:prstClr val="black"/>
                </a:solidFill>
                <a:latin typeface="Arial"/>
                <a:cs typeface="Arial"/>
              </a:rPr>
              <a:t>Land Use Characteristics</a:t>
            </a:r>
          </a:p>
          <a:p>
            <a:pPr marL="1203325" lvl="4" indent="-512763">
              <a:spcAft>
                <a:spcPts val="600"/>
              </a:spcAft>
              <a:buClr>
                <a:schemeClr val="accent1"/>
              </a:buClr>
              <a:buSzPct val="95000"/>
              <a:buFont typeface="+mj-lt"/>
              <a:buAutoNum type="arabicPeriod"/>
              <a:defRPr/>
            </a:pPr>
            <a:r>
              <a:rPr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Regulatory Assessment</a:t>
            </a:r>
          </a:p>
          <a:p>
            <a:pPr marL="1203325" lvl="4" indent="-512763">
              <a:spcAft>
                <a:spcPts val="600"/>
              </a:spcAft>
              <a:buClr>
                <a:schemeClr val="accent1"/>
              </a:buClr>
              <a:buSzPct val="95000"/>
              <a:buFont typeface="+mj-lt"/>
              <a:buAutoNum type="arabicPeriod"/>
              <a:defRPr/>
            </a:pPr>
            <a:r>
              <a:rPr lang="en-US" altLang="en-US" sz="2200" dirty="0">
                <a:solidFill>
                  <a:prstClr val="black"/>
                </a:solidFill>
                <a:latin typeface="Arial"/>
                <a:cs typeface="Arial"/>
              </a:rPr>
              <a:t>Transportation Assessment</a:t>
            </a:r>
          </a:p>
          <a:p>
            <a:pPr marL="1203325" lvl="4" indent="-512763">
              <a:spcAft>
                <a:spcPts val="600"/>
              </a:spcAft>
              <a:buClr>
                <a:schemeClr val="accent1"/>
              </a:buClr>
              <a:buSzPct val="95000"/>
              <a:buFont typeface="+mj-lt"/>
              <a:buAutoNum type="arabicPeriod"/>
              <a:defRPr/>
            </a:pPr>
            <a:r>
              <a:rPr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Opportunities and Constraints</a:t>
            </a:r>
          </a:p>
        </p:txBody>
      </p:sp>
    </p:spTree>
    <p:extLst>
      <p:ext uri="{BB962C8B-B14F-4D97-AF65-F5344CB8AC3E}">
        <p14:creationId xmlns:p14="http://schemas.microsoft.com/office/powerpoint/2010/main" val="2039173257"/>
      </p:ext>
    </p:extLst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4"/>
          <p:cNvSpPr>
            <a:spLocks noGrp="1" noChangeArrowheads="1"/>
          </p:cNvSpPr>
          <p:nvPr>
            <p:ph type="title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en-US" dirty="0"/>
              <a:t>Outcomes of the Study</a:t>
            </a:r>
            <a:endParaRPr lang="en-US" altLang="en-US" kern="1200" dirty="0">
              <a:latin typeface="+mj-lt"/>
              <a:ea typeface="+mj-ea"/>
              <a:cs typeface="+mj-cs"/>
            </a:endParaRPr>
          </a:p>
        </p:txBody>
      </p:sp>
      <p:graphicFrame>
        <p:nvGraphicFramePr>
          <p:cNvPr id="25605" name="Content Placeholder 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ACF36807-2FA9-4B68-9B79-230668E27D13}"/>
              </a:ext>
            </a:extLst>
          </p:cNvPr>
          <p:cNvGraphicFramePr/>
          <p:nvPr/>
        </p:nvGraphicFramePr>
        <p:xfrm>
          <a:off x="387220" y="1234440"/>
          <a:ext cx="11417559" cy="4389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40368143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569381-6628-48F9-B4EC-F60BEAF219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64489" y="1229377"/>
            <a:ext cx="4401809" cy="1945572"/>
          </a:xfrm>
          <a:prstGeom prst="rect">
            <a:avLst/>
          </a:prstGeom>
        </p:spPr>
      </p:pic>
      <p:sp>
        <p:nvSpPr>
          <p:cNvPr id="25602" name="Title 4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/>
              <a:t>Background and Outcomes</a:t>
            </a:r>
          </a:p>
        </p:txBody>
      </p:sp>
      <p:sp>
        <p:nvSpPr>
          <p:cNvPr id="25603" name="Content Placeholder 5"/>
          <p:cNvSpPr txBox="1">
            <a:spLocks noChangeArrowheads="1"/>
          </p:cNvSpPr>
          <p:nvPr/>
        </p:nvSpPr>
        <p:spPr bwMode="auto">
          <a:xfrm>
            <a:off x="0" y="1502229"/>
            <a:ext cx="7576457" cy="392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/>
          <a:lstStyle>
            <a:lvl1pPr marL="273050" indent="-2730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39763" indent="-2730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indent="-2460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187450" indent="-2095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462088" indent="-2095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919288" indent="-2095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376488" indent="-2095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833688" indent="-2095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290888" indent="-2095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marR="0" lvl="1" indent="-288925" algn="l" defTabSz="914400" rtl="0" eaLnBrk="1" fontAlgn="auto" latinLnBrk="0" hangingPunct="1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95000"/>
              <a:buFont typeface="Wingdings 2" panose="05020102010507070707" pitchFamily="18" charset="2"/>
              <a:buChar char="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Fowler Ave is at the intersection of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Hillsbo</a:t>
            </a:r>
            <a:r>
              <a:rPr lang="en-US" altLang="en-US" sz="2400" dirty="0">
                <a:latin typeface="Arial"/>
              </a:rPr>
              <a:t>rough County and City of Tampa boundaries, with unique planning challenges</a:t>
            </a:r>
          </a:p>
          <a:p>
            <a:pPr marL="457200" marR="0" lvl="1" indent="-288925" algn="l" defTabSz="914400" rtl="0" eaLnBrk="1" fontAlgn="auto" latinLnBrk="0" hangingPunct="1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95000"/>
              <a:buFont typeface="Wingdings 2" panose="05020102010507070707" pitchFamily="18" charset="2"/>
              <a:buChar char="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A Vision Plan for the Fowler Avenue corridor</a:t>
            </a:r>
            <a:r>
              <a:rPr lang="en-US" altLang="en-US" sz="2400" dirty="0">
                <a:solidFill>
                  <a:prstClr val="black"/>
                </a:solidFill>
                <a:latin typeface="Arial"/>
                <a:cs typeface="Arial"/>
              </a:rPr>
              <a:t>:</a:t>
            </a:r>
          </a:p>
          <a:p>
            <a:pPr marL="800100" lvl="4" indent="-342900">
              <a:spcAft>
                <a:spcPts val="600"/>
              </a:spcAft>
              <a:buClr>
                <a:schemeClr val="accent1"/>
              </a:buClr>
              <a:buSzPct val="95000"/>
              <a:buFont typeface="Wingdings" panose="05000000000000000000" pitchFamily="2" charset="2"/>
              <a:buChar char="Ø"/>
              <a:defRPr/>
            </a:pPr>
            <a:r>
              <a:rPr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Applies to </a:t>
            </a:r>
            <a:r>
              <a:rPr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new development </a:t>
            </a:r>
          </a:p>
          <a:p>
            <a:pPr marL="800100" lvl="4" indent="-342900">
              <a:spcAft>
                <a:spcPts val="600"/>
              </a:spcAft>
              <a:buClr>
                <a:schemeClr val="accent1"/>
              </a:buClr>
              <a:buSzPct val="95000"/>
              <a:buFont typeface="Wingdings" panose="05000000000000000000" pitchFamily="2" charset="2"/>
              <a:buChar char="Ø"/>
              <a:defRPr/>
            </a:pPr>
            <a:r>
              <a:rPr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Cohesive strategies </a:t>
            </a:r>
            <a:r>
              <a:rPr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across jurisdictions</a:t>
            </a:r>
          </a:p>
          <a:p>
            <a:pPr marL="800100" lvl="4" indent="-342900">
              <a:spcAft>
                <a:spcPts val="600"/>
              </a:spcAft>
              <a:buClr>
                <a:schemeClr val="accent1"/>
              </a:buClr>
              <a:buSzPct val="95000"/>
              <a:buFont typeface="Wingdings" panose="05000000000000000000" pitchFamily="2" charset="2"/>
              <a:buChar char="Ø"/>
              <a:defRPr/>
            </a:pPr>
            <a:r>
              <a:rPr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Enables </a:t>
            </a:r>
            <a:r>
              <a:rPr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equitable redevelopment </a:t>
            </a:r>
            <a:r>
              <a:rPr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and </a:t>
            </a:r>
            <a:r>
              <a:rPr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mitigates </a:t>
            </a:r>
            <a:r>
              <a:rPr lang="en-US" altLang="en-US" sz="2200" b="1" dirty="0">
                <a:solidFill>
                  <a:prstClr val="black"/>
                </a:solidFill>
                <a:latin typeface="Arial"/>
                <a:cs typeface="Arial"/>
              </a:rPr>
              <a:t>displacement</a:t>
            </a:r>
            <a:r>
              <a:rPr lang="en-US" altLang="en-US" sz="2200" dirty="0">
                <a:solidFill>
                  <a:prstClr val="black"/>
                </a:solidFill>
                <a:latin typeface="Arial"/>
                <a:cs typeface="Arial"/>
              </a:rPr>
              <a:t> of existing residents and businesses</a:t>
            </a:r>
            <a:endParaRPr lang="en-US" alt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800100" lvl="4" indent="-342900">
              <a:spcAft>
                <a:spcPts val="600"/>
              </a:spcAft>
              <a:buClr>
                <a:schemeClr val="accent1"/>
              </a:buClr>
              <a:buSzPct val="95000"/>
              <a:buFont typeface="Wingdings" panose="05000000000000000000" pitchFamily="2" charset="2"/>
              <a:buChar char="Ø"/>
              <a:defRPr/>
            </a:pPr>
            <a:r>
              <a:rPr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Integrates </a:t>
            </a:r>
            <a:r>
              <a:rPr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land use and transportation</a:t>
            </a:r>
          </a:p>
        </p:txBody>
      </p:sp>
      <p:pic>
        <p:nvPicPr>
          <p:cNvPr id="1026" name="Picture 2" descr="slider_eastfowlerave">
            <a:extLst>
              <a:ext uri="{FF2B5EF4-FFF2-40B4-BE49-F238E27FC236}">
                <a16:creationId xmlns:a16="http://schemas.microsoft.com/office/drawing/2014/main" id="{1F5CACD0-8AE4-611C-7275-60AC2D6A24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490" y="3385673"/>
            <a:ext cx="4401809" cy="195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2880683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4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/>
              <a:t>Study Area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842BDB-0499-8085-32ED-B7A7D3D4DD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9" y="-1829"/>
            <a:ext cx="12186691" cy="6859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309385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E55811-EB44-496E-AE45-7AC021F9B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Fowler Avenue Engagement Timeline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FEDB47-98B5-43F3-831A-D15E4C8CFA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004" y="1153758"/>
            <a:ext cx="8767665" cy="4177025"/>
          </a:xfrm>
        </p:spPr>
        <p:txBody>
          <a:bodyPr/>
          <a:lstStyle/>
          <a:p>
            <a:pPr marL="0" indent="0">
              <a:spcAft>
                <a:spcPts val="1200"/>
              </a:spcAft>
              <a:buClr>
                <a:schemeClr val="accent1"/>
              </a:buClr>
              <a:buNone/>
            </a:pPr>
            <a:r>
              <a:rPr lang="en-US" sz="2800" b="1" dirty="0"/>
              <a:t>Engagement Activities December 2022 - Present</a:t>
            </a:r>
            <a:endParaRPr lang="en-US" sz="2400" b="1" dirty="0"/>
          </a:p>
          <a:p>
            <a:pPr>
              <a:spcAft>
                <a:spcPts val="1000"/>
              </a:spcAft>
              <a:buClr>
                <a:schemeClr val="accent1"/>
              </a:buClr>
            </a:pPr>
            <a:r>
              <a:rPr lang="en-US" b="1" dirty="0"/>
              <a:t>Community Workshop #1: </a:t>
            </a:r>
            <a:r>
              <a:rPr lang="en-US" dirty="0"/>
              <a:t>December 2022</a:t>
            </a:r>
            <a:endParaRPr lang="en-US" b="1" dirty="0"/>
          </a:p>
          <a:p>
            <a:pPr>
              <a:spcAft>
                <a:spcPts val="1000"/>
              </a:spcAft>
              <a:buClr>
                <a:schemeClr val="accent1"/>
              </a:buClr>
            </a:pPr>
            <a:r>
              <a:rPr lang="en-US" b="1" dirty="0"/>
              <a:t>Virtual Listening Session: </a:t>
            </a:r>
            <a:r>
              <a:rPr lang="en-US" dirty="0"/>
              <a:t>December 2022</a:t>
            </a:r>
          </a:p>
          <a:p>
            <a:pPr>
              <a:spcAft>
                <a:spcPts val="1000"/>
              </a:spcAft>
              <a:buClr>
                <a:schemeClr val="accent1"/>
              </a:buClr>
            </a:pPr>
            <a:r>
              <a:rPr lang="en-US" b="1" dirty="0"/>
              <a:t>Mobile Engagement: </a:t>
            </a:r>
            <a:r>
              <a:rPr lang="en-US" dirty="0"/>
              <a:t>February - May 2023</a:t>
            </a:r>
          </a:p>
          <a:p>
            <a:pPr>
              <a:spcAft>
                <a:spcPts val="1000"/>
              </a:spcAft>
              <a:buClr>
                <a:schemeClr val="accent1"/>
              </a:buClr>
            </a:pPr>
            <a:r>
              <a:rPr lang="en-US" b="1" dirty="0"/>
              <a:t>Walk and Talks: </a:t>
            </a:r>
            <a:r>
              <a:rPr lang="en-US" dirty="0"/>
              <a:t>March 2023</a:t>
            </a:r>
          </a:p>
          <a:p>
            <a:pPr>
              <a:spcAft>
                <a:spcPts val="1000"/>
              </a:spcAft>
              <a:buClr>
                <a:schemeClr val="accent1"/>
              </a:buClr>
            </a:pPr>
            <a:r>
              <a:rPr lang="en-US" b="1" dirty="0"/>
              <a:t>Stakeholder Focus Group Meetings: </a:t>
            </a:r>
            <a:r>
              <a:rPr lang="en-US" dirty="0"/>
              <a:t>March - April 2023</a:t>
            </a:r>
          </a:p>
          <a:p>
            <a:pPr>
              <a:spcAft>
                <a:spcPts val="1000"/>
              </a:spcAft>
              <a:buClr>
                <a:schemeClr val="accent1"/>
              </a:buClr>
            </a:pPr>
            <a:r>
              <a:rPr lang="en-US" b="1" dirty="0"/>
              <a:t>Community Ambassador Meeting: </a:t>
            </a:r>
            <a:r>
              <a:rPr lang="en-US" dirty="0"/>
              <a:t>Today (10/5/2023)</a:t>
            </a:r>
            <a:endParaRPr lang="en-US" b="1" dirty="0"/>
          </a:p>
          <a:p>
            <a:pPr>
              <a:buClr>
                <a:schemeClr val="accent1"/>
              </a:buClr>
            </a:pPr>
            <a:r>
              <a:rPr lang="en-US" b="1" dirty="0"/>
              <a:t>Community Workshop #2: </a:t>
            </a:r>
            <a:r>
              <a:rPr lang="en-US" dirty="0"/>
              <a:t>October 21, 2023</a:t>
            </a:r>
          </a:p>
        </p:txBody>
      </p:sp>
      <p:pic>
        <p:nvPicPr>
          <p:cNvPr id="7" name="Picture 6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8992A77A-4E9D-4686-B051-8AB7689B9FB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2" t="8873" r="5558" b="6359"/>
          <a:stretch/>
        </p:blipFill>
        <p:spPr>
          <a:xfrm rot="10800000">
            <a:off x="9134669" y="1235548"/>
            <a:ext cx="2846185" cy="213463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F9728A7-E943-4B12-A277-A73264239B9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1" r="34715" b="12740"/>
          <a:stretch/>
        </p:blipFill>
        <p:spPr>
          <a:xfrm rot="5400000">
            <a:off x="9490440" y="3147842"/>
            <a:ext cx="2134640" cy="2846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089909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E55811-EB44-496E-AE45-7AC021F9B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Fowler Avenue Engagement Insights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FEDB47-98B5-43F3-831A-D15E4C8CFA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005" y="1153758"/>
            <a:ext cx="4876799" cy="4440218"/>
          </a:xfrm>
        </p:spPr>
        <p:txBody>
          <a:bodyPr/>
          <a:lstStyle/>
          <a:p>
            <a:pPr marL="0" indent="0">
              <a:buNone/>
            </a:pPr>
            <a:r>
              <a:rPr lang="en-US" sz="2200" b="1" dirty="0"/>
              <a:t>Community </a:t>
            </a:r>
          </a:p>
          <a:p>
            <a:pPr marL="344488" lvl="1" indent="-231775">
              <a:lnSpc>
                <a:spcPct val="100000"/>
              </a:lnSpc>
              <a:spcAft>
                <a:spcPts val="400"/>
              </a:spcAft>
            </a:pPr>
            <a:r>
              <a:rPr lang="en-US" sz="2000" dirty="0"/>
              <a:t>Diversity of culture - businesses, restaurants, retail are special</a:t>
            </a:r>
          </a:p>
          <a:p>
            <a:pPr marL="344488" lvl="1" indent="-231775">
              <a:lnSpc>
                <a:spcPct val="100000"/>
              </a:lnSpc>
              <a:spcAft>
                <a:spcPts val="400"/>
              </a:spcAft>
            </a:pPr>
            <a:r>
              <a:rPr lang="en-US" sz="2000" dirty="0"/>
              <a:t>New development is harbinger of displacement</a:t>
            </a:r>
          </a:p>
          <a:p>
            <a:pPr marL="344488" lvl="1" indent="-231775">
              <a:lnSpc>
                <a:spcPct val="100000"/>
              </a:lnSpc>
              <a:spcAft>
                <a:spcPts val="400"/>
              </a:spcAft>
            </a:pPr>
            <a:r>
              <a:rPr lang="en-US" sz="2000" dirty="0"/>
              <a:t>Lack of identity or collective character</a:t>
            </a:r>
          </a:p>
          <a:p>
            <a:pPr marL="344488" lvl="1" indent="-231775">
              <a:lnSpc>
                <a:spcPct val="100000"/>
              </a:lnSpc>
              <a:spcAft>
                <a:spcPts val="400"/>
              </a:spcAft>
            </a:pPr>
            <a:r>
              <a:rPr lang="en-US" sz="2000" b="1" dirty="0">
                <a:solidFill>
                  <a:schemeClr val="accent6"/>
                </a:solidFill>
              </a:rPr>
              <a:t>Physically and socially divided by Fowler Ave and railroad</a:t>
            </a:r>
          </a:p>
          <a:p>
            <a:pPr marL="344488" lvl="1" indent="-231775">
              <a:lnSpc>
                <a:spcPct val="100000"/>
              </a:lnSpc>
              <a:spcAft>
                <a:spcPts val="400"/>
              </a:spcAft>
            </a:pPr>
            <a:r>
              <a:rPr lang="en-US" sz="2000" dirty="0"/>
              <a:t>USF, MOSI, health care facilities don’t “face the community”</a:t>
            </a:r>
          </a:p>
          <a:p>
            <a:pPr marL="344488" lvl="1" indent="-231775">
              <a:lnSpc>
                <a:spcPct val="100000"/>
              </a:lnSpc>
              <a:spcAft>
                <a:spcPts val="400"/>
              </a:spcAft>
            </a:pPr>
            <a:r>
              <a:rPr lang="en-US" sz="2000" dirty="0"/>
              <a:t>Housing in the area is affordable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C01B785B-F660-F602-B61B-714424F4B621}"/>
              </a:ext>
            </a:extLst>
          </p:cNvPr>
          <p:cNvSpPr txBox="1">
            <a:spLocks/>
          </p:cNvSpPr>
          <p:nvPr/>
        </p:nvSpPr>
        <p:spPr>
          <a:xfrm>
            <a:off x="5425991" y="1153758"/>
            <a:ext cx="6399004" cy="2383395"/>
          </a:xfrm>
          <a:prstGeom prst="rect">
            <a:avLst/>
          </a:prstGeom>
        </p:spPr>
        <p:txBody>
          <a:bodyPr/>
          <a:lstStyle>
            <a:lvl1pPr marL="273050" indent="-273050" algn="l" rtl="0" eaLnBrk="0" fontAlgn="base" hangingPunct="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rgbClr val="C0CF3A"/>
              </a:buClr>
              <a:buSzPct val="95000"/>
              <a:buFont typeface="Wingdings 2" panose="05020102010507070707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0" fontAlgn="base" hangingPunct="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eaLnBrk="0" fontAlgn="base" hangingPunct="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eaLnBrk="0" fontAlgn="base" hangingPunct="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rgbClr val="C0CF3A"/>
              </a:buClr>
              <a:buSzPct val="65000"/>
              <a:buFont typeface="Wingdings 2" panose="05020102010507070707" pitchFamily="18" charset="2"/>
              <a:buChar char="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eaLnBrk="0" fontAlgn="base" hangingPunct="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rgbClr val="029676"/>
              </a:buClr>
              <a:buSzPct val="65000"/>
              <a:buFont typeface="Wingdings 2" panose="05020102010507070707" pitchFamily="18" charset="2"/>
              <a:buChar char="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anose="05020102010507070707" pitchFamily="18" charset="2"/>
              <a:buNone/>
            </a:pPr>
            <a:r>
              <a:rPr lang="en-US" sz="2200" b="1" dirty="0"/>
              <a:t>Development</a:t>
            </a:r>
          </a:p>
          <a:p>
            <a:pPr marL="344488" lvl="1" indent="-231775">
              <a:lnSpc>
                <a:spcPct val="100000"/>
              </a:lnSpc>
              <a:spcAft>
                <a:spcPts val="400"/>
              </a:spcAft>
            </a:pPr>
            <a:r>
              <a:rPr lang="en-US" sz="2000" b="1" dirty="0">
                <a:solidFill>
                  <a:schemeClr val="accent6"/>
                </a:solidFill>
              </a:rPr>
              <a:t>Inconsistencies between City of Tampa and Hillsborough County permitting processes</a:t>
            </a:r>
          </a:p>
          <a:p>
            <a:pPr marL="344488" lvl="1" indent="-231775">
              <a:lnSpc>
                <a:spcPct val="100000"/>
              </a:lnSpc>
              <a:spcAft>
                <a:spcPts val="400"/>
              </a:spcAft>
            </a:pPr>
            <a:r>
              <a:rPr lang="en-US" sz="2000" dirty="0"/>
              <a:t>Difficult to do business in the County along corridor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D4B01D1F-A46C-1825-8486-1DAB5A365036}"/>
              </a:ext>
            </a:extLst>
          </p:cNvPr>
          <p:cNvSpPr txBox="1">
            <a:spLocks/>
          </p:cNvSpPr>
          <p:nvPr/>
        </p:nvSpPr>
        <p:spPr>
          <a:xfrm>
            <a:off x="5425991" y="3033344"/>
            <a:ext cx="6479870" cy="2984901"/>
          </a:xfrm>
          <a:prstGeom prst="rect">
            <a:avLst/>
          </a:prstGeom>
        </p:spPr>
        <p:txBody>
          <a:bodyPr/>
          <a:lstStyle>
            <a:lvl1pPr marL="273050" indent="-273050" algn="l" rtl="0" eaLnBrk="0" fontAlgn="base" hangingPunct="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rgbClr val="C0CF3A"/>
              </a:buClr>
              <a:buSzPct val="95000"/>
              <a:buFont typeface="Wingdings 2" panose="05020102010507070707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0" fontAlgn="base" hangingPunct="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eaLnBrk="0" fontAlgn="base" hangingPunct="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eaLnBrk="0" fontAlgn="base" hangingPunct="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rgbClr val="C0CF3A"/>
              </a:buClr>
              <a:buSzPct val="65000"/>
              <a:buFont typeface="Wingdings 2" panose="05020102010507070707" pitchFamily="18" charset="2"/>
              <a:buChar char="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eaLnBrk="0" fontAlgn="base" hangingPunct="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rgbClr val="029676"/>
              </a:buClr>
              <a:buSzPct val="65000"/>
              <a:buFont typeface="Wingdings 2" panose="05020102010507070707" pitchFamily="18" charset="2"/>
              <a:buChar char="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anose="05020102010507070707" pitchFamily="18" charset="2"/>
              <a:buNone/>
            </a:pPr>
            <a:r>
              <a:rPr lang="en-US" sz="2200" b="1" dirty="0"/>
              <a:t>Buildings and Connectivity</a:t>
            </a:r>
          </a:p>
          <a:p>
            <a:pPr marL="344488" lvl="1" indent="-231775">
              <a:lnSpc>
                <a:spcPct val="100000"/>
              </a:lnSpc>
              <a:spcAft>
                <a:spcPts val="400"/>
              </a:spcAft>
            </a:pPr>
            <a:r>
              <a:rPr lang="en-US" sz="2000" dirty="0"/>
              <a:t>Vacant properties are not maintained and attract litter and cut-through traffic</a:t>
            </a:r>
          </a:p>
          <a:p>
            <a:pPr marL="344488" lvl="1" indent="-231775">
              <a:lnSpc>
                <a:spcPct val="100000"/>
              </a:lnSpc>
              <a:spcAft>
                <a:spcPts val="400"/>
              </a:spcAft>
            </a:pPr>
            <a:r>
              <a:rPr lang="en-US" sz="2000" dirty="0"/>
              <a:t>Signage creates visual clutter along Fowler Avenue and is not designed for non-motorists</a:t>
            </a:r>
          </a:p>
          <a:p>
            <a:pPr marL="344488" lvl="1" indent="-231775">
              <a:lnSpc>
                <a:spcPct val="100000"/>
              </a:lnSpc>
              <a:spcAft>
                <a:spcPts val="400"/>
              </a:spcAft>
            </a:pPr>
            <a:r>
              <a:rPr lang="en-US" sz="2000" b="1" dirty="0">
                <a:solidFill>
                  <a:schemeClr val="accent6"/>
                </a:solidFill>
              </a:rPr>
              <a:t>Buildings are spread out and “far away” – want to see buildings closer to the sidewalk</a:t>
            </a:r>
          </a:p>
        </p:txBody>
      </p:sp>
    </p:spTree>
    <p:extLst>
      <p:ext uri="{BB962C8B-B14F-4D97-AF65-F5344CB8AC3E}">
        <p14:creationId xmlns:p14="http://schemas.microsoft.com/office/powerpoint/2010/main" val="660358628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E55811-EB44-496E-AE45-7AC021F9B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Fowler Avenue Engagement Insights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FEDB47-98B5-43F3-831A-D15E4C8CFA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005" y="1153758"/>
            <a:ext cx="5156717" cy="1701409"/>
          </a:xfrm>
        </p:spPr>
        <p:txBody>
          <a:bodyPr/>
          <a:lstStyle/>
          <a:p>
            <a:pPr marL="0" indent="0">
              <a:buNone/>
            </a:pPr>
            <a:r>
              <a:rPr lang="en-US" sz="2200" b="1" dirty="0"/>
              <a:t>Safety</a:t>
            </a:r>
          </a:p>
          <a:p>
            <a:pPr marL="344488" lvl="1" indent="-231775">
              <a:lnSpc>
                <a:spcPct val="100000"/>
              </a:lnSpc>
              <a:spcAft>
                <a:spcPts val="400"/>
              </a:spcAft>
            </a:pPr>
            <a:r>
              <a:rPr lang="en-US" sz="2000" b="1" dirty="0">
                <a:solidFill>
                  <a:schemeClr val="accent6"/>
                </a:solidFill>
              </a:rPr>
              <a:t>Speeding is an issue </a:t>
            </a:r>
            <a:r>
              <a:rPr lang="en-US" sz="2000" dirty="0"/>
              <a:t>along most roads</a:t>
            </a:r>
          </a:p>
          <a:p>
            <a:pPr marL="344488" lvl="1" indent="-231775">
              <a:lnSpc>
                <a:spcPct val="100000"/>
              </a:lnSpc>
              <a:spcAft>
                <a:spcPts val="400"/>
              </a:spcAft>
            </a:pPr>
            <a:r>
              <a:rPr lang="en-US" sz="2000" dirty="0"/>
              <a:t>Lack of lighting</a:t>
            </a:r>
          </a:p>
          <a:p>
            <a:pPr marL="344488" lvl="1" indent="-231775">
              <a:lnSpc>
                <a:spcPct val="100000"/>
              </a:lnSpc>
              <a:spcAft>
                <a:spcPts val="400"/>
              </a:spcAft>
            </a:pPr>
            <a:r>
              <a:rPr lang="en-US" sz="2000" dirty="0"/>
              <a:t>Lack of mid-block crossings 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C01B785B-F660-F602-B61B-714424F4B621}"/>
              </a:ext>
            </a:extLst>
          </p:cNvPr>
          <p:cNvSpPr txBox="1">
            <a:spLocks/>
          </p:cNvSpPr>
          <p:nvPr/>
        </p:nvSpPr>
        <p:spPr>
          <a:xfrm>
            <a:off x="5697894" y="1153758"/>
            <a:ext cx="5946710" cy="2383395"/>
          </a:xfrm>
          <a:prstGeom prst="rect">
            <a:avLst/>
          </a:prstGeom>
        </p:spPr>
        <p:txBody>
          <a:bodyPr/>
          <a:lstStyle>
            <a:lvl1pPr marL="273050" indent="-273050" algn="l" rtl="0" eaLnBrk="0" fontAlgn="base" hangingPunct="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rgbClr val="C0CF3A"/>
              </a:buClr>
              <a:buSzPct val="95000"/>
              <a:buFont typeface="Wingdings 2" panose="05020102010507070707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0" fontAlgn="base" hangingPunct="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eaLnBrk="0" fontAlgn="base" hangingPunct="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eaLnBrk="0" fontAlgn="base" hangingPunct="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rgbClr val="C0CF3A"/>
              </a:buClr>
              <a:buSzPct val="65000"/>
              <a:buFont typeface="Wingdings 2" panose="05020102010507070707" pitchFamily="18" charset="2"/>
              <a:buChar char="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eaLnBrk="0" fontAlgn="base" hangingPunct="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rgbClr val="029676"/>
              </a:buClr>
              <a:buSzPct val="65000"/>
              <a:buFont typeface="Wingdings 2" panose="05020102010507070707" pitchFamily="18" charset="2"/>
              <a:buChar char="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anose="05020102010507070707" pitchFamily="18" charset="2"/>
              <a:buNone/>
            </a:pPr>
            <a:r>
              <a:rPr lang="en-US" sz="2200" b="1" dirty="0"/>
              <a:t>Transit</a:t>
            </a:r>
          </a:p>
          <a:p>
            <a:pPr marL="344488" lvl="1" indent="-231775">
              <a:lnSpc>
                <a:spcPct val="100000"/>
              </a:lnSpc>
              <a:spcAft>
                <a:spcPts val="400"/>
              </a:spcAft>
            </a:pPr>
            <a:r>
              <a:rPr lang="en-US" sz="2000" dirty="0"/>
              <a:t>Most bus stops do not have shelters</a:t>
            </a:r>
          </a:p>
          <a:p>
            <a:pPr marL="344488" lvl="1" indent="-231775">
              <a:lnSpc>
                <a:spcPct val="100000"/>
              </a:lnSpc>
              <a:spcAft>
                <a:spcPts val="400"/>
              </a:spcAft>
            </a:pPr>
            <a:r>
              <a:rPr lang="en-US" sz="2000" b="1" dirty="0">
                <a:solidFill>
                  <a:schemeClr val="accent6"/>
                </a:solidFill>
              </a:rPr>
              <a:t>Would like to see trash cans, lighting, and more seating capacity at bus stops</a:t>
            </a:r>
          </a:p>
          <a:p>
            <a:pPr marL="344488" lvl="1" indent="-231775">
              <a:lnSpc>
                <a:spcPct val="100000"/>
              </a:lnSpc>
              <a:spcAft>
                <a:spcPts val="400"/>
              </a:spcAft>
            </a:pPr>
            <a:r>
              <a:rPr lang="en-US" sz="2000" dirty="0"/>
              <a:t>Lack of stops in Terrace Park 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7322B403-DAE2-F8C9-C2DB-EF181166BF60}"/>
              </a:ext>
            </a:extLst>
          </p:cNvPr>
          <p:cNvSpPr txBox="1">
            <a:spLocks/>
          </p:cNvSpPr>
          <p:nvPr/>
        </p:nvSpPr>
        <p:spPr>
          <a:xfrm>
            <a:off x="367005" y="2933179"/>
            <a:ext cx="5156717" cy="2707495"/>
          </a:xfrm>
          <a:prstGeom prst="rect">
            <a:avLst/>
          </a:prstGeom>
        </p:spPr>
        <p:txBody>
          <a:bodyPr/>
          <a:lstStyle>
            <a:lvl1pPr marL="273050" indent="-273050" algn="l" rtl="0" eaLnBrk="0" fontAlgn="base" hangingPunct="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rgbClr val="C0CF3A"/>
              </a:buClr>
              <a:buSzPct val="95000"/>
              <a:buFont typeface="Wingdings 2" panose="05020102010507070707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0" fontAlgn="base" hangingPunct="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eaLnBrk="0" fontAlgn="base" hangingPunct="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eaLnBrk="0" fontAlgn="base" hangingPunct="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rgbClr val="C0CF3A"/>
              </a:buClr>
              <a:buSzPct val="65000"/>
              <a:buFont typeface="Wingdings 2" panose="05020102010507070707" pitchFamily="18" charset="2"/>
              <a:buChar char="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eaLnBrk="0" fontAlgn="base" hangingPunct="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rgbClr val="029676"/>
              </a:buClr>
              <a:buSzPct val="65000"/>
              <a:buFont typeface="Wingdings 2" panose="05020102010507070707" pitchFamily="18" charset="2"/>
              <a:buChar char="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anose="05020102010507070707" pitchFamily="18" charset="2"/>
              <a:buNone/>
            </a:pPr>
            <a:r>
              <a:rPr lang="en-US" sz="2200" b="1" dirty="0"/>
              <a:t>Walking / Biking Conditions</a:t>
            </a:r>
          </a:p>
          <a:p>
            <a:pPr marL="344488" lvl="1" indent="-231775">
              <a:lnSpc>
                <a:spcPct val="100000"/>
              </a:lnSpc>
              <a:spcAft>
                <a:spcPts val="400"/>
              </a:spcAft>
            </a:pPr>
            <a:r>
              <a:rPr lang="en-US" sz="2000" dirty="0"/>
              <a:t>Moderate amount of bike / ped activity </a:t>
            </a:r>
          </a:p>
          <a:p>
            <a:pPr marL="344488" lvl="1" indent="-231775">
              <a:lnSpc>
                <a:spcPct val="100000"/>
              </a:lnSpc>
              <a:spcAft>
                <a:spcPts val="400"/>
              </a:spcAft>
            </a:pPr>
            <a:r>
              <a:rPr lang="en-US" sz="2000" dirty="0"/>
              <a:t>Rush hour has a major impact on the pedestrian experience</a:t>
            </a:r>
          </a:p>
          <a:p>
            <a:pPr marL="344488" lvl="1" indent="-231775">
              <a:lnSpc>
                <a:spcPct val="100000"/>
              </a:lnSpc>
              <a:spcAft>
                <a:spcPts val="400"/>
              </a:spcAft>
            </a:pPr>
            <a:r>
              <a:rPr lang="en-US" sz="2000" b="1" dirty="0">
                <a:solidFill>
                  <a:schemeClr val="accent6"/>
                </a:solidFill>
              </a:rPr>
              <a:t>Lack of shade</a:t>
            </a:r>
          </a:p>
          <a:p>
            <a:pPr marL="344488" lvl="1" indent="-231775">
              <a:lnSpc>
                <a:spcPct val="100000"/>
              </a:lnSpc>
              <a:spcAft>
                <a:spcPts val="400"/>
              </a:spcAft>
            </a:pPr>
            <a:r>
              <a:rPr lang="en-US" sz="2000" dirty="0"/>
              <a:t>Sidewalk is narrow and disconnected in some areas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BDCEF8EC-E29F-20F9-B539-CB85D83FA2F9}"/>
              </a:ext>
            </a:extLst>
          </p:cNvPr>
          <p:cNvSpPr txBox="1">
            <a:spLocks/>
          </p:cNvSpPr>
          <p:nvPr/>
        </p:nvSpPr>
        <p:spPr>
          <a:xfrm>
            <a:off x="5697894" y="3257279"/>
            <a:ext cx="6204859" cy="2383395"/>
          </a:xfrm>
          <a:prstGeom prst="rect">
            <a:avLst/>
          </a:prstGeom>
        </p:spPr>
        <p:txBody>
          <a:bodyPr/>
          <a:lstStyle>
            <a:lvl1pPr marL="273050" indent="-273050" algn="l" rtl="0" eaLnBrk="0" fontAlgn="base" hangingPunct="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rgbClr val="C0CF3A"/>
              </a:buClr>
              <a:buSzPct val="95000"/>
              <a:buFont typeface="Wingdings 2" panose="05020102010507070707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0" fontAlgn="base" hangingPunct="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eaLnBrk="0" fontAlgn="base" hangingPunct="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eaLnBrk="0" fontAlgn="base" hangingPunct="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rgbClr val="C0CF3A"/>
              </a:buClr>
              <a:buSzPct val="65000"/>
              <a:buFont typeface="Wingdings 2" panose="05020102010507070707" pitchFamily="18" charset="2"/>
              <a:buChar char="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eaLnBrk="0" fontAlgn="base" hangingPunct="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rgbClr val="029676"/>
              </a:buClr>
              <a:buSzPct val="65000"/>
              <a:buFont typeface="Wingdings 2" panose="05020102010507070707" pitchFamily="18" charset="2"/>
              <a:buChar char="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anose="05020102010507070707" pitchFamily="18" charset="2"/>
              <a:buNone/>
            </a:pPr>
            <a:r>
              <a:rPr lang="en-US" sz="2200" b="1" dirty="0"/>
              <a:t>Infrastructure</a:t>
            </a:r>
          </a:p>
          <a:p>
            <a:pPr marL="344488" lvl="1" indent="-231775">
              <a:lnSpc>
                <a:spcPct val="100000"/>
              </a:lnSpc>
              <a:spcAft>
                <a:spcPts val="400"/>
              </a:spcAft>
            </a:pPr>
            <a:r>
              <a:rPr lang="en-US" sz="2000" dirty="0"/>
              <a:t>Stormwater/ flooding issues</a:t>
            </a:r>
          </a:p>
          <a:p>
            <a:pPr marL="344488" lvl="1" indent="-231775">
              <a:lnSpc>
                <a:spcPct val="100000"/>
              </a:lnSpc>
              <a:spcAft>
                <a:spcPts val="400"/>
              </a:spcAft>
            </a:pPr>
            <a:r>
              <a:rPr lang="en-US" sz="2000" dirty="0"/>
              <a:t>Septic Systems</a:t>
            </a:r>
          </a:p>
          <a:p>
            <a:pPr marL="344488" lvl="1" indent="-231775">
              <a:lnSpc>
                <a:spcPct val="100000"/>
              </a:lnSpc>
              <a:spcAft>
                <a:spcPts val="400"/>
              </a:spcAft>
            </a:pPr>
            <a:r>
              <a:rPr lang="en-US" sz="2000" dirty="0"/>
              <a:t>Want to see more lighting and beautification</a:t>
            </a:r>
          </a:p>
          <a:p>
            <a:pPr marL="344488" lvl="1" indent="-231775">
              <a:lnSpc>
                <a:spcPct val="100000"/>
              </a:lnSpc>
              <a:spcAft>
                <a:spcPts val="400"/>
              </a:spcAft>
            </a:pPr>
            <a:r>
              <a:rPr lang="en-US" sz="2000" b="1" dirty="0">
                <a:solidFill>
                  <a:schemeClr val="accent6"/>
                </a:solidFill>
              </a:rPr>
              <a:t>Want to see more community services and amenities in proximity to neighborhoods</a:t>
            </a:r>
          </a:p>
        </p:txBody>
      </p:sp>
    </p:spTree>
    <p:extLst>
      <p:ext uri="{BB962C8B-B14F-4D97-AF65-F5344CB8AC3E}">
        <p14:creationId xmlns:p14="http://schemas.microsoft.com/office/powerpoint/2010/main" val="546551708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E55811-EB44-496E-AE45-7AC021F9B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Fowler Avenue Opportunities and Constraints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D252396-0E7C-4A1E-8356-4C2A263A78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5825" y="1065500"/>
            <a:ext cx="7496175" cy="5792500"/>
          </a:xfrm>
        </p:spPr>
      </p:pic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AFC2C1C2-90CD-4F9F-AFC9-2BADBC24E150}"/>
              </a:ext>
            </a:extLst>
          </p:cNvPr>
          <p:cNvSpPr txBox="1">
            <a:spLocks/>
          </p:cNvSpPr>
          <p:nvPr/>
        </p:nvSpPr>
        <p:spPr>
          <a:xfrm>
            <a:off x="153716" y="1118026"/>
            <a:ext cx="4542109" cy="4890888"/>
          </a:xfrm>
          <a:prstGeom prst="rect">
            <a:avLst/>
          </a:prstGeom>
        </p:spPr>
        <p:txBody>
          <a:bodyPr/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CF3A"/>
              </a:buClr>
              <a:buSzPct val="95000"/>
              <a:buFont typeface="Wingdings 2" panose="05020102010507070707" pitchFamily="18" charset="2"/>
              <a:buChar char="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CF3A"/>
              </a:buClr>
              <a:buSzPct val="65000"/>
              <a:buFont typeface="Wingdings 2" panose="05020102010507070707" pitchFamily="18" charset="2"/>
              <a:buChar char="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29676"/>
              </a:buClr>
              <a:buSzPct val="65000"/>
              <a:buFont typeface="Wingdings 2" panose="05020102010507070707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400"/>
              </a:spcAft>
              <a:buFont typeface="Wingdings 2" panose="05020102010507070707" pitchFamily="18" charset="2"/>
              <a:buNone/>
            </a:pPr>
            <a:r>
              <a:rPr kumimoji="0" lang="en-US" sz="200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Constraints</a:t>
            </a:r>
          </a:p>
          <a:p>
            <a:pPr marL="461963" marR="0" lvl="1" indent="-3492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400"/>
              </a:spcAft>
              <a:buClr>
                <a:srgbClr val="549E39"/>
              </a:buClr>
              <a:buSzPct val="85000"/>
              <a:buFont typeface="Wingdings 2" panose="05020102010507070707" pitchFamily="18" charset="2"/>
              <a:buChar char=""/>
              <a:tabLst/>
              <a:defRPr/>
            </a:pPr>
            <a:r>
              <a:rPr lang="en-US" sz="1800" dirty="0">
                <a:solidFill>
                  <a:prstClr val="black"/>
                </a:solidFill>
                <a:latin typeface="Arial"/>
              </a:rPr>
              <a:t>Heavily-trafficked roadways and railroad create physical barriers</a:t>
            </a:r>
          </a:p>
          <a:p>
            <a:pPr marL="461963" marR="0" lvl="1" indent="-3492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400"/>
              </a:spcAft>
              <a:buClr>
                <a:srgbClr val="549E39"/>
              </a:buClr>
              <a:buSzPct val="85000"/>
              <a:buFont typeface="Wingdings 2" panose="05020102010507070707" pitchFamily="18" charset="2"/>
              <a:buChar char=""/>
              <a:tabLst/>
              <a:defRPr/>
            </a:pPr>
            <a:r>
              <a:rPr lang="en-US" sz="1800" dirty="0">
                <a:solidFill>
                  <a:prstClr val="black"/>
                </a:solidFill>
                <a:latin typeface="Arial"/>
              </a:rPr>
              <a:t>Safety concerns and several high-crash intersections</a:t>
            </a:r>
          </a:p>
          <a:p>
            <a:pPr marL="461963" marR="0" lvl="1" indent="-3492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800"/>
              </a:spcAft>
              <a:buClr>
                <a:srgbClr val="549E39"/>
              </a:buClr>
              <a:buSzPct val="85000"/>
              <a:buFont typeface="Wingdings 2" panose="05020102010507070707" pitchFamily="18" charset="2"/>
              <a:buChar char="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Lack of street connectivity </a:t>
            </a:r>
          </a:p>
          <a:p>
            <a:pPr marL="0" indent="0">
              <a:spcAft>
                <a:spcPts val="400"/>
              </a:spcAft>
              <a:buFont typeface="Wingdings 2" panose="05020102010507070707" pitchFamily="18" charset="2"/>
              <a:buNone/>
            </a:pPr>
            <a:r>
              <a:rPr kumimoji="0" lang="en-US" sz="200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Opportunities</a:t>
            </a:r>
          </a:p>
          <a:p>
            <a:pPr marL="461963" marR="0" lvl="1" indent="-3492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400"/>
              </a:spcAft>
              <a:buClr>
                <a:srgbClr val="549E39"/>
              </a:buClr>
              <a:buSzPct val="85000"/>
              <a:buFont typeface="Wingdings 2" panose="05020102010507070707" pitchFamily="18" charset="2"/>
              <a:buChar char="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Vacant and underutilized sites</a:t>
            </a:r>
          </a:p>
          <a:p>
            <a:pPr marL="461963" marR="0" lvl="1" indent="-3492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400"/>
              </a:spcAft>
              <a:buClr>
                <a:srgbClr val="549E39"/>
              </a:buClr>
              <a:buSzPct val="85000"/>
              <a:buFont typeface="Wingdings 2" panose="05020102010507070707" pitchFamily="18" charset="2"/>
              <a:buChar char=""/>
              <a:tabLst/>
              <a:defRPr/>
            </a:pPr>
            <a:r>
              <a:rPr lang="en-US" sz="1800" dirty="0">
                <a:solidFill>
                  <a:prstClr val="black"/>
                </a:solidFill>
                <a:latin typeface="Arial"/>
              </a:rPr>
              <a:t>Catalytic sites, redevelopment and economic development drivers</a:t>
            </a:r>
          </a:p>
          <a:p>
            <a:pPr marL="461963" marR="0" lvl="1" indent="-3492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400"/>
              </a:spcAft>
              <a:buClr>
                <a:srgbClr val="549E39"/>
              </a:buClr>
              <a:buSzPct val="85000"/>
              <a:buFont typeface="Wingdings 2" panose="05020102010507070707" pitchFamily="18" charset="2"/>
              <a:buChar char="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Connecting neighborhoods to key destinations and future transit stations</a:t>
            </a:r>
          </a:p>
          <a:p>
            <a:pPr marL="461963" marR="0" lvl="1" indent="-3492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549E39"/>
              </a:buClr>
              <a:buSzPct val="85000"/>
              <a:buFont typeface="Wingdings 2" panose="05020102010507070707" pitchFamily="18" charset="2"/>
              <a:buChar char="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9452933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E55811-EB44-496E-AE45-7AC021F9B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Fowler Avenue Redevelopment Vision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FEDB47-98B5-43F3-831A-D15E4C8CFA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004" y="1183340"/>
            <a:ext cx="11186088" cy="4356847"/>
          </a:xfrm>
        </p:spPr>
        <p:txBody>
          <a:bodyPr/>
          <a:lstStyle/>
          <a:p>
            <a:pPr marL="0" indent="0">
              <a:spcAft>
                <a:spcPts val="1200"/>
              </a:spcAft>
              <a:buNone/>
            </a:pPr>
            <a:r>
              <a:rPr lang="en-US" sz="2200" b="1" dirty="0"/>
              <a:t>Overall Corridor Vision:</a:t>
            </a:r>
            <a:endParaRPr lang="en-US" sz="1800" b="0" i="1" dirty="0">
              <a:solidFill>
                <a:schemeClr val="accent6"/>
              </a:solidFill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 algn="just">
              <a:spcBef>
                <a:spcPts val="200"/>
              </a:spcBef>
              <a:spcAft>
                <a:spcPts val="0"/>
              </a:spcAft>
              <a:buNone/>
            </a:pPr>
            <a:r>
              <a:rPr lang="en-US" sz="1800" b="0" i="1" dirty="0">
                <a:solidFill>
                  <a:srgbClr val="00608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The Fowler Avenue Corridor will be an </a:t>
            </a:r>
            <a:r>
              <a:rPr lang="en-US" sz="1800" b="1" i="1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inclusive and</a:t>
            </a:r>
            <a:r>
              <a:rPr lang="en-US" sz="1800" b="1" i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1800" b="1" i="1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vibrant community</a:t>
            </a:r>
            <a:r>
              <a:rPr lang="en-US" sz="1800" b="0" i="1" dirty="0">
                <a:solidFill>
                  <a:srgbClr val="00608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that welcomes a </a:t>
            </a:r>
            <a:r>
              <a:rPr lang="en-US" sz="1800" b="1" i="1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diversity of people and businesses</a:t>
            </a:r>
            <a:r>
              <a:rPr lang="en-US" sz="1800" b="0" i="1" dirty="0">
                <a:solidFill>
                  <a:srgbClr val="00608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by providing those who live, work, and play in the area with </a:t>
            </a:r>
            <a:r>
              <a:rPr lang="en-US" sz="1800" b="1" i="1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safe, convenient, and accessible options</a:t>
            </a:r>
            <a:r>
              <a:rPr lang="en-US" sz="1800" b="0" i="1" dirty="0">
                <a:solidFill>
                  <a:srgbClr val="00608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for housing, employment, transportation, and recreation. </a:t>
            </a:r>
            <a:endParaRPr lang="en-US" sz="1800" b="1" i="1" dirty="0">
              <a:solidFill>
                <a:srgbClr val="006080"/>
              </a:solidFill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200" b="1" dirty="0"/>
          </a:p>
          <a:p>
            <a:pPr marL="711201" marR="0" lvl="1" indent="-3444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549E39"/>
              </a:buClr>
              <a:buSzPct val="85000"/>
              <a:buFont typeface="Wingdings 2" panose="05020102010507070707" pitchFamily="18" charset="2"/>
              <a:buChar char="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 descr="A picture containing grass, outdoor, sky&#10;&#10;Description automatically generated">
            <a:extLst>
              <a:ext uri="{FF2B5EF4-FFF2-40B4-BE49-F238E27FC236}">
                <a16:creationId xmlns:a16="http://schemas.microsoft.com/office/drawing/2014/main" id="{6DDF2F82-BFCA-4B8E-9567-4DA178292D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04" y="2958362"/>
            <a:ext cx="3581106" cy="2388077"/>
          </a:xfrm>
          <a:prstGeom prst="rect">
            <a:avLst/>
          </a:prstGeom>
        </p:spPr>
      </p:pic>
      <p:pic>
        <p:nvPicPr>
          <p:cNvPr id="11" name="Picture 10" descr="A person riding a bicycle on a street&#10;&#10;Description automatically generated with medium confidence">
            <a:extLst>
              <a:ext uri="{FF2B5EF4-FFF2-40B4-BE49-F238E27FC236}">
                <a16:creationId xmlns:a16="http://schemas.microsoft.com/office/drawing/2014/main" id="{B16D5998-4E18-4CFA-843E-B5B6E73BD0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2" t="12603" r="6368" b="4309"/>
          <a:stretch/>
        </p:blipFill>
        <p:spPr>
          <a:xfrm>
            <a:off x="4292082" y="2957662"/>
            <a:ext cx="3595132" cy="2388078"/>
          </a:xfrm>
          <a:prstGeom prst="rect">
            <a:avLst/>
          </a:prstGeom>
        </p:spPr>
      </p:pic>
      <p:pic>
        <p:nvPicPr>
          <p:cNvPr id="15" name="Picture 14" descr="A picture containing text, building, sky, outdoor&#10;&#10;Description automatically generated">
            <a:extLst>
              <a:ext uri="{FF2B5EF4-FFF2-40B4-BE49-F238E27FC236}">
                <a16:creationId xmlns:a16="http://schemas.microsoft.com/office/drawing/2014/main" id="{2D39C7E1-B677-463B-B5F4-AFDF0247D1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3151" y="2957661"/>
            <a:ext cx="3466043" cy="238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581444"/>
      </p:ext>
    </p:extLst>
  </p:cSld>
  <p:clrMapOvr>
    <a:masterClrMapping/>
  </p:clrMapOvr>
  <p:transition spd="med">
    <p:fade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itle-slide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none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 on brainstorming" id="{C229246F-E851-40FB-8E1D-535DCA6AFD71}" vid="{8D346C02-FE09-4A8E-BC58-EB73E373F09D}"/>
    </a:ext>
  </a:extLst>
</a:theme>
</file>

<file path=ppt/theme/theme2.xml><?xml version="1.0" encoding="utf-8"?>
<a:theme xmlns:a="http://schemas.openxmlformats.org/drawingml/2006/main" name="2_title-slide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none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 on brainstorming" id="{C229246F-E851-40FB-8E1D-535DCA6AFD71}" vid="{8D346C02-FE09-4A8E-BC58-EB73E373F09D}"/>
    </a:ext>
  </a:extLst>
</a:theme>
</file>

<file path=ppt/theme/theme3.xml><?xml version="1.0" encoding="utf-8"?>
<a:theme xmlns:a="http://schemas.openxmlformats.org/drawingml/2006/main" name="1_secondary-page-01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none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 on brainstorming" id="{C229246F-E851-40FB-8E1D-535DCA6AFD71}" vid="{8D346C02-FE09-4A8E-BC58-EB73E373F09D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75EA81541A9944B9D769555EBA69B1" ma:contentTypeVersion="10" ma:contentTypeDescription="Create a new document." ma:contentTypeScope="" ma:versionID="f5b227bdd03575b22796ee9c430d6f5b">
  <xsd:schema xmlns:xsd="http://www.w3.org/2001/XMLSchema" xmlns:xs="http://www.w3.org/2001/XMLSchema" xmlns:p="http://schemas.microsoft.com/office/2006/metadata/properties" xmlns:ns3="062d5269-f04a-4ad8-9845-d538511f39c2" xmlns:ns4="0b45f0bf-234e-4b1f-9790-2ed3c572b1ce" targetNamespace="http://schemas.microsoft.com/office/2006/metadata/properties" ma:root="true" ma:fieldsID="1bd0557b24176b616c62ec37c1851718" ns3:_="" ns4:_="">
    <xsd:import namespace="062d5269-f04a-4ad8-9845-d538511f39c2"/>
    <xsd:import namespace="0b45f0bf-234e-4b1f-9790-2ed3c572b1ce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2d5269-f04a-4ad8-9845-d538511f39c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45f0bf-234e-4b1f-9790-2ed3c572b1c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9AF5E9F-4779-4A89-B606-0C0BA5D1185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E1610C8-F77F-4F63-85F0-4A8B8D138FCE}">
  <ds:schemaRefs>
    <ds:schemaRef ds:uri="http://www.w3.org/XML/1998/namespace"/>
    <ds:schemaRef ds:uri="http://purl.org/dc/dcmitype/"/>
    <ds:schemaRef ds:uri="http://purl.org/dc/elements/1.1/"/>
    <ds:schemaRef ds:uri="http://purl.org/dc/terms/"/>
    <ds:schemaRef ds:uri="0b45f0bf-234e-4b1f-9790-2ed3c572b1ce"/>
    <ds:schemaRef ds:uri="062d5269-f04a-4ad8-9845-d538511f39c2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</ds:schemaRefs>
</ds:datastoreItem>
</file>

<file path=customXml/itemProps3.xml><?xml version="1.0" encoding="utf-8"?>
<ds:datastoreItem xmlns:ds="http://schemas.openxmlformats.org/officeDocument/2006/customXml" ds:itemID="{9D2DFDF8-05DA-4D2E-A4A0-F1D822FA486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62d5269-f04a-4ad8-9845-d538511f39c2"/>
    <ds:schemaRef ds:uri="0b45f0bf-234e-4b1f-9790-2ed3c572b1c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1358</Words>
  <Application>Microsoft Office PowerPoint</Application>
  <PresentationFormat>Widescreen</PresentationFormat>
  <Paragraphs>258</Paragraphs>
  <Slides>25</Slides>
  <Notes>7</Notes>
  <HiddenSlides>6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Calibri</vt:lpstr>
      <vt:lpstr>Wingdings</vt:lpstr>
      <vt:lpstr>Wingdings 2</vt:lpstr>
      <vt:lpstr>title-slide</vt:lpstr>
      <vt:lpstr>2_title-slide</vt:lpstr>
      <vt:lpstr>1_secondary-page-01</vt:lpstr>
      <vt:lpstr>PowerPoint Presentation</vt:lpstr>
      <vt:lpstr>Agenda</vt:lpstr>
      <vt:lpstr>Background and Outcomes</vt:lpstr>
      <vt:lpstr>Study Area</vt:lpstr>
      <vt:lpstr>Fowler Avenue Engagement Timeline</vt:lpstr>
      <vt:lpstr>Fowler Avenue Engagement Insights</vt:lpstr>
      <vt:lpstr>Fowler Avenue Engagement Insights</vt:lpstr>
      <vt:lpstr>Fowler Avenue Opportunities and Constraints</vt:lpstr>
      <vt:lpstr>Fowler Avenue Redevelopment Vision</vt:lpstr>
      <vt:lpstr>Fowler Avenue Redevelopment Vision</vt:lpstr>
      <vt:lpstr>PowerPoint Presentation</vt:lpstr>
      <vt:lpstr>PowerPoint Presentation</vt:lpstr>
      <vt:lpstr>PowerPoint Presentation</vt:lpstr>
      <vt:lpstr>PowerPoint Presentation</vt:lpstr>
      <vt:lpstr>Fowler Avenue Policy Recommendations</vt:lpstr>
      <vt:lpstr>Project Schedule:</vt:lpstr>
      <vt:lpstr>How You Can Help</vt:lpstr>
      <vt:lpstr>PowerPoint Presentation</vt:lpstr>
      <vt:lpstr>Introduce Activities</vt:lpstr>
      <vt:lpstr>Redevelopment Vision Objectives</vt:lpstr>
      <vt:lpstr>Vision Plan vs. Comp Plan vs. Zoning Code</vt:lpstr>
      <vt:lpstr>Community Workshop Agenda</vt:lpstr>
      <vt:lpstr>Fowler Avenue Vision Plan Outline</vt:lpstr>
      <vt:lpstr>Framing the Fowler Ave Vision Plan</vt:lpstr>
      <vt:lpstr>Outcomes of the Study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/>
  <cp:revision>207</cp:revision>
  <dcterms:created xsi:type="dcterms:W3CDTF">2016-09-30T13:57:39Z</dcterms:created>
  <dcterms:modified xsi:type="dcterms:W3CDTF">2023-10-18T20:35:16Z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TC034606379991</vt:lpwstr>
  </property>
  <property fmtid="{D5CDD505-2E9C-101B-9397-08002B2CF9AE}" pid="3" name="ContentTypeId">
    <vt:lpwstr>0x0101002375EA81541A9944B9D769555EBA69B1</vt:lpwstr>
  </property>
</Properties>
</file>