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2DF_18C40AC6.xml" ContentType="application/vnd.ms-powerpoint.comments+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31"/>
  </p:notesMasterIdLst>
  <p:sldIdLst>
    <p:sldId id="286" r:id="rId5"/>
    <p:sldId id="728" r:id="rId6"/>
    <p:sldId id="744" r:id="rId7"/>
    <p:sldId id="257" r:id="rId8"/>
    <p:sldId id="275" r:id="rId9"/>
    <p:sldId id="729" r:id="rId10"/>
    <p:sldId id="731" r:id="rId11"/>
    <p:sldId id="743" r:id="rId12"/>
    <p:sldId id="742" r:id="rId13"/>
    <p:sldId id="724" r:id="rId14"/>
    <p:sldId id="735" r:id="rId15"/>
    <p:sldId id="280" r:id="rId16"/>
    <p:sldId id="730" r:id="rId17"/>
    <p:sldId id="741" r:id="rId18"/>
    <p:sldId id="740" r:id="rId19"/>
    <p:sldId id="736" r:id="rId20"/>
    <p:sldId id="710" r:id="rId21"/>
    <p:sldId id="739" r:id="rId22"/>
    <p:sldId id="719" r:id="rId23"/>
    <p:sldId id="305" r:id="rId24"/>
    <p:sldId id="745" r:id="rId25"/>
    <p:sldId id="281" r:id="rId26"/>
    <p:sldId id="296" r:id="rId27"/>
    <p:sldId id="723" r:id="rId28"/>
    <p:sldId id="726" r:id="rId29"/>
    <p:sldId id="727" r:id="rId30"/>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DA2129-A782-BD29-A9F4-CBF8591D70D3}" name="Sofia Garantiva" initials="SG" userId="S::garantivas@plancom.org::3a531ce5-a7b3-4624-9d4d-13118fccd3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atiana Gonzalez" initials="TG" lastIdx="1" clrIdx="0">
    <p:extLst>
      <p:ext uri="{19B8F6BF-5375-455C-9EA6-DF929625EA0E}">
        <p15:presenceInfo xmlns:p15="http://schemas.microsoft.com/office/powerpoint/2012/main" userId="S::gonzalezt@plancom.org::a9d1459a-c42d-43aa-a7ad-3b14ae41ed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4188"/>
    <a:srgbClr val="595959"/>
    <a:srgbClr val="A8A8A8"/>
    <a:srgbClr val="ACCA9E"/>
    <a:srgbClr val="74B14E"/>
    <a:srgbClr val="E5EEE0"/>
    <a:srgbClr val="A2C592"/>
    <a:srgbClr val="99C185"/>
    <a:srgbClr val="7DB55C"/>
    <a:srgbClr val="659C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EDA043-DCC4-76E0-5510-00C7D636FAD1}" v="227" dt="2023-08-14T18:49:19.0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58" autoAdjust="0"/>
    <p:restoredTop sz="68539" autoAdjust="0"/>
  </p:normalViewPr>
  <p:slideViewPr>
    <p:cSldViewPr snapToGrid="0">
      <p:cViewPr varScale="1">
        <p:scale>
          <a:sx n="72" d="100"/>
          <a:sy n="72" d="100"/>
        </p:scale>
        <p:origin x="1440"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8" d="100"/>
          <a:sy n="58" d="100"/>
        </p:scale>
        <p:origin x="3288"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file:///\\offnas1\l_drive\SPI\Greater%20Palm%20River%20CP\Maps%20and%20Data\SWOT\Greater%20Palm%20River%20Community%20Plan%20Update%20Surve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'Question 10'!$B$3</c:f>
              <c:strCache>
                <c:ptCount val="1"/>
                <c:pt idx="0">
                  <c:v>Responses</c:v>
                </c:pt>
              </c:strCache>
            </c:strRef>
          </c:tx>
          <c:spPr>
            <a:solidFill>
              <a:schemeClr val="accent5"/>
            </a:solidFill>
            <a:ln>
              <a:prstDash val="solid"/>
            </a:ln>
          </c:spPr>
          <c:invertIfNegative val="0"/>
          <c:dPt>
            <c:idx val="1"/>
            <c:invertIfNegative val="0"/>
            <c:bubble3D val="0"/>
            <c:extLst>
              <c:ext xmlns:c16="http://schemas.microsoft.com/office/drawing/2014/chart" uri="{C3380CC4-5D6E-409C-BE32-E72D297353CC}">
                <c16:uniqueId val="{00000002-3560-4996-A41A-4EAE26557017}"/>
              </c:ext>
            </c:extLst>
          </c:dPt>
          <c:dPt>
            <c:idx val="4"/>
            <c:invertIfNegative val="0"/>
            <c:bubble3D val="0"/>
            <c:extLst>
              <c:ext xmlns:c16="http://schemas.microsoft.com/office/drawing/2014/chart" uri="{C3380CC4-5D6E-409C-BE32-E72D297353CC}">
                <c16:uniqueId val="{00000001-F80C-4EE3-891B-D1C2FA1AA34C}"/>
              </c:ext>
            </c:extLst>
          </c:dPt>
          <c:dPt>
            <c:idx val="5"/>
            <c:invertIfNegative val="0"/>
            <c:bubble3D val="0"/>
            <c:extLst>
              <c:ext xmlns:c16="http://schemas.microsoft.com/office/drawing/2014/chart" uri="{C3380CC4-5D6E-409C-BE32-E72D297353CC}">
                <c16:uniqueId val="{00000003-3560-4996-A41A-4EAE26557017}"/>
              </c:ext>
            </c:extLst>
          </c:dPt>
          <c:dPt>
            <c:idx val="6"/>
            <c:invertIfNegative val="0"/>
            <c:bubble3D val="0"/>
            <c:extLst>
              <c:ext xmlns:c16="http://schemas.microsoft.com/office/drawing/2014/chart" uri="{C3380CC4-5D6E-409C-BE32-E72D297353CC}">
                <c16:uniqueId val="{00000004-3560-4996-A41A-4EAE26557017}"/>
              </c:ext>
            </c:extLst>
          </c:dPt>
          <c:cat>
            <c:strRef>
              <c:f>'Question 10'!$A$4:$A$12</c:f>
              <c:strCache>
                <c:ptCount val="9"/>
                <c:pt idx="0">
                  <c:v>Infrastructure and Utilities</c:v>
                </c:pt>
                <c:pt idx="1">
                  <c:v>Crime and Public Safety</c:v>
                </c:pt>
                <c:pt idx="2">
                  <c:v>Traffic/Transportation</c:v>
                </c:pt>
                <c:pt idx="3">
                  <c:v>Parks and Recreation</c:v>
                </c:pt>
                <c:pt idx="4">
                  <c:v>Planning and Growth /Economic Development</c:v>
                </c:pt>
                <c:pt idx="5">
                  <c:v>Economic Development: Opportunities for Business Growth and Jobs</c:v>
                </c:pt>
                <c:pt idx="6">
                  <c:v>Senior, Social, Health-Medical Services and Schools</c:v>
                </c:pt>
                <c:pt idx="7">
                  <c:v>Environment and Natural Resources</c:v>
                </c:pt>
                <c:pt idx="8">
                  <c:v>Historic Preservation</c:v>
                </c:pt>
              </c:strCache>
            </c:strRef>
          </c:cat>
          <c:val>
            <c:numRef>
              <c:f>'Question 10'!$B$4:$B$12</c:f>
              <c:numCache>
                <c:formatCode>0.00%</c:formatCode>
                <c:ptCount val="9"/>
                <c:pt idx="0">
                  <c:v>0.4667</c:v>
                </c:pt>
                <c:pt idx="1">
                  <c:v>0.4667</c:v>
                </c:pt>
                <c:pt idx="2">
                  <c:v>0.4667</c:v>
                </c:pt>
                <c:pt idx="3">
                  <c:v>0.31109999999999999</c:v>
                </c:pt>
                <c:pt idx="4">
                  <c:v>0.26669999999999999</c:v>
                </c:pt>
                <c:pt idx="5">
                  <c:v>0.31109999999999999</c:v>
                </c:pt>
                <c:pt idx="6">
                  <c:v>0.1333</c:v>
                </c:pt>
                <c:pt idx="7">
                  <c:v>0.2</c:v>
                </c:pt>
                <c:pt idx="8">
                  <c:v>0.1111</c:v>
                </c:pt>
              </c:numCache>
            </c:numRef>
          </c:val>
          <c:extLst>
            <c:ext xmlns:c16="http://schemas.microsoft.com/office/drawing/2014/chart" uri="{C3380CC4-5D6E-409C-BE32-E72D297353CC}">
              <c16:uniqueId val="{00000000-F80C-4EE3-891B-D1C2FA1AA34C}"/>
            </c:ext>
          </c:extLst>
        </c:ser>
        <c:dLbls>
          <c:showLegendKey val="0"/>
          <c:showVal val="0"/>
          <c:showCatName val="0"/>
          <c:showSerName val="0"/>
          <c:showPercent val="0"/>
          <c:showBubbleSize val="0"/>
        </c:dLbls>
        <c:gapWidth val="150"/>
        <c:axId val="10"/>
        <c:axId val="100"/>
      </c:barChart>
      <c:valAx>
        <c:axId val="100"/>
        <c:scaling>
          <c:orientation val="minMax"/>
        </c:scaling>
        <c:delete val="0"/>
        <c:axPos val="l"/>
        <c:majorGridlines/>
        <c:numFmt formatCode="0.00%" sourceLinked="0"/>
        <c:majorTickMark val="out"/>
        <c:minorTickMark val="none"/>
        <c:tickLblPos val="nextTo"/>
        <c:crossAx val="10"/>
        <c:crosses val="autoZero"/>
        <c:crossBetween val="between"/>
      </c:valAx>
      <c:catAx>
        <c:axId val="10"/>
        <c:scaling>
          <c:orientation val="minMax"/>
        </c:scaling>
        <c:delete val="0"/>
        <c:axPos val="b"/>
        <c:numFmt formatCode="General" sourceLinked="1"/>
        <c:majorTickMark val="out"/>
        <c:minorTickMark val="none"/>
        <c:tickLblPos val="none"/>
        <c:crossAx val="100"/>
        <c:crosses val="autoZero"/>
        <c:auto val="0"/>
        <c:lblAlgn val="ctr"/>
        <c:lblOffset val="100"/>
        <c:noMultiLvlLbl val="0"/>
      </c:catAx>
    </c:plotArea>
    <c:plotVisOnly val="0"/>
    <c:dispBlanksAs val="gap"/>
    <c:showDLblsOverMax val="0"/>
  </c:chart>
  <c:externalData r:id="rId1">
    <c:autoUpdate val="0"/>
  </c:externalData>
</c:chartSpace>
</file>

<file path=ppt/comments/modernComment_2DF_18C40AC6.xml><?xml version="1.0" encoding="utf-8"?>
<p188:cmLst xmlns:a="http://schemas.openxmlformats.org/drawingml/2006/main" xmlns:r="http://schemas.openxmlformats.org/officeDocument/2006/relationships" xmlns:p188="http://schemas.microsoft.com/office/powerpoint/2018/8/main">
  <p188:cm id="{89249633-B81B-4762-9513-56EC5543AD30}" authorId="{74DA2129-A782-BD29-A9F4-CBF8591D70D3}" created="2023-08-12T19:38:21.960">
    <pc:sldMkLst xmlns:pc="http://schemas.microsoft.com/office/powerpoint/2013/main/command">
      <pc:docMk/>
      <pc:sldMk cId="415500998" sldId="735"/>
    </pc:sldMkLst>
    <p188:txBody>
      <a:bodyPr/>
      <a:lstStyle/>
      <a:p>
        <a:r>
          <a:rPr lang="en-US"/>
          <a:t>Not sure if we need to include this one? Would briefly go over the pie chart. </a:t>
        </a:r>
      </a:p>
    </p188:txBody>
  </p188:cm>
</p188:cmLst>
</file>

<file path=ppt/diagrams/_rels/data10.xml.rels><?xml version="1.0" encoding="UTF-8" standalone="yes"?>
<Relationships xmlns="http://schemas.openxmlformats.org/package/2006/relationships"><Relationship Id="rId2" Type="http://schemas.openxmlformats.org/officeDocument/2006/relationships/hyperlink" Target="mailto:collinsj@plancom.org" TargetMode="External"/><Relationship Id="rId1" Type="http://schemas.openxmlformats.org/officeDocument/2006/relationships/hyperlink" Target="mailto:garantivas@plancom.org"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0.xml.rels><?xml version="1.0" encoding="UTF-8" standalone="yes"?>
<Relationships xmlns="http://schemas.openxmlformats.org/package/2006/relationships"><Relationship Id="rId2" Type="http://schemas.openxmlformats.org/officeDocument/2006/relationships/hyperlink" Target="mailto:collinsj@plancom.org" TargetMode="External"/><Relationship Id="rId1" Type="http://schemas.openxmlformats.org/officeDocument/2006/relationships/hyperlink" Target="mailto:garantivas@plancom.org"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1CED74-D7C9-450B-90C7-9FB40997DEE9}" type="doc">
      <dgm:prSet loTypeId="urn:microsoft.com/office/officeart/2005/8/layout/vProcess5" loCatId="process" qsTypeId="urn:microsoft.com/office/officeart/2005/8/quickstyle/simple1" qsCatId="simple" csTypeId="urn:microsoft.com/office/officeart/2005/8/colors/accent5_2" csCatId="accent5" phldr="1"/>
      <dgm:spPr/>
      <dgm:t>
        <a:bodyPr/>
        <a:lstStyle/>
        <a:p>
          <a:endParaRPr lang="en-US"/>
        </a:p>
      </dgm:t>
    </dgm:pt>
    <dgm:pt modelId="{B42BF822-3D07-446B-BB81-63E005C68AD4}">
      <dgm:prSet custT="1"/>
      <dgm:spPr>
        <a:ln>
          <a:noFill/>
        </a:ln>
      </dgm:spPr>
      <dgm:t>
        <a:bodyPr/>
        <a:lstStyle/>
        <a:p>
          <a:r>
            <a:rPr lang="en-US" sz="2000"/>
            <a:t>Community Planning in Hillsborough County</a:t>
          </a:r>
        </a:p>
      </dgm:t>
    </dgm:pt>
    <dgm:pt modelId="{899B6F2F-72ED-4C39-B830-FC5C77FFC945}" type="parTrans" cxnId="{50E375F9-B887-4BA9-8B47-684FFB43A844}">
      <dgm:prSet/>
      <dgm:spPr/>
      <dgm:t>
        <a:bodyPr/>
        <a:lstStyle/>
        <a:p>
          <a:endParaRPr lang="en-US" sz="2000"/>
        </a:p>
      </dgm:t>
    </dgm:pt>
    <dgm:pt modelId="{FA7EFD12-80F5-4073-B4A8-CC27512077CF}" type="sibTrans" cxnId="{50E375F9-B887-4BA9-8B47-684FFB43A844}">
      <dgm:prSet custT="1"/>
      <dgm:spPr/>
      <dgm:t>
        <a:bodyPr/>
        <a:lstStyle/>
        <a:p>
          <a:endParaRPr lang="en-US" sz="2000"/>
        </a:p>
      </dgm:t>
    </dgm:pt>
    <dgm:pt modelId="{098F98D0-4454-4A11-A0C2-CEDBD6822AD0}">
      <dgm:prSet custT="1"/>
      <dgm:spPr>
        <a:ln>
          <a:noFill/>
        </a:ln>
      </dgm:spPr>
      <dgm:t>
        <a:bodyPr/>
        <a:lstStyle/>
        <a:p>
          <a:r>
            <a:rPr lang="en-US" sz="2000"/>
            <a:t>Adopted Community Plan</a:t>
          </a:r>
        </a:p>
      </dgm:t>
    </dgm:pt>
    <dgm:pt modelId="{33492E14-0E76-432B-8B99-5D0B37F7F362}" type="parTrans" cxnId="{0F02D603-FD4D-49DB-8892-63231E1D9149}">
      <dgm:prSet/>
      <dgm:spPr/>
      <dgm:t>
        <a:bodyPr/>
        <a:lstStyle/>
        <a:p>
          <a:endParaRPr lang="en-US" sz="2000"/>
        </a:p>
      </dgm:t>
    </dgm:pt>
    <dgm:pt modelId="{59272748-5529-40A7-B206-10720D9D3CC0}" type="sibTrans" cxnId="{0F02D603-FD4D-49DB-8892-63231E1D9149}">
      <dgm:prSet custT="1"/>
      <dgm:spPr/>
      <dgm:t>
        <a:bodyPr/>
        <a:lstStyle/>
        <a:p>
          <a:endParaRPr lang="en-US" sz="2000"/>
        </a:p>
      </dgm:t>
    </dgm:pt>
    <dgm:pt modelId="{74C7DD94-ED97-4A57-8A8A-4DCEB75B3737}">
      <dgm:prSet custT="1"/>
      <dgm:spPr>
        <a:ln>
          <a:noFill/>
        </a:ln>
      </dgm:spPr>
      <dgm:t>
        <a:bodyPr/>
        <a:lstStyle/>
        <a:p>
          <a:r>
            <a:rPr lang="en-US" sz="2000"/>
            <a:t>Community Plan Update</a:t>
          </a:r>
        </a:p>
      </dgm:t>
    </dgm:pt>
    <dgm:pt modelId="{3E8B1997-BB58-4341-8F54-438C43798FD2}" type="parTrans" cxnId="{1038D731-AC5E-4F0C-8A0C-1CFD188B0801}">
      <dgm:prSet/>
      <dgm:spPr/>
      <dgm:t>
        <a:bodyPr/>
        <a:lstStyle/>
        <a:p>
          <a:endParaRPr lang="en-US" sz="2000"/>
        </a:p>
      </dgm:t>
    </dgm:pt>
    <dgm:pt modelId="{23C0E23E-537B-4F57-83D8-E98759FD5F7B}" type="sibTrans" cxnId="{1038D731-AC5E-4F0C-8A0C-1CFD188B0801}">
      <dgm:prSet custT="1"/>
      <dgm:spPr/>
      <dgm:t>
        <a:bodyPr/>
        <a:lstStyle/>
        <a:p>
          <a:endParaRPr lang="en-US" sz="2000"/>
        </a:p>
      </dgm:t>
    </dgm:pt>
    <dgm:pt modelId="{DEB1636C-BD70-49CD-956A-EBEA63B01E39}">
      <dgm:prSet custT="1"/>
      <dgm:spPr>
        <a:ln>
          <a:noFill/>
        </a:ln>
      </dgm:spPr>
      <dgm:t>
        <a:bodyPr/>
        <a:lstStyle/>
        <a:p>
          <a:r>
            <a:rPr lang="en-US" sz="2000"/>
            <a:t>Q&amp;A</a:t>
          </a:r>
        </a:p>
      </dgm:t>
    </dgm:pt>
    <dgm:pt modelId="{28E752AD-62D9-4F7A-862A-10BF8E4DFD07}" type="parTrans" cxnId="{1A77C769-4980-41F3-B52D-FF0BB54466C5}">
      <dgm:prSet/>
      <dgm:spPr/>
      <dgm:t>
        <a:bodyPr/>
        <a:lstStyle/>
        <a:p>
          <a:endParaRPr lang="en-US" sz="2000"/>
        </a:p>
      </dgm:t>
    </dgm:pt>
    <dgm:pt modelId="{93A871B8-BB68-4C74-B9C2-3B6EB5AFBE5E}" type="sibTrans" cxnId="{1A77C769-4980-41F3-B52D-FF0BB54466C5}">
      <dgm:prSet/>
      <dgm:spPr/>
      <dgm:t>
        <a:bodyPr/>
        <a:lstStyle/>
        <a:p>
          <a:endParaRPr lang="en-US" sz="2000"/>
        </a:p>
      </dgm:t>
    </dgm:pt>
    <dgm:pt modelId="{AA3BE612-86F5-4AB1-855A-B3120FB85403}" type="pres">
      <dgm:prSet presAssocID="{3F1CED74-D7C9-450B-90C7-9FB40997DEE9}" presName="outerComposite" presStyleCnt="0">
        <dgm:presLayoutVars>
          <dgm:chMax val="5"/>
          <dgm:dir/>
          <dgm:resizeHandles val="exact"/>
        </dgm:presLayoutVars>
      </dgm:prSet>
      <dgm:spPr/>
    </dgm:pt>
    <dgm:pt modelId="{D9846B2A-057F-4543-9796-EAE513525E9E}" type="pres">
      <dgm:prSet presAssocID="{3F1CED74-D7C9-450B-90C7-9FB40997DEE9}" presName="dummyMaxCanvas" presStyleCnt="0">
        <dgm:presLayoutVars/>
      </dgm:prSet>
      <dgm:spPr/>
    </dgm:pt>
    <dgm:pt modelId="{4CB37562-C709-4E9A-B0FD-10F52D5CB2C8}" type="pres">
      <dgm:prSet presAssocID="{3F1CED74-D7C9-450B-90C7-9FB40997DEE9}" presName="FourNodes_1" presStyleLbl="node1" presStyleIdx="0" presStyleCnt="4" custLinFactNeighborY="-39063">
        <dgm:presLayoutVars>
          <dgm:bulletEnabled val="1"/>
        </dgm:presLayoutVars>
      </dgm:prSet>
      <dgm:spPr/>
    </dgm:pt>
    <dgm:pt modelId="{B068B06B-57E2-4E0A-B16C-2DF83CD814DD}" type="pres">
      <dgm:prSet presAssocID="{3F1CED74-D7C9-450B-90C7-9FB40997DEE9}" presName="FourNodes_2" presStyleLbl="node1" presStyleIdx="1" presStyleCnt="4">
        <dgm:presLayoutVars>
          <dgm:bulletEnabled val="1"/>
        </dgm:presLayoutVars>
      </dgm:prSet>
      <dgm:spPr/>
    </dgm:pt>
    <dgm:pt modelId="{2D712584-60F8-4C6F-B897-46B687429E57}" type="pres">
      <dgm:prSet presAssocID="{3F1CED74-D7C9-450B-90C7-9FB40997DEE9}" presName="FourNodes_3" presStyleLbl="node1" presStyleIdx="2" presStyleCnt="4">
        <dgm:presLayoutVars>
          <dgm:bulletEnabled val="1"/>
        </dgm:presLayoutVars>
      </dgm:prSet>
      <dgm:spPr/>
    </dgm:pt>
    <dgm:pt modelId="{1561A6B6-BC4E-4A99-8169-B5C292760D74}" type="pres">
      <dgm:prSet presAssocID="{3F1CED74-D7C9-450B-90C7-9FB40997DEE9}" presName="FourNodes_4" presStyleLbl="node1" presStyleIdx="3" presStyleCnt="4">
        <dgm:presLayoutVars>
          <dgm:bulletEnabled val="1"/>
        </dgm:presLayoutVars>
      </dgm:prSet>
      <dgm:spPr/>
    </dgm:pt>
    <dgm:pt modelId="{F497F879-5F70-4AD9-B2C7-66F2FDCB26BB}" type="pres">
      <dgm:prSet presAssocID="{3F1CED74-D7C9-450B-90C7-9FB40997DEE9}" presName="FourConn_1-2" presStyleLbl="fgAccFollowNode1" presStyleIdx="0" presStyleCnt="3">
        <dgm:presLayoutVars>
          <dgm:bulletEnabled val="1"/>
        </dgm:presLayoutVars>
      </dgm:prSet>
      <dgm:spPr/>
    </dgm:pt>
    <dgm:pt modelId="{6F670F1B-8C88-43A5-9E14-800655C2EE45}" type="pres">
      <dgm:prSet presAssocID="{3F1CED74-D7C9-450B-90C7-9FB40997DEE9}" presName="FourConn_2-3" presStyleLbl="fgAccFollowNode1" presStyleIdx="1" presStyleCnt="3">
        <dgm:presLayoutVars>
          <dgm:bulletEnabled val="1"/>
        </dgm:presLayoutVars>
      </dgm:prSet>
      <dgm:spPr/>
    </dgm:pt>
    <dgm:pt modelId="{6F51A26C-9D4A-45E8-A48D-6301E0C042BF}" type="pres">
      <dgm:prSet presAssocID="{3F1CED74-D7C9-450B-90C7-9FB40997DEE9}" presName="FourConn_3-4" presStyleLbl="fgAccFollowNode1" presStyleIdx="2" presStyleCnt="3">
        <dgm:presLayoutVars>
          <dgm:bulletEnabled val="1"/>
        </dgm:presLayoutVars>
      </dgm:prSet>
      <dgm:spPr/>
    </dgm:pt>
    <dgm:pt modelId="{4549A9CC-791B-475D-9F6E-B226D77FBC3E}" type="pres">
      <dgm:prSet presAssocID="{3F1CED74-D7C9-450B-90C7-9FB40997DEE9}" presName="FourNodes_1_text" presStyleLbl="node1" presStyleIdx="3" presStyleCnt="4">
        <dgm:presLayoutVars>
          <dgm:bulletEnabled val="1"/>
        </dgm:presLayoutVars>
      </dgm:prSet>
      <dgm:spPr/>
    </dgm:pt>
    <dgm:pt modelId="{F34DAC10-362B-4B80-94C4-1C1ED0F2F9CA}" type="pres">
      <dgm:prSet presAssocID="{3F1CED74-D7C9-450B-90C7-9FB40997DEE9}" presName="FourNodes_2_text" presStyleLbl="node1" presStyleIdx="3" presStyleCnt="4">
        <dgm:presLayoutVars>
          <dgm:bulletEnabled val="1"/>
        </dgm:presLayoutVars>
      </dgm:prSet>
      <dgm:spPr/>
    </dgm:pt>
    <dgm:pt modelId="{37910F0C-345C-4DFD-8D87-02022C6F475D}" type="pres">
      <dgm:prSet presAssocID="{3F1CED74-D7C9-450B-90C7-9FB40997DEE9}" presName="FourNodes_3_text" presStyleLbl="node1" presStyleIdx="3" presStyleCnt="4">
        <dgm:presLayoutVars>
          <dgm:bulletEnabled val="1"/>
        </dgm:presLayoutVars>
      </dgm:prSet>
      <dgm:spPr/>
    </dgm:pt>
    <dgm:pt modelId="{1A928FDA-E9DA-483B-A3FF-97C72575D33D}" type="pres">
      <dgm:prSet presAssocID="{3F1CED74-D7C9-450B-90C7-9FB40997DEE9}" presName="FourNodes_4_text" presStyleLbl="node1" presStyleIdx="3" presStyleCnt="4">
        <dgm:presLayoutVars>
          <dgm:bulletEnabled val="1"/>
        </dgm:presLayoutVars>
      </dgm:prSet>
      <dgm:spPr/>
    </dgm:pt>
  </dgm:ptLst>
  <dgm:cxnLst>
    <dgm:cxn modelId="{0F02D603-FD4D-49DB-8892-63231E1D9149}" srcId="{3F1CED74-D7C9-450B-90C7-9FB40997DEE9}" destId="{098F98D0-4454-4A11-A0C2-CEDBD6822AD0}" srcOrd="1" destOrd="0" parTransId="{33492E14-0E76-432B-8B99-5D0B37F7F362}" sibTransId="{59272748-5529-40A7-B206-10720D9D3CC0}"/>
    <dgm:cxn modelId="{DA1F630E-2078-45A7-9BE9-EDAA8DBFC050}" type="presOf" srcId="{098F98D0-4454-4A11-A0C2-CEDBD6822AD0}" destId="{B068B06B-57E2-4E0A-B16C-2DF83CD814DD}" srcOrd="0" destOrd="0" presId="urn:microsoft.com/office/officeart/2005/8/layout/vProcess5"/>
    <dgm:cxn modelId="{D0B5A215-FEC5-4752-8FE8-514715D4B5B6}" type="presOf" srcId="{DEB1636C-BD70-49CD-956A-EBEA63B01E39}" destId="{1561A6B6-BC4E-4A99-8169-B5C292760D74}" srcOrd="0" destOrd="0" presId="urn:microsoft.com/office/officeart/2005/8/layout/vProcess5"/>
    <dgm:cxn modelId="{10D1792C-C2A4-4793-8A9F-911A0188C7EC}" type="presOf" srcId="{DEB1636C-BD70-49CD-956A-EBEA63B01E39}" destId="{1A928FDA-E9DA-483B-A3FF-97C72575D33D}" srcOrd="1" destOrd="0" presId="urn:microsoft.com/office/officeart/2005/8/layout/vProcess5"/>
    <dgm:cxn modelId="{1038D731-AC5E-4F0C-8A0C-1CFD188B0801}" srcId="{3F1CED74-D7C9-450B-90C7-9FB40997DEE9}" destId="{74C7DD94-ED97-4A57-8A8A-4DCEB75B3737}" srcOrd="2" destOrd="0" parTransId="{3E8B1997-BB58-4341-8F54-438C43798FD2}" sibTransId="{23C0E23E-537B-4F57-83D8-E98759FD5F7B}"/>
    <dgm:cxn modelId="{09348040-813E-4789-84E6-B337842F1187}" type="presOf" srcId="{74C7DD94-ED97-4A57-8A8A-4DCEB75B3737}" destId="{37910F0C-345C-4DFD-8D87-02022C6F475D}" srcOrd="1" destOrd="0" presId="urn:microsoft.com/office/officeart/2005/8/layout/vProcess5"/>
    <dgm:cxn modelId="{ACB26462-200F-4C8B-979F-574619F3ECDB}" type="presOf" srcId="{59272748-5529-40A7-B206-10720D9D3CC0}" destId="{6F670F1B-8C88-43A5-9E14-800655C2EE45}" srcOrd="0" destOrd="0" presId="urn:microsoft.com/office/officeart/2005/8/layout/vProcess5"/>
    <dgm:cxn modelId="{B18D8D63-79D3-4663-9EC4-6A4BF1633D3F}" type="presOf" srcId="{3F1CED74-D7C9-450B-90C7-9FB40997DEE9}" destId="{AA3BE612-86F5-4AB1-855A-B3120FB85403}" srcOrd="0" destOrd="0" presId="urn:microsoft.com/office/officeart/2005/8/layout/vProcess5"/>
    <dgm:cxn modelId="{1A77C769-4980-41F3-B52D-FF0BB54466C5}" srcId="{3F1CED74-D7C9-450B-90C7-9FB40997DEE9}" destId="{DEB1636C-BD70-49CD-956A-EBEA63B01E39}" srcOrd="3" destOrd="0" parTransId="{28E752AD-62D9-4F7A-862A-10BF8E4DFD07}" sibTransId="{93A871B8-BB68-4C74-B9C2-3B6EB5AFBE5E}"/>
    <dgm:cxn modelId="{53A9244D-B4A2-422C-B9EF-DD1C3C6A8355}" type="presOf" srcId="{FA7EFD12-80F5-4073-B4A8-CC27512077CF}" destId="{F497F879-5F70-4AD9-B2C7-66F2FDCB26BB}" srcOrd="0" destOrd="0" presId="urn:microsoft.com/office/officeart/2005/8/layout/vProcess5"/>
    <dgm:cxn modelId="{FC578FD0-D846-4472-A321-1F866DEB5B00}" type="presOf" srcId="{23C0E23E-537B-4F57-83D8-E98759FD5F7B}" destId="{6F51A26C-9D4A-45E8-A48D-6301E0C042BF}" srcOrd="0" destOrd="0" presId="urn:microsoft.com/office/officeart/2005/8/layout/vProcess5"/>
    <dgm:cxn modelId="{E08804D7-94CC-4661-80EB-E5DC5122AF6B}" type="presOf" srcId="{B42BF822-3D07-446B-BB81-63E005C68AD4}" destId="{4CB37562-C709-4E9A-B0FD-10F52D5CB2C8}" srcOrd="0" destOrd="0" presId="urn:microsoft.com/office/officeart/2005/8/layout/vProcess5"/>
    <dgm:cxn modelId="{E91FACD7-FAAE-43CB-A991-7176BC8D2B9C}" type="presOf" srcId="{098F98D0-4454-4A11-A0C2-CEDBD6822AD0}" destId="{F34DAC10-362B-4B80-94C4-1C1ED0F2F9CA}" srcOrd="1" destOrd="0" presId="urn:microsoft.com/office/officeart/2005/8/layout/vProcess5"/>
    <dgm:cxn modelId="{EC6BE4E1-9F39-4734-8D55-276E85FF6C2C}" type="presOf" srcId="{74C7DD94-ED97-4A57-8A8A-4DCEB75B3737}" destId="{2D712584-60F8-4C6F-B897-46B687429E57}" srcOrd="0" destOrd="0" presId="urn:microsoft.com/office/officeart/2005/8/layout/vProcess5"/>
    <dgm:cxn modelId="{50E375F9-B887-4BA9-8B47-684FFB43A844}" srcId="{3F1CED74-D7C9-450B-90C7-9FB40997DEE9}" destId="{B42BF822-3D07-446B-BB81-63E005C68AD4}" srcOrd="0" destOrd="0" parTransId="{899B6F2F-72ED-4C39-B830-FC5C77FFC945}" sibTransId="{FA7EFD12-80F5-4073-B4A8-CC27512077CF}"/>
    <dgm:cxn modelId="{A6F2D6FD-3798-43CB-A88E-FE60967F4433}" type="presOf" srcId="{B42BF822-3D07-446B-BB81-63E005C68AD4}" destId="{4549A9CC-791B-475D-9F6E-B226D77FBC3E}" srcOrd="1" destOrd="0" presId="urn:microsoft.com/office/officeart/2005/8/layout/vProcess5"/>
    <dgm:cxn modelId="{5A1B8641-4AB7-48BF-AF23-065A247DBF5A}" type="presParOf" srcId="{AA3BE612-86F5-4AB1-855A-B3120FB85403}" destId="{D9846B2A-057F-4543-9796-EAE513525E9E}" srcOrd="0" destOrd="0" presId="urn:microsoft.com/office/officeart/2005/8/layout/vProcess5"/>
    <dgm:cxn modelId="{45CE468F-0A53-4C4F-9AC3-932F06F662A0}" type="presParOf" srcId="{AA3BE612-86F5-4AB1-855A-B3120FB85403}" destId="{4CB37562-C709-4E9A-B0FD-10F52D5CB2C8}" srcOrd="1" destOrd="0" presId="urn:microsoft.com/office/officeart/2005/8/layout/vProcess5"/>
    <dgm:cxn modelId="{8FFC824F-EC43-47ED-A051-A8B1251345AC}" type="presParOf" srcId="{AA3BE612-86F5-4AB1-855A-B3120FB85403}" destId="{B068B06B-57E2-4E0A-B16C-2DF83CD814DD}" srcOrd="2" destOrd="0" presId="urn:microsoft.com/office/officeart/2005/8/layout/vProcess5"/>
    <dgm:cxn modelId="{353572F9-954B-4C2B-B2E9-6675AB375B9C}" type="presParOf" srcId="{AA3BE612-86F5-4AB1-855A-B3120FB85403}" destId="{2D712584-60F8-4C6F-B897-46B687429E57}" srcOrd="3" destOrd="0" presId="urn:microsoft.com/office/officeart/2005/8/layout/vProcess5"/>
    <dgm:cxn modelId="{A1873D88-F803-47B6-A23C-05CE5CF70723}" type="presParOf" srcId="{AA3BE612-86F5-4AB1-855A-B3120FB85403}" destId="{1561A6B6-BC4E-4A99-8169-B5C292760D74}" srcOrd="4" destOrd="0" presId="urn:microsoft.com/office/officeart/2005/8/layout/vProcess5"/>
    <dgm:cxn modelId="{8EEE413B-F2B0-4734-BF3B-4379627C7764}" type="presParOf" srcId="{AA3BE612-86F5-4AB1-855A-B3120FB85403}" destId="{F497F879-5F70-4AD9-B2C7-66F2FDCB26BB}" srcOrd="5" destOrd="0" presId="urn:microsoft.com/office/officeart/2005/8/layout/vProcess5"/>
    <dgm:cxn modelId="{5FB85230-0BCE-4887-A8AA-56C7E99739C2}" type="presParOf" srcId="{AA3BE612-86F5-4AB1-855A-B3120FB85403}" destId="{6F670F1B-8C88-43A5-9E14-800655C2EE45}" srcOrd="6" destOrd="0" presId="urn:microsoft.com/office/officeart/2005/8/layout/vProcess5"/>
    <dgm:cxn modelId="{6F3A3919-94B0-4D0E-9B36-B9ABEE0188FF}" type="presParOf" srcId="{AA3BE612-86F5-4AB1-855A-B3120FB85403}" destId="{6F51A26C-9D4A-45E8-A48D-6301E0C042BF}" srcOrd="7" destOrd="0" presId="urn:microsoft.com/office/officeart/2005/8/layout/vProcess5"/>
    <dgm:cxn modelId="{77C56C79-06D3-4F84-A21A-BDB5EFD7E58A}" type="presParOf" srcId="{AA3BE612-86F5-4AB1-855A-B3120FB85403}" destId="{4549A9CC-791B-475D-9F6E-B226D77FBC3E}" srcOrd="8" destOrd="0" presId="urn:microsoft.com/office/officeart/2005/8/layout/vProcess5"/>
    <dgm:cxn modelId="{7B087F86-E689-4ADE-B56D-413293CFDD96}" type="presParOf" srcId="{AA3BE612-86F5-4AB1-855A-B3120FB85403}" destId="{F34DAC10-362B-4B80-94C4-1C1ED0F2F9CA}" srcOrd="9" destOrd="0" presId="urn:microsoft.com/office/officeart/2005/8/layout/vProcess5"/>
    <dgm:cxn modelId="{FF6243A5-AA89-4942-A156-A95E85345FFD}" type="presParOf" srcId="{AA3BE612-86F5-4AB1-855A-B3120FB85403}" destId="{37910F0C-345C-4DFD-8D87-02022C6F475D}" srcOrd="10" destOrd="0" presId="urn:microsoft.com/office/officeart/2005/8/layout/vProcess5"/>
    <dgm:cxn modelId="{5893F5E6-4F49-4D29-A2DE-63C86753C1C0}" type="presParOf" srcId="{AA3BE612-86F5-4AB1-855A-B3120FB85403}" destId="{1A928FDA-E9DA-483B-A3FF-97C72575D33D}" srcOrd="11" destOrd="0" presId="urn:microsoft.com/office/officeart/2005/8/layout/vProcess5"/>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BC34391-7686-43D7-B6EE-7C51D628188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6B2F987-8A6C-489D-BA00-09ECA8D717F8}">
      <dgm:prSet/>
      <dgm:spPr/>
      <dgm:t>
        <a:bodyPr/>
        <a:lstStyle/>
        <a:p>
          <a:pPr algn="l"/>
          <a:r>
            <a:rPr lang="en-US" dirty="0"/>
            <a:t>Sofia Garantiva </a:t>
          </a:r>
        </a:p>
      </dgm:t>
    </dgm:pt>
    <dgm:pt modelId="{262D8EBB-A3CC-4D2B-A70D-C259672AF274}" type="parTrans" cxnId="{D0362633-31E4-4881-850B-D1DB763A4592}">
      <dgm:prSet/>
      <dgm:spPr/>
      <dgm:t>
        <a:bodyPr/>
        <a:lstStyle/>
        <a:p>
          <a:pPr algn="l"/>
          <a:endParaRPr lang="en-US"/>
        </a:p>
      </dgm:t>
    </dgm:pt>
    <dgm:pt modelId="{593361A9-FB47-4EE6-A05A-4943F92D6D80}" type="sibTrans" cxnId="{D0362633-31E4-4881-850B-D1DB763A4592}">
      <dgm:prSet/>
      <dgm:spPr/>
      <dgm:t>
        <a:bodyPr/>
        <a:lstStyle/>
        <a:p>
          <a:pPr algn="l"/>
          <a:endParaRPr lang="en-US"/>
        </a:p>
      </dgm:t>
    </dgm:pt>
    <dgm:pt modelId="{1B7EA889-CD16-4744-86F4-661049B9B8CA}">
      <dgm:prSet/>
      <dgm:spPr/>
      <dgm:t>
        <a:bodyPr anchor="ctr"/>
        <a:lstStyle/>
        <a:p>
          <a:pPr algn="l">
            <a:buNone/>
          </a:pPr>
          <a:r>
            <a:rPr lang="en-US" i="0" baseline="0" dirty="0">
              <a:hlinkClick xmlns:r="http://schemas.openxmlformats.org/officeDocument/2006/relationships" r:id="rId1"/>
            </a:rPr>
            <a:t>garantivas@plancom.org</a:t>
          </a:r>
          <a:endParaRPr lang="en-US" dirty="0"/>
        </a:p>
      </dgm:t>
    </dgm:pt>
    <dgm:pt modelId="{305D6C94-97D2-47C9-BC4F-1C2E7B576ADF}" type="parTrans" cxnId="{052350CC-C52A-4572-8CD7-B40590EDF5D5}">
      <dgm:prSet/>
      <dgm:spPr/>
      <dgm:t>
        <a:bodyPr/>
        <a:lstStyle/>
        <a:p>
          <a:pPr algn="l"/>
          <a:endParaRPr lang="en-US"/>
        </a:p>
      </dgm:t>
    </dgm:pt>
    <dgm:pt modelId="{62B8AD20-9D57-453C-9B7D-B4FD2321DB08}" type="sibTrans" cxnId="{052350CC-C52A-4572-8CD7-B40590EDF5D5}">
      <dgm:prSet/>
      <dgm:spPr/>
      <dgm:t>
        <a:bodyPr/>
        <a:lstStyle/>
        <a:p>
          <a:pPr algn="l"/>
          <a:endParaRPr lang="en-US"/>
        </a:p>
      </dgm:t>
    </dgm:pt>
    <dgm:pt modelId="{B563EFFC-2121-42EA-8A32-15EBED825B9F}">
      <dgm:prSet/>
      <dgm:spPr/>
      <dgm:t>
        <a:bodyPr/>
        <a:lstStyle/>
        <a:p>
          <a:pPr algn="l"/>
          <a:r>
            <a:rPr lang="en-US"/>
            <a:t>Jay Collins </a:t>
          </a:r>
        </a:p>
      </dgm:t>
    </dgm:pt>
    <dgm:pt modelId="{41C36F5D-2A3E-4ED8-BF50-2F6120F106F9}" type="parTrans" cxnId="{C8767112-0BA2-4533-8910-4AEB8544698E}">
      <dgm:prSet/>
      <dgm:spPr/>
      <dgm:t>
        <a:bodyPr/>
        <a:lstStyle/>
        <a:p>
          <a:pPr algn="l"/>
          <a:endParaRPr lang="en-US"/>
        </a:p>
      </dgm:t>
    </dgm:pt>
    <dgm:pt modelId="{30ABB5FE-3C4E-4B61-A2AA-3390E4A00AC8}" type="sibTrans" cxnId="{C8767112-0BA2-4533-8910-4AEB8544698E}">
      <dgm:prSet/>
      <dgm:spPr/>
      <dgm:t>
        <a:bodyPr/>
        <a:lstStyle/>
        <a:p>
          <a:pPr algn="l"/>
          <a:endParaRPr lang="en-US"/>
        </a:p>
      </dgm:t>
    </dgm:pt>
    <dgm:pt modelId="{20E0AC37-94E7-41E3-858A-6B744A2249E5}">
      <dgm:prSet/>
      <dgm:spPr/>
      <dgm:t>
        <a:bodyPr anchor="ctr"/>
        <a:lstStyle/>
        <a:p>
          <a:pPr algn="l">
            <a:buNone/>
          </a:pPr>
          <a:r>
            <a:rPr lang="en-US" b="0" i="0" dirty="0">
              <a:hlinkClick xmlns:r="http://schemas.openxmlformats.org/officeDocument/2006/relationships" r:id="rId2"/>
            </a:rPr>
            <a:t>collinsj@plancom.org</a:t>
          </a:r>
          <a:endParaRPr lang="en-US" dirty="0"/>
        </a:p>
      </dgm:t>
    </dgm:pt>
    <dgm:pt modelId="{009A45B0-DEE4-4B27-9818-450D2E45A3C7}" type="parTrans" cxnId="{2F162798-D027-41B3-85CF-24D5E8F83231}">
      <dgm:prSet/>
      <dgm:spPr/>
      <dgm:t>
        <a:bodyPr/>
        <a:lstStyle/>
        <a:p>
          <a:pPr algn="l"/>
          <a:endParaRPr lang="en-US"/>
        </a:p>
      </dgm:t>
    </dgm:pt>
    <dgm:pt modelId="{2D6CA165-0183-4B72-8707-567E23002E21}" type="sibTrans" cxnId="{2F162798-D027-41B3-85CF-24D5E8F83231}">
      <dgm:prSet/>
      <dgm:spPr/>
      <dgm:t>
        <a:bodyPr/>
        <a:lstStyle/>
        <a:p>
          <a:pPr algn="l"/>
          <a:endParaRPr lang="en-US"/>
        </a:p>
      </dgm:t>
    </dgm:pt>
    <dgm:pt modelId="{9DEA9ACD-D0CA-402E-A617-9F0BD62562CF}">
      <dgm:prSet custT="1"/>
      <dgm:spPr>
        <a:solidFill>
          <a:srgbClr val="9A4188"/>
        </a:solidFill>
      </dgm:spPr>
      <dgm:t>
        <a:bodyPr/>
        <a:lstStyle/>
        <a:p>
          <a:pPr algn="ctr"/>
          <a:r>
            <a:rPr lang="en-US" sz="2400" b="0" baseline="0" dirty="0"/>
            <a:t>bit.ly/</a:t>
          </a:r>
          <a:r>
            <a:rPr lang="en-US" sz="2400" b="0" baseline="0" dirty="0" err="1"/>
            <a:t>planpalmriver</a:t>
          </a:r>
          <a:r>
            <a:rPr lang="en-US" sz="2400" b="0" baseline="0" dirty="0"/>
            <a:t> </a:t>
          </a:r>
          <a:endParaRPr lang="en-US" sz="2400" dirty="0"/>
        </a:p>
      </dgm:t>
    </dgm:pt>
    <dgm:pt modelId="{41A00204-DE36-42DE-BFEB-732A3DF1217E}" type="parTrans" cxnId="{02FB2416-A68A-4C4B-A201-874989B19A74}">
      <dgm:prSet/>
      <dgm:spPr/>
      <dgm:t>
        <a:bodyPr/>
        <a:lstStyle/>
        <a:p>
          <a:pPr algn="l"/>
          <a:endParaRPr lang="en-US"/>
        </a:p>
      </dgm:t>
    </dgm:pt>
    <dgm:pt modelId="{56195EE9-5DC1-431E-A259-574644B7DF0A}" type="sibTrans" cxnId="{02FB2416-A68A-4C4B-A201-874989B19A74}">
      <dgm:prSet/>
      <dgm:spPr/>
      <dgm:t>
        <a:bodyPr/>
        <a:lstStyle/>
        <a:p>
          <a:pPr algn="l"/>
          <a:endParaRPr lang="en-US"/>
        </a:p>
      </dgm:t>
    </dgm:pt>
    <dgm:pt modelId="{67247E20-6EE3-4936-AA70-462E0B441FE6}">
      <dgm:prSet/>
      <dgm:spPr/>
      <dgm:t>
        <a:bodyPr anchor="ctr"/>
        <a:lstStyle/>
        <a:p>
          <a:pPr algn="l">
            <a:buNone/>
          </a:pPr>
          <a:r>
            <a:rPr lang="en-US" i="0" baseline="0" dirty="0"/>
            <a:t>(813) 582-7320</a:t>
          </a:r>
          <a:endParaRPr lang="en-US" dirty="0"/>
        </a:p>
      </dgm:t>
    </dgm:pt>
    <dgm:pt modelId="{93359E02-754D-4745-B4B5-BB10D96578F3}" type="parTrans" cxnId="{FA59B6F1-7992-490A-9F71-F72527A5FE6D}">
      <dgm:prSet/>
      <dgm:spPr/>
      <dgm:t>
        <a:bodyPr/>
        <a:lstStyle/>
        <a:p>
          <a:pPr algn="l"/>
          <a:endParaRPr lang="en-US"/>
        </a:p>
      </dgm:t>
    </dgm:pt>
    <dgm:pt modelId="{074E7D5C-B663-46F9-B421-7CFB66655EBF}" type="sibTrans" cxnId="{FA59B6F1-7992-490A-9F71-F72527A5FE6D}">
      <dgm:prSet/>
      <dgm:spPr/>
      <dgm:t>
        <a:bodyPr/>
        <a:lstStyle/>
        <a:p>
          <a:pPr algn="l"/>
          <a:endParaRPr lang="en-US"/>
        </a:p>
      </dgm:t>
    </dgm:pt>
    <dgm:pt modelId="{74064092-C710-42A4-B1F7-77A6E1037ADB}">
      <dgm:prSet/>
      <dgm:spPr/>
      <dgm:t>
        <a:bodyPr anchor="ctr"/>
        <a:lstStyle/>
        <a:p>
          <a:pPr algn="l">
            <a:buNone/>
          </a:pPr>
          <a:r>
            <a:rPr lang="en-US" b="0" i="0" dirty="0"/>
            <a:t>(813) </a:t>
          </a:r>
          <a:r>
            <a:rPr lang="en-US" dirty="0"/>
            <a:t>582-7335</a:t>
          </a:r>
        </a:p>
      </dgm:t>
    </dgm:pt>
    <dgm:pt modelId="{E59EAA6B-4960-46BF-9B09-51AEC0A3F906}" type="parTrans" cxnId="{EAA583BF-7526-4DED-9FE5-67C9DA86072F}">
      <dgm:prSet/>
      <dgm:spPr/>
      <dgm:t>
        <a:bodyPr/>
        <a:lstStyle/>
        <a:p>
          <a:pPr algn="l"/>
          <a:endParaRPr lang="en-US"/>
        </a:p>
      </dgm:t>
    </dgm:pt>
    <dgm:pt modelId="{DFBA16E3-1B9C-4C4D-BF08-87A1ACF0588A}" type="sibTrans" cxnId="{EAA583BF-7526-4DED-9FE5-67C9DA86072F}">
      <dgm:prSet/>
      <dgm:spPr/>
      <dgm:t>
        <a:bodyPr/>
        <a:lstStyle/>
        <a:p>
          <a:pPr algn="l"/>
          <a:endParaRPr lang="en-US"/>
        </a:p>
      </dgm:t>
    </dgm:pt>
    <dgm:pt modelId="{243434D2-720A-4B44-90A1-D8443D94DBAF}" type="pres">
      <dgm:prSet presAssocID="{EBC34391-7686-43D7-B6EE-7C51D628188F}" presName="linear" presStyleCnt="0">
        <dgm:presLayoutVars>
          <dgm:dir/>
          <dgm:animLvl val="lvl"/>
          <dgm:resizeHandles val="exact"/>
        </dgm:presLayoutVars>
      </dgm:prSet>
      <dgm:spPr/>
    </dgm:pt>
    <dgm:pt modelId="{1061C299-2F87-4AA0-94E6-DC31C7049A1F}" type="pres">
      <dgm:prSet presAssocID="{36B2F987-8A6C-489D-BA00-09ECA8D717F8}" presName="parentLin" presStyleCnt="0"/>
      <dgm:spPr/>
    </dgm:pt>
    <dgm:pt modelId="{867D3B41-86F2-434A-B563-54EC9928A881}" type="pres">
      <dgm:prSet presAssocID="{36B2F987-8A6C-489D-BA00-09ECA8D717F8}" presName="parentLeftMargin" presStyleLbl="node1" presStyleIdx="0" presStyleCnt="3"/>
      <dgm:spPr/>
    </dgm:pt>
    <dgm:pt modelId="{96320FC4-F7B6-4FB8-AD96-73EE7F2169B6}" type="pres">
      <dgm:prSet presAssocID="{36B2F987-8A6C-489D-BA00-09ECA8D717F8}" presName="parentText" presStyleLbl="node1" presStyleIdx="0" presStyleCnt="3">
        <dgm:presLayoutVars>
          <dgm:chMax val="0"/>
          <dgm:bulletEnabled val="1"/>
        </dgm:presLayoutVars>
      </dgm:prSet>
      <dgm:spPr/>
    </dgm:pt>
    <dgm:pt modelId="{9F8A59A1-D3DC-4F9A-87A9-E1D857830CC6}" type="pres">
      <dgm:prSet presAssocID="{36B2F987-8A6C-489D-BA00-09ECA8D717F8}" presName="negativeSpace" presStyleCnt="0"/>
      <dgm:spPr/>
    </dgm:pt>
    <dgm:pt modelId="{755F6BC5-D177-4189-BC06-7A925D12731D}" type="pres">
      <dgm:prSet presAssocID="{36B2F987-8A6C-489D-BA00-09ECA8D717F8}" presName="childText" presStyleLbl="conFgAcc1" presStyleIdx="0" presStyleCnt="3">
        <dgm:presLayoutVars>
          <dgm:bulletEnabled val="1"/>
        </dgm:presLayoutVars>
      </dgm:prSet>
      <dgm:spPr/>
    </dgm:pt>
    <dgm:pt modelId="{C2640AEE-9F4F-4F9F-9EEE-4F55CF1E0195}" type="pres">
      <dgm:prSet presAssocID="{593361A9-FB47-4EE6-A05A-4943F92D6D80}" presName="spaceBetweenRectangles" presStyleCnt="0"/>
      <dgm:spPr/>
    </dgm:pt>
    <dgm:pt modelId="{D8EC02CA-8E4C-4449-995B-F6BAC359C109}" type="pres">
      <dgm:prSet presAssocID="{B563EFFC-2121-42EA-8A32-15EBED825B9F}" presName="parentLin" presStyleCnt="0"/>
      <dgm:spPr/>
    </dgm:pt>
    <dgm:pt modelId="{E16B8812-0AFB-4FD8-A913-91B26E2907D6}" type="pres">
      <dgm:prSet presAssocID="{B563EFFC-2121-42EA-8A32-15EBED825B9F}" presName="parentLeftMargin" presStyleLbl="node1" presStyleIdx="0" presStyleCnt="3"/>
      <dgm:spPr/>
    </dgm:pt>
    <dgm:pt modelId="{87724F9A-7FA9-4FC1-8E5A-F9F260BAE1EE}" type="pres">
      <dgm:prSet presAssocID="{B563EFFC-2121-42EA-8A32-15EBED825B9F}" presName="parentText" presStyleLbl="node1" presStyleIdx="1" presStyleCnt="3">
        <dgm:presLayoutVars>
          <dgm:chMax val="0"/>
          <dgm:bulletEnabled val="1"/>
        </dgm:presLayoutVars>
      </dgm:prSet>
      <dgm:spPr/>
    </dgm:pt>
    <dgm:pt modelId="{B5611720-313E-4594-ADE8-837AD3E867EF}" type="pres">
      <dgm:prSet presAssocID="{B563EFFC-2121-42EA-8A32-15EBED825B9F}" presName="negativeSpace" presStyleCnt="0"/>
      <dgm:spPr/>
    </dgm:pt>
    <dgm:pt modelId="{DF165CCC-9475-4345-95EA-427C458A35E8}" type="pres">
      <dgm:prSet presAssocID="{B563EFFC-2121-42EA-8A32-15EBED825B9F}" presName="childText" presStyleLbl="conFgAcc1" presStyleIdx="1" presStyleCnt="3">
        <dgm:presLayoutVars>
          <dgm:bulletEnabled val="1"/>
        </dgm:presLayoutVars>
      </dgm:prSet>
      <dgm:spPr/>
    </dgm:pt>
    <dgm:pt modelId="{7E15B5B5-C3A2-4794-851F-8DCCF9AF4DB1}" type="pres">
      <dgm:prSet presAssocID="{30ABB5FE-3C4E-4B61-A2AA-3390E4A00AC8}" presName="spaceBetweenRectangles" presStyleCnt="0"/>
      <dgm:spPr/>
    </dgm:pt>
    <dgm:pt modelId="{7821C41A-059D-44F7-B07D-F1CF7E3D1C85}" type="pres">
      <dgm:prSet presAssocID="{9DEA9ACD-D0CA-402E-A617-9F0BD62562CF}" presName="parentLin" presStyleCnt="0"/>
      <dgm:spPr/>
    </dgm:pt>
    <dgm:pt modelId="{CEBAB353-27A6-4368-8900-CCABD023DB8F}" type="pres">
      <dgm:prSet presAssocID="{9DEA9ACD-D0CA-402E-A617-9F0BD62562CF}" presName="parentLeftMargin" presStyleLbl="node1" presStyleIdx="1" presStyleCnt="3"/>
      <dgm:spPr/>
    </dgm:pt>
    <dgm:pt modelId="{F4A0309D-B4BA-4D44-B3BE-DD9AF6627662}" type="pres">
      <dgm:prSet presAssocID="{9DEA9ACD-D0CA-402E-A617-9F0BD62562CF}" presName="parentText" presStyleLbl="node1" presStyleIdx="2" presStyleCnt="3" custLinFactX="15116" custLinFactNeighborX="100000" custLinFactNeighborY="38541">
        <dgm:presLayoutVars>
          <dgm:chMax val="0"/>
          <dgm:bulletEnabled val="1"/>
        </dgm:presLayoutVars>
      </dgm:prSet>
      <dgm:spPr/>
    </dgm:pt>
    <dgm:pt modelId="{72CEC6A2-15CE-459C-95F5-4FF531DAEF3B}" type="pres">
      <dgm:prSet presAssocID="{9DEA9ACD-D0CA-402E-A617-9F0BD62562CF}" presName="negativeSpace" presStyleCnt="0"/>
      <dgm:spPr/>
    </dgm:pt>
    <dgm:pt modelId="{09FE9266-D606-44F6-A573-F60D6D69F33D}" type="pres">
      <dgm:prSet presAssocID="{9DEA9ACD-D0CA-402E-A617-9F0BD62562CF}" presName="childText" presStyleLbl="conFgAcc1" presStyleIdx="2" presStyleCnt="3">
        <dgm:presLayoutVars>
          <dgm:bulletEnabled val="1"/>
        </dgm:presLayoutVars>
      </dgm:prSet>
      <dgm:spPr>
        <a:ln>
          <a:noFill/>
        </a:ln>
      </dgm:spPr>
    </dgm:pt>
  </dgm:ptLst>
  <dgm:cxnLst>
    <dgm:cxn modelId="{77327504-BEFB-4AE3-9F85-F8E760E3049A}" type="presOf" srcId="{20E0AC37-94E7-41E3-858A-6B744A2249E5}" destId="{DF165CCC-9475-4345-95EA-427C458A35E8}" srcOrd="0" destOrd="1" presId="urn:microsoft.com/office/officeart/2005/8/layout/list1"/>
    <dgm:cxn modelId="{C8767112-0BA2-4533-8910-4AEB8544698E}" srcId="{EBC34391-7686-43D7-B6EE-7C51D628188F}" destId="{B563EFFC-2121-42EA-8A32-15EBED825B9F}" srcOrd="1" destOrd="0" parTransId="{41C36F5D-2A3E-4ED8-BF50-2F6120F106F9}" sibTransId="{30ABB5FE-3C4E-4B61-A2AA-3390E4A00AC8}"/>
    <dgm:cxn modelId="{02FB2416-A68A-4C4B-A201-874989B19A74}" srcId="{EBC34391-7686-43D7-B6EE-7C51D628188F}" destId="{9DEA9ACD-D0CA-402E-A617-9F0BD62562CF}" srcOrd="2" destOrd="0" parTransId="{41A00204-DE36-42DE-BFEB-732A3DF1217E}" sibTransId="{56195EE9-5DC1-431E-A259-574644B7DF0A}"/>
    <dgm:cxn modelId="{F2488226-F908-4D3E-A834-7D0167C4ED3B}" type="presOf" srcId="{36B2F987-8A6C-489D-BA00-09ECA8D717F8}" destId="{96320FC4-F7B6-4FB8-AD96-73EE7F2169B6}" srcOrd="1" destOrd="0" presId="urn:microsoft.com/office/officeart/2005/8/layout/list1"/>
    <dgm:cxn modelId="{D0362633-31E4-4881-850B-D1DB763A4592}" srcId="{EBC34391-7686-43D7-B6EE-7C51D628188F}" destId="{36B2F987-8A6C-489D-BA00-09ECA8D717F8}" srcOrd="0" destOrd="0" parTransId="{262D8EBB-A3CC-4D2B-A70D-C259672AF274}" sibTransId="{593361A9-FB47-4EE6-A05A-4943F92D6D80}"/>
    <dgm:cxn modelId="{4E8FB63D-F982-4E9B-8945-3914EC92243A}" type="presOf" srcId="{EBC34391-7686-43D7-B6EE-7C51D628188F}" destId="{243434D2-720A-4B44-90A1-D8443D94DBAF}" srcOrd="0" destOrd="0" presId="urn:microsoft.com/office/officeart/2005/8/layout/list1"/>
    <dgm:cxn modelId="{2F162798-D027-41B3-85CF-24D5E8F83231}" srcId="{B563EFFC-2121-42EA-8A32-15EBED825B9F}" destId="{20E0AC37-94E7-41E3-858A-6B744A2249E5}" srcOrd="1" destOrd="0" parTransId="{009A45B0-DEE4-4B27-9818-450D2E45A3C7}" sibTransId="{2D6CA165-0183-4B72-8707-567E23002E21}"/>
    <dgm:cxn modelId="{85A82FB6-B58E-486A-BD9E-8E2C42F0FCBD}" type="presOf" srcId="{9DEA9ACD-D0CA-402E-A617-9F0BD62562CF}" destId="{CEBAB353-27A6-4368-8900-CCABD023DB8F}" srcOrd="0" destOrd="0" presId="urn:microsoft.com/office/officeart/2005/8/layout/list1"/>
    <dgm:cxn modelId="{A7E9B3BA-3D59-4CE9-BE96-207A6C4B01E0}" type="presOf" srcId="{67247E20-6EE3-4936-AA70-462E0B441FE6}" destId="{755F6BC5-D177-4189-BC06-7A925D12731D}" srcOrd="0" destOrd="0" presId="urn:microsoft.com/office/officeart/2005/8/layout/list1"/>
    <dgm:cxn modelId="{EAA583BF-7526-4DED-9FE5-67C9DA86072F}" srcId="{B563EFFC-2121-42EA-8A32-15EBED825B9F}" destId="{74064092-C710-42A4-B1F7-77A6E1037ADB}" srcOrd="0" destOrd="0" parTransId="{E59EAA6B-4960-46BF-9B09-51AEC0A3F906}" sibTransId="{DFBA16E3-1B9C-4C4D-BF08-87A1ACF0588A}"/>
    <dgm:cxn modelId="{60474DC6-EEA0-4FEF-A0D6-1AE3E747402C}" type="presOf" srcId="{B563EFFC-2121-42EA-8A32-15EBED825B9F}" destId="{E16B8812-0AFB-4FD8-A913-91B26E2907D6}" srcOrd="0" destOrd="0" presId="urn:microsoft.com/office/officeart/2005/8/layout/list1"/>
    <dgm:cxn modelId="{052350CC-C52A-4572-8CD7-B40590EDF5D5}" srcId="{36B2F987-8A6C-489D-BA00-09ECA8D717F8}" destId="{1B7EA889-CD16-4744-86F4-661049B9B8CA}" srcOrd="1" destOrd="0" parTransId="{305D6C94-97D2-47C9-BC4F-1C2E7B576ADF}" sibTransId="{62B8AD20-9D57-453C-9B7D-B4FD2321DB08}"/>
    <dgm:cxn modelId="{F5D22CD3-40A9-4DFF-AFB8-42D6479CCBE4}" type="presOf" srcId="{74064092-C710-42A4-B1F7-77A6E1037ADB}" destId="{DF165CCC-9475-4345-95EA-427C458A35E8}" srcOrd="0" destOrd="0" presId="urn:microsoft.com/office/officeart/2005/8/layout/list1"/>
    <dgm:cxn modelId="{E356C6D3-4E47-41FF-9373-5C52F55F81B6}" type="presOf" srcId="{1B7EA889-CD16-4744-86F4-661049B9B8CA}" destId="{755F6BC5-D177-4189-BC06-7A925D12731D}" srcOrd="0" destOrd="1" presId="urn:microsoft.com/office/officeart/2005/8/layout/list1"/>
    <dgm:cxn modelId="{E9BA03DD-2006-42E7-83AF-CDFDC442A708}" type="presOf" srcId="{9DEA9ACD-D0CA-402E-A617-9F0BD62562CF}" destId="{F4A0309D-B4BA-4D44-B3BE-DD9AF6627662}" srcOrd="1" destOrd="0" presId="urn:microsoft.com/office/officeart/2005/8/layout/list1"/>
    <dgm:cxn modelId="{CD1442E4-3F35-4B4F-8250-B3F5699453D7}" type="presOf" srcId="{B563EFFC-2121-42EA-8A32-15EBED825B9F}" destId="{87724F9A-7FA9-4FC1-8E5A-F9F260BAE1EE}" srcOrd="1" destOrd="0" presId="urn:microsoft.com/office/officeart/2005/8/layout/list1"/>
    <dgm:cxn modelId="{16DA41E5-C778-425D-B647-8209DB79C112}" type="presOf" srcId="{36B2F987-8A6C-489D-BA00-09ECA8D717F8}" destId="{867D3B41-86F2-434A-B563-54EC9928A881}" srcOrd="0" destOrd="0" presId="urn:microsoft.com/office/officeart/2005/8/layout/list1"/>
    <dgm:cxn modelId="{FA59B6F1-7992-490A-9F71-F72527A5FE6D}" srcId="{36B2F987-8A6C-489D-BA00-09ECA8D717F8}" destId="{67247E20-6EE3-4936-AA70-462E0B441FE6}" srcOrd="0" destOrd="0" parTransId="{93359E02-754D-4745-B4B5-BB10D96578F3}" sibTransId="{074E7D5C-B663-46F9-B421-7CFB66655EBF}"/>
    <dgm:cxn modelId="{958F0047-4F0B-48C1-8A3C-8213DABED92B}" type="presParOf" srcId="{243434D2-720A-4B44-90A1-D8443D94DBAF}" destId="{1061C299-2F87-4AA0-94E6-DC31C7049A1F}" srcOrd="0" destOrd="0" presId="urn:microsoft.com/office/officeart/2005/8/layout/list1"/>
    <dgm:cxn modelId="{E5E763F5-4FAC-4DAA-AB92-73A10BBC9B50}" type="presParOf" srcId="{1061C299-2F87-4AA0-94E6-DC31C7049A1F}" destId="{867D3B41-86F2-434A-B563-54EC9928A881}" srcOrd="0" destOrd="0" presId="urn:microsoft.com/office/officeart/2005/8/layout/list1"/>
    <dgm:cxn modelId="{7B864092-1FBC-4263-BB47-C037519E0A9B}" type="presParOf" srcId="{1061C299-2F87-4AA0-94E6-DC31C7049A1F}" destId="{96320FC4-F7B6-4FB8-AD96-73EE7F2169B6}" srcOrd="1" destOrd="0" presId="urn:microsoft.com/office/officeart/2005/8/layout/list1"/>
    <dgm:cxn modelId="{16BE0E95-AD72-4CF3-B29E-6604A985F850}" type="presParOf" srcId="{243434D2-720A-4B44-90A1-D8443D94DBAF}" destId="{9F8A59A1-D3DC-4F9A-87A9-E1D857830CC6}" srcOrd="1" destOrd="0" presId="urn:microsoft.com/office/officeart/2005/8/layout/list1"/>
    <dgm:cxn modelId="{C2839FC5-E2A8-439E-9B1E-8720B28FCAB3}" type="presParOf" srcId="{243434D2-720A-4B44-90A1-D8443D94DBAF}" destId="{755F6BC5-D177-4189-BC06-7A925D12731D}" srcOrd="2" destOrd="0" presId="urn:microsoft.com/office/officeart/2005/8/layout/list1"/>
    <dgm:cxn modelId="{754464E7-CA35-431F-9FE0-54C4881E10D8}" type="presParOf" srcId="{243434D2-720A-4B44-90A1-D8443D94DBAF}" destId="{C2640AEE-9F4F-4F9F-9EEE-4F55CF1E0195}" srcOrd="3" destOrd="0" presId="urn:microsoft.com/office/officeart/2005/8/layout/list1"/>
    <dgm:cxn modelId="{4E213509-FEB5-4FA4-8A5A-7C498939BD15}" type="presParOf" srcId="{243434D2-720A-4B44-90A1-D8443D94DBAF}" destId="{D8EC02CA-8E4C-4449-995B-F6BAC359C109}" srcOrd="4" destOrd="0" presId="urn:microsoft.com/office/officeart/2005/8/layout/list1"/>
    <dgm:cxn modelId="{11F7D06F-2770-41CF-AB46-EC6D48AC58BC}" type="presParOf" srcId="{D8EC02CA-8E4C-4449-995B-F6BAC359C109}" destId="{E16B8812-0AFB-4FD8-A913-91B26E2907D6}" srcOrd="0" destOrd="0" presId="urn:microsoft.com/office/officeart/2005/8/layout/list1"/>
    <dgm:cxn modelId="{33A052E6-17C3-445E-91EC-ED93AE44A2F5}" type="presParOf" srcId="{D8EC02CA-8E4C-4449-995B-F6BAC359C109}" destId="{87724F9A-7FA9-4FC1-8E5A-F9F260BAE1EE}" srcOrd="1" destOrd="0" presId="urn:microsoft.com/office/officeart/2005/8/layout/list1"/>
    <dgm:cxn modelId="{4066E55A-D80F-4BF6-B556-3160DB21D7EC}" type="presParOf" srcId="{243434D2-720A-4B44-90A1-D8443D94DBAF}" destId="{B5611720-313E-4594-ADE8-837AD3E867EF}" srcOrd="5" destOrd="0" presId="urn:microsoft.com/office/officeart/2005/8/layout/list1"/>
    <dgm:cxn modelId="{CC768739-176E-4493-B917-071027A35B85}" type="presParOf" srcId="{243434D2-720A-4B44-90A1-D8443D94DBAF}" destId="{DF165CCC-9475-4345-95EA-427C458A35E8}" srcOrd="6" destOrd="0" presId="urn:microsoft.com/office/officeart/2005/8/layout/list1"/>
    <dgm:cxn modelId="{D9694E91-21F1-4437-A2B1-3FA5A940AA11}" type="presParOf" srcId="{243434D2-720A-4B44-90A1-D8443D94DBAF}" destId="{7E15B5B5-C3A2-4794-851F-8DCCF9AF4DB1}" srcOrd="7" destOrd="0" presId="urn:microsoft.com/office/officeart/2005/8/layout/list1"/>
    <dgm:cxn modelId="{C238ADD9-CB45-49DF-9516-0375A782E720}" type="presParOf" srcId="{243434D2-720A-4B44-90A1-D8443D94DBAF}" destId="{7821C41A-059D-44F7-B07D-F1CF7E3D1C85}" srcOrd="8" destOrd="0" presId="urn:microsoft.com/office/officeart/2005/8/layout/list1"/>
    <dgm:cxn modelId="{939F9F68-CB50-4D79-A9FF-330C59273C92}" type="presParOf" srcId="{7821C41A-059D-44F7-B07D-F1CF7E3D1C85}" destId="{CEBAB353-27A6-4368-8900-CCABD023DB8F}" srcOrd="0" destOrd="0" presId="urn:microsoft.com/office/officeart/2005/8/layout/list1"/>
    <dgm:cxn modelId="{E5E656CD-73F0-45C4-94E2-36F72A4B22D3}" type="presParOf" srcId="{7821C41A-059D-44F7-B07D-F1CF7E3D1C85}" destId="{F4A0309D-B4BA-4D44-B3BE-DD9AF6627662}" srcOrd="1" destOrd="0" presId="urn:microsoft.com/office/officeart/2005/8/layout/list1"/>
    <dgm:cxn modelId="{4E94DD6C-5538-40AF-8C5C-6D90212E9E13}" type="presParOf" srcId="{243434D2-720A-4B44-90A1-D8443D94DBAF}" destId="{72CEC6A2-15CE-459C-95F5-4FF531DAEF3B}" srcOrd="9" destOrd="0" presId="urn:microsoft.com/office/officeart/2005/8/layout/list1"/>
    <dgm:cxn modelId="{4C23FE2E-97CD-4C58-8618-6663898953B7}" type="presParOf" srcId="{243434D2-720A-4B44-90A1-D8443D94DBAF}" destId="{09FE9266-D606-44F6-A573-F60D6D69F33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A9B8CE-D47E-4DD7-8ED0-D21F4785F9C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1D023E6-FA62-47B5-A692-99E562BA6741}">
      <dgm:prSet/>
      <dgm:spPr/>
      <dgm:t>
        <a:bodyPr/>
        <a:lstStyle/>
        <a:p>
          <a:pPr algn="ctr"/>
          <a:r>
            <a:rPr lang="en-US"/>
            <a:t>Infrastructure/Utilities </a:t>
          </a:r>
        </a:p>
      </dgm:t>
    </dgm:pt>
    <dgm:pt modelId="{3625FBB9-8AEC-4C28-8B30-B3185B05BD0C}" type="parTrans" cxnId="{DC31BF37-C837-4FF5-9396-7919A74039EB}">
      <dgm:prSet/>
      <dgm:spPr/>
      <dgm:t>
        <a:bodyPr/>
        <a:lstStyle/>
        <a:p>
          <a:pPr algn="ctr"/>
          <a:endParaRPr lang="en-US"/>
        </a:p>
      </dgm:t>
    </dgm:pt>
    <dgm:pt modelId="{E64FEEC2-1ABE-448E-B2D5-78308F64B29A}" type="sibTrans" cxnId="{DC31BF37-C837-4FF5-9396-7919A74039EB}">
      <dgm:prSet/>
      <dgm:spPr/>
      <dgm:t>
        <a:bodyPr/>
        <a:lstStyle/>
        <a:p>
          <a:pPr algn="ctr"/>
          <a:endParaRPr lang="en-US"/>
        </a:p>
      </dgm:t>
    </dgm:pt>
    <dgm:pt modelId="{6028FEC0-5385-43C3-A898-C14F4ED5B79F}">
      <dgm:prSet/>
      <dgm:spPr/>
      <dgm:t>
        <a:bodyPr/>
        <a:lstStyle/>
        <a:p>
          <a:pPr algn="ctr"/>
          <a:r>
            <a:rPr lang="en-US"/>
            <a:t>Crime &amp; Safety Goal</a:t>
          </a:r>
        </a:p>
      </dgm:t>
    </dgm:pt>
    <dgm:pt modelId="{56898ECC-B81D-4EC8-A7D7-27D68A85D131}" type="parTrans" cxnId="{89049D26-2A82-4660-B51B-87C8074B4995}">
      <dgm:prSet/>
      <dgm:spPr/>
      <dgm:t>
        <a:bodyPr/>
        <a:lstStyle/>
        <a:p>
          <a:pPr algn="ctr"/>
          <a:endParaRPr lang="en-US"/>
        </a:p>
      </dgm:t>
    </dgm:pt>
    <dgm:pt modelId="{A7FE6A11-B3C9-4C0A-B72E-A3D214577763}" type="sibTrans" cxnId="{89049D26-2A82-4660-B51B-87C8074B4995}">
      <dgm:prSet/>
      <dgm:spPr/>
      <dgm:t>
        <a:bodyPr/>
        <a:lstStyle/>
        <a:p>
          <a:pPr algn="ctr"/>
          <a:endParaRPr lang="en-US"/>
        </a:p>
      </dgm:t>
    </dgm:pt>
    <dgm:pt modelId="{B403F143-E3D4-4204-9D4B-27B4048CF6CE}">
      <dgm:prSet/>
      <dgm:spPr/>
      <dgm:t>
        <a:bodyPr/>
        <a:lstStyle/>
        <a:p>
          <a:pPr algn="ctr"/>
          <a:r>
            <a:rPr lang="en-US"/>
            <a:t>Transportation/Traffic </a:t>
          </a:r>
        </a:p>
      </dgm:t>
    </dgm:pt>
    <dgm:pt modelId="{3147B7B7-F553-4B19-B83E-0C0C7E4076F1}" type="parTrans" cxnId="{3C2778F6-5FF3-458F-AFCE-C1663EEE59E3}">
      <dgm:prSet/>
      <dgm:spPr/>
      <dgm:t>
        <a:bodyPr/>
        <a:lstStyle/>
        <a:p>
          <a:pPr algn="ctr"/>
          <a:endParaRPr lang="en-US"/>
        </a:p>
      </dgm:t>
    </dgm:pt>
    <dgm:pt modelId="{89D6C216-1E43-40DC-9E70-5D9C59373C8C}" type="sibTrans" cxnId="{3C2778F6-5FF3-458F-AFCE-C1663EEE59E3}">
      <dgm:prSet/>
      <dgm:spPr/>
      <dgm:t>
        <a:bodyPr/>
        <a:lstStyle/>
        <a:p>
          <a:pPr algn="ctr"/>
          <a:endParaRPr lang="en-US"/>
        </a:p>
      </dgm:t>
    </dgm:pt>
    <dgm:pt modelId="{E5B063F4-7908-46B8-BFF2-39231FD153A8}">
      <dgm:prSet/>
      <dgm:spPr/>
      <dgm:t>
        <a:bodyPr/>
        <a:lstStyle/>
        <a:p>
          <a:pPr algn="ctr"/>
          <a:r>
            <a:rPr lang="en-US"/>
            <a:t>Parks and Recreation</a:t>
          </a:r>
        </a:p>
      </dgm:t>
    </dgm:pt>
    <dgm:pt modelId="{09612534-0501-4154-AB89-112B5F72B34D}" type="parTrans" cxnId="{EDF87887-ABE8-4DB7-AC03-E8C960CB8B13}">
      <dgm:prSet/>
      <dgm:spPr/>
      <dgm:t>
        <a:bodyPr/>
        <a:lstStyle/>
        <a:p>
          <a:pPr algn="ctr"/>
          <a:endParaRPr lang="en-US"/>
        </a:p>
      </dgm:t>
    </dgm:pt>
    <dgm:pt modelId="{E396F06F-91CF-437D-81C3-D40C1FB63171}" type="sibTrans" cxnId="{EDF87887-ABE8-4DB7-AC03-E8C960CB8B13}">
      <dgm:prSet/>
      <dgm:spPr/>
      <dgm:t>
        <a:bodyPr/>
        <a:lstStyle/>
        <a:p>
          <a:pPr algn="ctr"/>
          <a:endParaRPr lang="en-US"/>
        </a:p>
      </dgm:t>
    </dgm:pt>
    <dgm:pt modelId="{15414521-30E5-40D9-90CF-0A8EE87ED907}">
      <dgm:prSet/>
      <dgm:spPr/>
      <dgm:t>
        <a:bodyPr/>
        <a:lstStyle/>
        <a:p>
          <a:pPr algn="ctr"/>
          <a:r>
            <a:rPr lang="en-US"/>
            <a:t>Planning &amp; Growth </a:t>
          </a:r>
        </a:p>
      </dgm:t>
    </dgm:pt>
    <dgm:pt modelId="{3F15A2AA-0D4B-491F-B144-50B0883F5431}" type="parTrans" cxnId="{E70AAB19-3E98-4E6A-9116-1994FD0A7C69}">
      <dgm:prSet/>
      <dgm:spPr/>
      <dgm:t>
        <a:bodyPr/>
        <a:lstStyle/>
        <a:p>
          <a:pPr algn="ctr"/>
          <a:endParaRPr lang="en-US"/>
        </a:p>
      </dgm:t>
    </dgm:pt>
    <dgm:pt modelId="{7F3D1C60-89B4-492F-968A-E4E5B7C64C0C}" type="sibTrans" cxnId="{E70AAB19-3E98-4E6A-9116-1994FD0A7C69}">
      <dgm:prSet/>
      <dgm:spPr/>
      <dgm:t>
        <a:bodyPr/>
        <a:lstStyle/>
        <a:p>
          <a:pPr algn="ctr"/>
          <a:endParaRPr lang="en-US"/>
        </a:p>
      </dgm:t>
    </dgm:pt>
    <dgm:pt modelId="{5B42B061-D020-4FF7-80B2-E781815CA113}">
      <dgm:prSet/>
      <dgm:spPr/>
      <dgm:t>
        <a:bodyPr/>
        <a:lstStyle/>
        <a:p>
          <a:pPr algn="ctr"/>
          <a:r>
            <a:rPr lang="en-US"/>
            <a:t>Economic Development</a:t>
          </a:r>
        </a:p>
      </dgm:t>
    </dgm:pt>
    <dgm:pt modelId="{19C395E3-B7A5-43D3-B2C3-A56AE6960856}" type="parTrans" cxnId="{A4C04A5F-AD21-43BF-87E8-8E90702125DE}">
      <dgm:prSet/>
      <dgm:spPr/>
      <dgm:t>
        <a:bodyPr/>
        <a:lstStyle/>
        <a:p>
          <a:pPr algn="ctr"/>
          <a:endParaRPr lang="en-US"/>
        </a:p>
      </dgm:t>
    </dgm:pt>
    <dgm:pt modelId="{DC10BA0B-37B2-406D-BC05-0C6C41AE8305}" type="sibTrans" cxnId="{A4C04A5F-AD21-43BF-87E8-8E90702125DE}">
      <dgm:prSet/>
      <dgm:spPr/>
      <dgm:t>
        <a:bodyPr/>
        <a:lstStyle/>
        <a:p>
          <a:pPr algn="ctr"/>
          <a:endParaRPr lang="en-US"/>
        </a:p>
      </dgm:t>
    </dgm:pt>
    <dgm:pt modelId="{54A7335B-8A70-47E9-AAA9-04D8CA8CFF2A}">
      <dgm:prSet/>
      <dgm:spPr/>
      <dgm:t>
        <a:bodyPr/>
        <a:lstStyle/>
        <a:p>
          <a:pPr algn="ctr"/>
          <a:r>
            <a:rPr lang="en-US"/>
            <a:t>Senior, Social, Health-Medical Services and Schools </a:t>
          </a:r>
        </a:p>
      </dgm:t>
    </dgm:pt>
    <dgm:pt modelId="{FA5482AE-C177-415C-9D32-CB6B0FA70913}" type="parTrans" cxnId="{2859E564-02D8-4E9B-804F-A140BF6039D5}">
      <dgm:prSet/>
      <dgm:spPr/>
      <dgm:t>
        <a:bodyPr/>
        <a:lstStyle/>
        <a:p>
          <a:pPr algn="ctr"/>
          <a:endParaRPr lang="en-US"/>
        </a:p>
      </dgm:t>
    </dgm:pt>
    <dgm:pt modelId="{A5654EF7-84C5-4948-B5E5-6608257015B6}" type="sibTrans" cxnId="{2859E564-02D8-4E9B-804F-A140BF6039D5}">
      <dgm:prSet/>
      <dgm:spPr/>
      <dgm:t>
        <a:bodyPr/>
        <a:lstStyle/>
        <a:p>
          <a:pPr algn="ctr"/>
          <a:endParaRPr lang="en-US"/>
        </a:p>
      </dgm:t>
    </dgm:pt>
    <dgm:pt modelId="{A7D4EC01-2DF3-441F-A314-966F1696C30F}">
      <dgm:prSet/>
      <dgm:spPr/>
      <dgm:t>
        <a:bodyPr/>
        <a:lstStyle/>
        <a:p>
          <a:pPr algn="ctr"/>
          <a:r>
            <a:rPr lang="en-US"/>
            <a:t>Environmental Resources </a:t>
          </a:r>
        </a:p>
      </dgm:t>
    </dgm:pt>
    <dgm:pt modelId="{26EFD5C8-75E1-4068-B530-588329FE2BB0}" type="parTrans" cxnId="{50A8C74A-A209-42EC-A3D0-9BBE5941CFB4}">
      <dgm:prSet/>
      <dgm:spPr/>
      <dgm:t>
        <a:bodyPr/>
        <a:lstStyle/>
        <a:p>
          <a:pPr algn="ctr"/>
          <a:endParaRPr lang="en-US"/>
        </a:p>
      </dgm:t>
    </dgm:pt>
    <dgm:pt modelId="{2B46CD13-D9BD-40E4-9DD1-9EF87FA84872}" type="sibTrans" cxnId="{50A8C74A-A209-42EC-A3D0-9BBE5941CFB4}">
      <dgm:prSet/>
      <dgm:spPr/>
      <dgm:t>
        <a:bodyPr/>
        <a:lstStyle/>
        <a:p>
          <a:pPr algn="ctr"/>
          <a:endParaRPr lang="en-US"/>
        </a:p>
      </dgm:t>
    </dgm:pt>
    <dgm:pt modelId="{3B2469DB-BE1A-4C02-87BB-3BB06A6B8A77}">
      <dgm:prSet/>
      <dgm:spPr/>
      <dgm:t>
        <a:bodyPr/>
        <a:lstStyle/>
        <a:p>
          <a:pPr algn="ctr"/>
          <a:r>
            <a:rPr lang="en-US"/>
            <a:t>Historic Preservation</a:t>
          </a:r>
        </a:p>
      </dgm:t>
    </dgm:pt>
    <dgm:pt modelId="{7CA10697-F4DD-4C63-9189-B0DCB603264C}" type="parTrans" cxnId="{B6CF3BA5-8194-4980-AC48-E1105A13BC08}">
      <dgm:prSet/>
      <dgm:spPr/>
      <dgm:t>
        <a:bodyPr/>
        <a:lstStyle/>
        <a:p>
          <a:pPr algn="ctr"/>
          <a:endParaRPr lang="en-US"/>
        </a:p>
      </dgm:t>
    </dgm:pt>
    <dgm:pt modelId="{B83D105D-40AA-4AEF-ACCE-393D52F02F69}" type="sibTrans" cxnId="{B6CF3BA5-8194-4980-AC48-E1105A13BC08}">
      <dgm:prSet/>
      <dgm:spPr/>
      <dgm:t>
        <a:bodyPr/>
        <a:lstStyle/>
        <a:p>
          <a:pPr algn="ctr"/>
          <a:endParaRPr lang="en-US"/>
        </a:p>
      </dgm:t>
    </dgm:pt>
    <dgm:pt modelId="{5B22F508-5F5F-4EE9-9C1A-258A0D4EBFDA}" type="pres">
      <dgm:prSet presAssocID="{59A9B8CE-D47E-4DD7-8ED0-D21F4785F9C7}" presName="linear" presStyleCnt="0">
        <dgm:presLayoutVars>
          <dgm:animLvl val="lvl"/>
          <dgm:resizeHandles val="exact"/>
        </dgm:presLayoutVars>
      </dgm:prSet>
      <dgm:spPr/>
    </dgm:pt>
    <dgm:pt modelId="{F666D4F6-4E0F-46EB-856F-5DB68379B640}" type="pres">
      <dgm:prSet presAssocID="{F1D023E6-FA62-47B5-A692-99E562BA6741}" presName="parentText" presStyleLbl="node1" presStyleIdx="0" presStyleCnt="9">
        <dgm:presLayoutVars>
          <dgm:chMax val="0"/>
          <dgm:bulletEnabled val="1"/>
        </dgm:presLayoutVars>
      </dgm:prSet>
      <dgm:spPr/>
    </dgm:pt>
    <dgm:pt modelId="{53FE4289-3805-427F-AC45-5E863FA3D944}" type="pres">
      <dgm:prSet presAssocID="{E64FEEC2-1ABE-448E-B2D5-78308F64B29A}" presName="spacer" presStyleCnt="0"/>
      <dgm:spPr/>
    </dgm:pt>
    <dgm:pt modelId="{9C55859B-40DD-402A-AD18-E191DCEA97B3}" type="pres">
      <dgm:prSet presAssocID="{6028FEC0-5385-43C3-A898-C14F4ED5B79F}" presName="parentText" presStyleLbl="node1" presStyleIdx="1" presStyleCnt="9">
        <dgm:presLayoutVars>
          <dgm:chMax val="0"/>
          <dgm:bulletEnabled val="1"/>
        </dgm:presLayoutVars>
      </dgm:prSet>
      <dgm:spPr/>
    </dgm:pt>
    <dgm:pt modelId="{272C200C-2F24-4FE3-9DF5-1C6333F44D25}" type="pres">
      <dgm:prSet presAssocID="{A7FE6A11-B3C9-4C0A-B72E-A3D214577763}" presName="spacer" presStyleCnt="0"/>
      <dgm:spPr/>
    </dgm:pt>
    <dgm:pt modelId="{624E03A0-8EF7-4E17-96C2-E5B3E8AD99EB}" type="pres">
      <dgm:prSet presAssocID="{B403F143-E3D4-4204-9D4B-27B4048CF6CE}" presName="parentText" presStyleLbl="node1" presStyleIdx="2" presStyleCnt="9">
        <dgm:presLayoutVars>
          <dgm:chMax val="0"/>
          <dgm:bulletEnabled val="1"/>
        </dgm:presLayoutVars>
      </dgm:prSet>
      <dgm:spPr/>
    </dgm:pt>
    <dgm:pt modelId="{F30DB6BA-BEE5-4815-A8A0-F56F03D53D26}" type="pres">
      <dgm:prSet presAssocID="{89D6C216-1E43-40DC-9E70-5D9C59373C8C}" presName="spacer" presStyleCnt="0"/>
      <dgm:spPr/>
    </dgm:pt>
    <dgm:pt modelId="{19501B1A-6030-4F2C-8E08-3016D258AE65}" type="pres">
      <dgm:prSet presAssocID="{E5B063F4-7908-46B8-BFF2-39231FD153A8}" presName="parentText" presStyleLbl="node1" presStyleIdx="3" presStyleCnt="9">
        <dgm:presLayoutVars>
          <dgm:chMax val="0"/>
          <dgm:bulletEnabled val="1"/>
        </dgm:presLayoutVars>
      </dgm:prSet>
      <dgm:spPr/>
    </dgm:pt>
    <dgm:pt modelId="{8F55FC7E-1289-4C4E-98AD-AFA568DBADF5}" type="pres">
      <dgm:prSet presAssocID="{E396F06F-91CF-437D-81C3-D40C1FB63171}" presName="spacer" presStyleCnt="0"/>
      <dgm:spPr/>
    </dgm:pt>
    <dgm:pt modelId="{7605E552-8A86-4E17-8DA2-1A3F3AC0DE3A}" type="pres">
      <dgm:prSet presAssocID="{15414521-30E5-40D9-90CF-0A8EE87ED907}" presName="parentText" presStyleLbl="node1" presStyleIdx="4" presStyleCnt="9">
        <dgm:presLayoutVars>
          <dgm:chMax val="0"/>
          <dgm:bulletEnabled val="1"/>
        </dgm:presLayoutVars>
      </dgm:prSet>
      <dgm:spPr/>
    </dgm:pt>
    <dgm:pt modelId="{E52BD3D6-C65C-4734-BF2B-C0F35B298FE8}" type="pres">
      <dgm:prSet presAssocID="{7F3D1C60-89B4-492F-968A-E4E5B7C64C0C}" presName="spacer" presStyleCnt="0"/>
      <dgm:spPr/>
    </dgm:pt>
    <dgm:pt modelId="{535EA6CE-2A59-47D8-A877-E9B141B7BE76}" type="pres">
      <dgm:prSet presAssocID="{5B42B061-D020-4FF7-80B2-E781815CA113}" presName="parentText" presStyleLbl="node1" presStyleIdx="5" presStyleCnt="9">
        <dgm:presLayoutVars>
          <dgm:chMax val="0"/>
          <dgm:bulletEnabled val="1"/>
        </dgm:presLayoutVars>
      </dgm:prSet>
      <dgm:spPr/>
    </dgm:pt>
    <dgm:pt modelId="{20934C9E-928C-4DD6-A37F-74A045CCD6FA}" type="pres">
      <dgm:prSet presAssocID="{DC10BA0B-37B2-406D-BC05-0C6C41AE8305}" presName="spacer" presStyleCnt="0"/>
      <dgm:spPr/>
    </dgm:pt>
    <dgm:pt modelId="{F85428A1-83B2-4EBA-8A26-2DC550F2D3AD}" type="pres">
      <dgm:prSet presAssocID="{54A7335B-8A70-47E9-AAA9-04D8CA8CFF2A}" presName="parentText" presStyleLbl="node1" presStyleIdx="6" presStyleCnt="9">
        <dgm:presLayoutVars>
          <dgm:chMax val="0"/>
          <dgm:bulletEnabled val="1"/>
        </dgm:presLayoutVars>
      </dgm:prSet>
      <dgm:spPr/>
    </dgm:pt>
    <dgm:pt modelId="{7A71C20E-C54D-4CB5-974E-723FB417954E}" type="pres">
      <dgm:prSet presAssocID="{A5654EF7-84C5-4948-B5E5-6608257015B6}" presName="spacer" presStyleCnt="0"/>
      <dgm:spPr/>
    </dgm:pt>
    <dgm:pt modelId="{13DF5264-A342-431F-9324-D1A42418D70E}" type="pres">
      <dgm:prSet presAssocID="{A7D4EC01-2DF3-441F-A314-966F1696C30F}" presName="parentText" presStyleLbl="node1" presStyleIdx="7" presStyleCnt="9">
        <dgm:presLayoutVars>
          <dgm:chMax val="0"/>
          <dgm:bulletEnabled val="1"/>
        </dgm:presLayoutVars>
      </dgm:prSet>
      <dgm:spPr/>
    </dgm:pt>
    <dgm:pt modelId="{C0798A9E-7A3C-40B7-BA68-E61BE7EF2C0A}" type="pres">
      <dgm:prSet presAssocID="{2B46CD13-D9BD-40E4-9DD1-9EF87FA84872}" presName="spacer" presStyleCnt="0"/>
      <dgm:spPr/>
    </dgm:pt>
    <dgm:pt modelId="{963DAA10-8838-485D-AF55-983D759F8495}" type="pres">
      <dgm:prSet presAssocID="{3B2469DB-BE1A-4C02-87BB-3BB06A6B8A77}" presName="parentText" presStyleLbl="node1" presStyleIdx="8" presStyleCnt="9">
        <dgm:presLayoutVars>
          <dgm:chMax val="0"/>
          <dgm:bulletEnabled val="1"/>
        </dgm:presLayoutVars>
      </dgm:prSet>
      <dgm:spPr/>
    </dgm:pt>
  </dgm:ptLst>
  <dgm:cxnLst>
    <dgm:cxn modelId="{E70AAB19-3E98-4E6A-9116-1994FD0A7C69}" srcId="{59A9B8CE-D47E-4DD7-8ED0-D21F4785F9C7}" destId="{15414521-30E5-40D9-90CF-0A8EE87ED907}" srcOrd="4" destOrd="0" parTransId="{3F15A2AA-0D4B-491F-B144-50B0883F5431}" sibTransId="{7F3D1C60-89B4-492F-968A-E4E5B7C64C0C}"/>
    <dgm:cxn modelId="{89049D26-2A82-4660-B51B-87C8074B4995}" srcId="{59A9B8CE-D47E-4DD7-8ED0-D21F4785F9C7}" destId="{6028FEC0-5385-43C3-A898-C14F4ED5B79F}" srcOrd="1" destOrd="0" parTransId="{56898ECC-B81D-4EC8-A7D7-27D68A85D131}" sibTransId="{A7FE6A11-B3C9-4C0A-B72E-A3D214577763}"/>
    <dgm:cxn modelId="{F0177E37-8ED3-4610-A25C-FD5757C1F871}" type="presOf" srcId="{A7D4EC01-2DF3-441F-A314-966F1696C30F}" destId="{13DF5264-A342-431F-9324-D1A42418D70E}" srcOrd="0" destOrd="0" presId="urn:microsoft.com/office/officeart/2005/8/layout/vList2"/>
    <dgm:cxn modelId="{DC31BF37-C837-4FF5-9396-7919A74039EB}" srcId="{59A9B8CE-D47E-4DD7-8ED0-D21F4785F9C7}" destId="{F1D023E6-FA62-47B5-A692-99E562BA6741}" srcOrd="0" destOrd="0" parTransId="{3625FBB9-8AEC-4C28-8B30-B3185B05BD0C}" sibTransId="{E64FEEC2-1ABE-448E-B2D5-78308F64B29A}"/>
    <dgm:cxn modelId="{2D67093A-BA86-4CEB-A637-6832266A63EB}" type="presOf" srcId="{3B2469DB-BE1A-4C02-87BB-3BB06A6B8A77}" destId="{963DAA10-8838-485D-AF55-983D759F8495}" srcOrd="0" destOrd="0" presId="urn:microsoft.com/office/officeart/2005/8/layout/vList2"/>
    <dgm:cxn modelId="{A4C04A5F-AD21-43BF-87E8-8E90702125DE}" srcId="{59A9B8CE-D47E-4DD7-8ED0-D21F4785F9C7}" destId="{5B42B061-D020-4FF7-80B2-E781815CA113}" srcOrd="5" destOrd="0" parTransId="{19C395E3-B7A5-43D3-B2C3-A56AE6960856}" sibTransId="{DC10BA0B-37B2-406D-BC05-0C6C41AE8305}"/>
    <dgm:cxn modelId="{2859E564-02D8-4E9B-804F-A140BF6039D5}" srcId="{59A9B8CE-D47E-4DD7-8ED0-D21F4785F9C7}" destId="{54A7335B-8A70-47E9-AAA9-04D8CA8CFF2A}" srcOrd="6" destOrd="0" parTransId="{FA5482AE-C177-415C-9D32-CB6B0FA70913}" sibTransId="{A5654EF7-84C5-4948-B5E5-6608257015B6}"/>
    <dgm:cxn modelId="{50A8C74A-A209-42EC-A3D0-9BBE5941CFB4}" srcId="{59A9B8CE-D47E-4DD7-8ED0-D21F4785F9C7}" destId="{A7D4EC01-2DF3-441F-A314-966F1696C30F}" srcOrd="7" destOrd="0" parTransId="{26EFD5C8-75E1-4068-B530-588329FE2BB0}" sibTransId="{2B46CD13-D9BD-40E4-9DD1-9EF87FA84872}"/>
    <dgm:cxn modelId="{CCEDDD53-6B97-4F93-BE39-5A37C5DBDBD0}" type="presOf" srcId="{5B42B061-D020-4FF7-80B2-E781815CA113}" destId="{535EA6CE-2A59-47D8-A877-E9B141B7BE76}" srcOrd="0" destOrd="0" presId="urn:microsoft.com/office/officeart/2005/8/layout/vList2"/>
    <dgm:cxn modelId="{8FA86858-92BE-46E4-8B79-0729508923A2}" type="presOf" srcId="{59A9B8CE-D47E-4DD7-8ED0-D21F4785F9C7}" destId="{5B22F508-5F5F-4EE9-9C1A-258A0D4EBFDA}" srcOrd="0" destOrd="0" presId="urn:microsoft.com/office/officeart/2005/8/layout/vList2"/>
    <dgm:cxn modelId="{EDF87887-ABE8-4DB7-AC03-E8C960CB8B13}" srcId="{59A9B8CE-D47E-4DD7-8ED0-D21F4785F9C7}" destId="{E5B063F4-7908-46B8-BFF2-39231FD153A8}" srcOrd="3" destOrd="0" parTransId="{09612534-0501-4154-AB89-112B5F72B34D}" sibTransId="{E396F06F-91CF-437D-81C3-D40C1FB63171}"/>
    <dgm:cxn modelId="{B6CF3BA5-8194-4980-AC48-E1105A13BC08}" srcId="{59A9B8CE-D47E-4DD7-8ED0-D21F4785F9C7}" destId="{3B2469DB-BE1A-4C02-87BB-3BB06A6B8A77}" srcOrd="8" destOrd="0" parTransId="{7CA10697-F4DD-4C63-9189-B0DCB603264C}" sibTransId="{B83D105D-40AA-4AEF-ACCE-393D52F02F69}"/>
    <dgm:cxn modelId="{4B9130A7-A6CD-4637-87ED-6EA8E9055897}" type="presOf" srcId="{54A7335B-8A70-47E9-AAA9-04D8CA8CFF2A}" destId="{F85428A1-83B2-4EBA-8A26-2DC550F2D3AD}" srcOrd="0" destOrd="0" presId="urn:microsoft.com/office/officeart/2005/8/layout/vList2"/>
    <dgm:cxn modelId="{02431EAF-7189-4654-AE60-BE025FD51DC6}" type="presOf" srcId="{F1D023E6-FA62-47B5-A692-99E562BA6741}" destId="{F666D4F6-4E0F-46EB-856F-5DB68379B640}" srcOrd="0" destOrd="0" presId="urn:microsoft.com/office/officeart/2005/8/layout/vList2"/>
    <dgm:cxn modelId="{5712C5B5-9F7B-43E7-B485-71F8727790FD}" type="presOf" srcId="{B403F143-E3D4-4204-9D4B-27B4048CF6CE}" destId="{624E03A0-8EF7-4E17-96C2-E5B3E8AD99EB}" srcOrd="0" destOrd="0" presId="urn:microsoft.com/office/officeart/2005/8/layout/vList2"/>
    <dgm:cxn modelId="{F88EEBB5-0B44-45EE-AEEF-517B645E1F8A}" type="presOf" srcId="{E5B063F4-7908-46B8-BFF2-39231FD153A8}" destId="{19501B1A-6030-4F2C-8E08-3016D258AE65}" srcOrd="0" destOrd="0" presId="urn:microsoft.com/office/officeart/2005/8/layout/vList2"/>
    <dgm:cxn modelId="{FAAC0DBB-A53B-410E-974A-A83E54BBEA3E}" type="presOf" srcId="{15414521-30E5-40D9-90CF-0A8EE87ED907}" destId="{7605E552-8A86-4E17-8DA2-1A3F3AC0DE3A}" srcOrd="0" destOrd="0" presId="urn:microsoft.com/office/officeart/2005/8/layout/vList2"/>
    <dgm:cxn modelId="{63B57EEA-8E34-4615-9BE9-D5161D66E809}" type="presOf" srcId="{6028FEC0-5385-43C3-A898-C14F4ED5B79F}" destId="{9C55859B-40DD-402A-AD18-E191DCEA97B3}" srcOrd="0" destOrd="0" presId="urn:microsoft.com/office/officeart/2005/8/layout/vList2"/>
    <dgm:cxn modelId="{3C2778F6-5FF3-458F-AFCE-C1663EEE59E3}" srcId="{59A9B8CE-D47E-4DD7-8ED0-D21F4785F9C7}" destId="{B403F143-E3D4-4204-9D4B-27B4048CF6CE}" srcOrd="2" destOrd="0" parTransId="{3147B7B7-F553-4B19-B83E-0C0C7E4076F1}" sibTransId="{89D6C216-1E43-40DC-9E70-5D9C59373C8C}"/>
    <dgm:cxn modelId="{B986D9E7-9D84-49DA-A19E-EE905E98BE7E}" type="presParOf" srcId="{5B22F508-5F5F-4EE9-9C1A-258A0D4EBFDA}" destId="{F666D4F6-4E0F-46EB-856F-5DB68379B640}" srcOrd="0" destOrd="0" presId="urn:microsoft.com/office/officeart/2005/8/layout/vList2"/>
    <dgm:cxn modelId="{998AB65E-2B6D-4E21-8565-7A07E1FB9C6F}" type="presParOf" srcId="{5B22F508-5F5F-4EE9-9C1A-258A0D4EBFDA}" destId="{53FE4289-3805-427F-AC45-5E863FA3D944}" srcOrd="1" destOrd="0" presId="urn:microsoft.com/office/officeart/2005/8/layout/vList2"/>
    <dgm:cxn modelId="{BCC1BD59-89F4-48CA-9C4E-303573AD6E1D}" type="presParOf" srcId="{5B22F508-5F5F-4EE9-9C1A-258A0D4EBFDA}" destId="{9C55859B-40DD-402A-AD18-E191DCEA97B3}" srcOrd="2" destOrd="0" presId="urn:microsoft.com/office/officeart/2005/8/layout/vList2"/>
    <dgm:cxn modelId="{0A562D54-E689-4994-966F-E24C04EA0737}" type="presParOf" srcId="{5B22F508-5F5F-4EE9-9C1A-258A0D4EBFDA}" destId="{272C200C-2F24-4FE3-9DF5-1C6333F44D25}" srcOrd="3" destOrd="0" presId="urn:microsoft.com/office/officeart/2005/8/layout/vList2"/>
    <dgm:cxn modelId="{54FE27CA-6F68-4AAA-9D9A-4711A552069D}" type="presParOf" srcId="{5B22F508-5F5F-4EE9-9C1A-258A0D4EBFDA}" destId="{624E03A0-8EF7-4E17-96C2-E5B3E8AD99EB}" srcOrd="4" destOrd="0" presId="urn:microsoft.com/office/officeart/2005/8/layout/vList2"/>
    <dgm:cxn modelId="{45D436DF-B001-4692-B024-E537900DE582}" type="presParOf" srcId="{5B22F508-5F5F-4EE9-9C1A-258A0D4EBFDA}" destId="{F30DB6BA-BEE5-4815-A8A0-F56F03D53D26}" srcOrd="5" destOrd="0" presId="urn:microsoft.com/office/officeart/2005/8/layout/vList2"/>
    <dgm:cxn modelId="{F9E95EA9-E7F9-4CA7-842F-4AF3432D2BC0}" type="presParOf" srcId="{5B22F508-5F5F-4EE9-9C1A-258A0D4EBFDA}" destId="{19501B1A-6030-4F2C-8E08-3016D258AE65}" srcOrd="6" destOrd="0" presId="urn:microsoft.com/office/officeart/2005/8/layout/vList2"/>
    <dgm:cxn modelId="{7E6F6904-35CC-4409-AD62-14E8987286B3}" type="presParOf" srcId="{5B22F508-5F5F-4EE9-9C1A-258A0D4EBFDA}" destId="{8F55FC7E-1289-4C4E-98AD-AFA568DBADF5}" srcOrd="7" destOrd="0" presId="urn:microsoft.com/office/officeart/2005/8/layout/vList2"/>
    <dgm:cxn modelId="{89A22CFB-CBCD-46CA-9B36-96695CA25A57}" type="presParOf" srcId="{5B22F508-5F5F-4EE9-9C1A-258A0D4EBFDA}" destId="{7605E552-8A86-4E17-8DA2-1A3F3AC0DE3A}" srcOrd="8" destOrd="0" presId="urn:microsoft.com/office/officeart/2005/8/layout/vList2"/>
    <dgm:cxn modelId="{B39AA33C-76AB-4A33-82E3-D97211A16C2A}" type="presParOf" srcId="{5B22F508-5F5F-4EE9-9C1A-258A0D4EBFDA}" destId="{E52BD3D6-C65C-4734-BF2B-C0F35B298FE8}" srcOrd="9" destOrd="0" presId="urn:microsoft.com/office/officeart/2005/8/layout/vList2"/>
    <dgm:cxn modelId="{D8F88957-5EA4-4CAD-956F-F2820EE3B5CE}" type="presParOf" srcId="{5B22F508-5F5F-4EE9-9C1A-258A0D4EBFDA}" destId="{535EA6CE-2A59-47D8-A877-E9B141B7BE76}" srcOrd="10" destOrd="0" presId="urn:microsoft.com/office/officeart/2005/8/layout/vList2"/>
    <dgm:cxn modelId="{B1EE67D7-5985-4603-A067-AE648BC22483}" type="presParOf" srcId="{5B22F508-5F5F-4EE9-9C1A-258A0D4EBFDA}" destId="{20934C9E-928C-4DD6-A37F-74A045CCD6FA}" srcOrd="11" destOrd="0" presId="urn:microsoft.com/office/officeart/2005/8/layout/vList2"/>
    <dgm:cxn modelId="{ED12C90D-70E0-4697-8E26-FFCAC455774E}" type="presParOf" srcId="{5B22F508-5F5F-4EE9-9C1A-258A0D4EBFDA}" destId="{F85428A1-83B2-4EBA-8A26-2DC550F2D3AD}" srcOrd="12" destOrd="0" presId="urn:microsoft.com/office/officeart/2005/8/layout/vList2"/>
    <dgm:cxn modelId="{3EE299EE-DC2C-46E1-8288-54B4888DFE50}" type="presParOf" srcId="{5B22F508-5F5F-4EE9-9C1A-258A0D4EBFDA}" destId="{7A71C20E-C54D-4CB5-974E-723FB417954E}" srcOrd="13" destOrd="0" presId="urn:microsoft.com/office/officeart/2005/8/layout/vList2"/>
    <dgm:cxn modelId="{9587DEAA-04ED-4D18-844A-55AEEB6D67C5}" type="presParOf" srcId="{5B22F508-5F5F-4EE9-9C1A-258A0D4EBFDA}" destId="{13DF5264-A342-431F-9324-D1A42418D70E}" srcOrd="14" destOrd="0" presId="urn:microsoft.com/office/officeart/2005/8/layout/vList2"/>
    <dgm:cxn modelId="{0BBDC01A-F7E6-47E6-A745-CC92817C0E4D}" type="presParOf" srcId="{5B22F508-5F5F-4EE9-9C1A-258A0D4EBFDA}" destId="{C0798A9E-7A3C-40B7-BA68-E61BE7EF2C0A}" srcOrd="15" destOrd="0" presId="urn:microsoft.com/office/officeart/2005/8/layout/vList2"/>
    <dgm:cxn modelId="{691E6209-49B7-4583-83A6-ADF81915BC81}" type="presParOf" srcId="{5B22F508-5F5F-4EE9-9C1A-258A0D4EBFDA}" destId="{963DAA10-8838-485D-AF55-983D759F8495}"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E8AAC90-3C7E-4332-9AD8-43170698F0F8}"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26C6D777-7DE5-4A6C-8181-142976E28FEA}">
      <dgm:prSet/>
      <dgm:spPr/>
      <dgm:t>
        <a:bodyPr/>
        <a:lstStyle/>
        <a:p>
          <a:pPr algn="ctr"/>
          <a:r>
            <a:rPr lang="en-US" b="0"/>
            <a:t>Balanced Growth of the Built Environment </a:t>
          </a:r>
        </a:p>
      </dgm:t>
    </dgm:pt>
    <dgm:pt modelId="{D2DD03A9-3A9B-4349-A82B-F34DFBB51B3F}" type="parTrans" cxnId="{FD11FEED-DE1E-43E5-B738-7A687DE6E825}">
      <dgm:prSet/>
      <dgm:spPr/>
      <dgm:t>
        <a:bodyPr/>
        <a:lstStyle/>
        <a:p>
          <a:pPr algn="ctr"/>
          <a:endParaRPr lang="en-US" b="0"/>
        </a:p>
      </dgm:t>
    </dgm:pt>
    <dgm:pt modelId="{936C0F70-A9E5-41D2-AA84-73ECBD8DD441}" type="sibTrans" cxnId="{FD11FEED-DE1E-43E5-B738-7A687DE6E825}">
      <dgm:prSet/>
      <dgm:spPr/>
      <dgm:t>
        <a:bodyPr/>
        <a:lstStyle/>
        <a:p>
          <a:pPr algn="ctr"/>
          <a:endParaRPr lang="en-US" b="0"/>
        </a:p>
      </dgm:t>
    </dgm:pt>
    <dgm:pt modelId="{DB3506CE-BFA4-4B21-8673-06A2E4911E15}">
      <dgm:prSet/>
      <dgm:spPr/>
      <dgm:t>
        <a:bodyPr/>
        <a:lstStyle/>
        <a:p>
          <a:pPr algn="ctr"/>
          <a:r>
            <a:rPr lang="en-US" b="0"/>
            <a:t>Safe and Secure Community </a:t>
          </a:r>
        </a:p>
      </dgm:t>
    </dgm:pt>
    <dgm:pt modelId="{1A0905D2-808E-4B97-A1E0-C5CA98DF2AE3}" type="parTrans" cxnId="{D1D15165-F3C3-42A5-A94A-8D569FBA4A0C}">
      <dgm:prSet/>
      <dgm:spPr/>
      <dgm:t>
        <a:bodyPr/>
        <a:lstStyle/>
        <a:p>
          <a:pPr algn="ctr"/>
          <a:endParaRPr lang="en-US" b="0"/>
        </a:p>
      </dgm:t>
    </dgm:pt>
    <dgm:pt modelId="{FF698E2C-CDDE-4CD8-AA1D-65408C528E13}" type="sibTrans" cxnId="{D1D15165-F3C3-42A5-A94A-8D569FBA4A0C}">
      <dgm:prSet/>
      <dgm:spPr/>
      <dgm:t>
        <a:bodyPr/>
        <a:lstStyle/>
        <a:p>
          <a:pPr algn="ctr"/>
          <a:endParaRPr lang="en-US" b="0"/>
        </a:p>
      </dgm:t>
    </dgm:pt>
    <dgm:pt modelId="{ABE46101-50D6-479B-B92E-04072D22EC6A}">
      <dgm:prSet/>
      <dgm:spPr/>
      <dgm:t>
        <a:bodyPr/>
        <a:lstStyle/>
        <a:p>
          <a:pPr algn="ctr"/>
          <a:r>
            <a:rPr lang="en-US" b="0" dirty="0"/>
            <a:t>Foster Community Character and Identity </a:t>
          </a:r>
        </a:p>
      </dgm:t>
    </dgm:pt>
    <dgm:pt modelId="{018DC4CF-0BA4-4D5E-B461-790DBB2A39B6}" type="parTrans" cxnId="{CD7C4EDD-D9D1-4556-920A-9837C1A2DD27}">
      <dgm:prSet/>
      <dgm:spPr/>
      <dgm:t>
        <a:bodyPr/>
        <a:lstStyle/>
        <a:p>
          <a:pPr algn="ctr"/>
          <a:endParaRPr lang="en-US" b="0"/>
        </a:p>
      </dgm:t>
    </dgm:pt>
    <dgm:pt modelId="{BF9EBC8B-4FDC-4403-90E0-752913A68DF3}" type="sibTrans" cxnId="{CD7C4EDD-D9D1-4556-920A-9837C1A2DD27}">
      <dgm:prSet/>
      <dgm:spPr/>
      <dgm:t>
        <a:bodyPr/>
        <a:lstStyle/>
        <a:p>
          <a:pPr algn="ctr"/>
          <a:endParaRPr lang="en-US" b="0"/>
        </a:p>
      </dgm:t>
    </dgm:pt>
    <dgm:pt modelId="{1ACCDDA2-6A6E-408D-856D-2600947FEE92}">
      <dgm:prSet/>
      <dgm:spPr/>
      <dgm:t>
        <a:bodyPr/>
        <a:lstStyle/>
        <a:p>
          <a:pPr algn="ctr"/>
          <a:r>
            <a:rPr lang="en-US" b="0"/>
            <a:t>Diverse Economic Growth </a:t>
          </a:r>
        </a:p>
      </dgm:t>
    </dgm:pt>
    <dgm:pt modelId="{5CB593B5-202A-4FCD-A221-3C78D3BC2EA0}" type="parTrans" cxnId="{13FD4BB0-1624-4EC2-80EF-24426F822D0A}">
      <dgm:prSet/>
      <dgm:spPr/>
      <dgm:t>
        <a:bodyPr/>
        <a:lstStyle/>
        <a:p>
          <a:pPr algn="ctr"/>
          <a:endParaRPr lang="en-US" b="0"/>
        </a:p>
      </dgm:t>
    </dgm:pt>
    <dgm:pt modelId="{4E79A6BB-30C1-402A-8F13-1DECBBBD6E9F}" type="sibTrans" cxnId="{13FD4BB0-1624-4EC2-80EF-24426F822D0A}">
      <dgm:prSet/>
      <dgm:spPr/>
      <dgm:t>
        <a:bodyPr/>
        <a:lstStyle/>
        <a:p>
          <a:pPr algn="ctr"/>
          <a:endParaRPr lang="en-US" b="0"/>
        </a:p>
      </dgm:t>
    </dgm:pt>
    <dgm:pt modelId="{9939DB41-B27F-4D2D-A1F0-B5C3BD69B468}">
      <dgm:prSet/>
      <dgm:spPr/>
      <dgm:t>
        <a:bodyPr/>
        <a:lstStyle/>
        <a:p>
          <a:pPr algn="ctr"/>
          <a:r>
            <a:rPr lang="en-US" b="0"/>
            <a:t>Protection and Maintenance of Natural &amp; Open Spaces </a:t>
          </a:r>
        </a:p>
      </dgm:t>
    </dgm:pt>
    <dgm:pt modelId="{9B51EDB0-B0A1-4F38-B444-A4FB977B45FE}" type="parTrans" cxnId="{DA676268-A118-4FAB-9B2B-6EEDF07C1F2A}">
      <dgm:prSet/>
      <dgm:spPr/>
      <dgm:t>
        <a:bodyPr/>
        <a:lstStyle/>
        <a:p>
          <a:pPr algn="ctr"/>
          <a:endParaRPr lang="en-US" b="0"/>
        </a:p>
      </dgm:t>
    </dgm:pt>
    <dgm:pt modelId="{1805C094-EF6D-4BED-A30C-7A6A2D07D67B}" type="sibTrans" cxnId="{DA676268-A118-4FAB-9B2B-6EEDF07C1F2A}">
      <dgm:prSet/>
      <dgm:spPr/>
      <dgm:t>
        <a:bodyPr/>
        <a:lstStyle/>
        <a:p>
          <a:pPr algn="ctr"/>
          <a:endParaRPr lang="en-US" b="0"/>
        </a:p>
      </dgm:t>
    </dgm:pt>
    <dgm:pt modelId="{9B385438-889B-4E9D-BDEE-BD4290FCF276}" type="pres">
      <dgm:prSet presAssocID="{BE8AAC90-3C7E-4332-9AD8-43170698F0F8}" presName="linear" presStyleCnt="0">
        <dgm:presLayoutVars>
          <dgm:animLvl val="lvl"/>
          <dgm:resizeHandles val="exact"/>
        </dgm:presLayoutVars>
      </dgm:prSet>
      <dgm:spPr/>
    </dgm:pt>
    <dgm:pt modelId="{B2398A9B-DB00-4C36-8D7A-7DAFD8A2E5C9}" type="pres">
      <dgm:prSet presAssocID="{26C6D777-7DE5-4A6C-8181-142976E28FEA}" presName="parentText" presStyleLbl="node1" presStyleIdx="0" presStyleCnt="5">
        <dgm:presLayoutVars>
          <dgm:chMax val="0"/>
          <dgm:bulletEnabled val="1"/>
        </dgm:presLayoutVars>
      </dgm:prSet>
      <dgm:spPr/>
    </dgm:pt>
    <dgm:pt modelId="{D5DE3204-58BB-4AC5-8C17-6D143EB0A6EB}" type="pres">
      <dgm:prSet presAssocID="{936C0F70-A9E5-41D2-AA84-73ECBD8DD441}" presName="spacer" presStyleCnt="0"/>
      <dgm:spPr/>
    </dgm:pt>
    <dgm:pt modelId="{A3C8B127-AC69-4D92-837B-C6F7B0282BDD}" type="pres">
      <dgm:prSet presAssocID="{DB3506CE-BFA4-4B21-8673-06A2E4911E15}" presName="parentText" presStyleLbl="node1" presStyleIdx="1" presStyleCnt="5">
        <dgm:presLayoutVars>
          <dgm:chMax val="0"/>
          <dgm:bulletEnabled val="1"/>
        </dgm:presLayoutVars>
      </dgm:prSet>
      <dgm:spPr/>
    </dgm:pt>
    <dgm:pt modelId="{1C4B40B3-09C8-42BC-B0AB-77B1DE3F9738}" type="pres">
      <dgm:prSet presAssocID="{FF698E2C-CDDE-4CD8-AA1D-65408C528E13}" presName="spacer" presStyleCnt="0"/>
      <dgm:spPr/>
    </dgm:pt>
    <dgm:pt modelId="{896ADB1C-7C0B-4361-87DA-E792BA51DF41}" type="pres">
      <dgm:prSet presAssocID="{ABE46101-50D6-479B-B92E-04072D22EC6A}" presName="parentText" presStyleLbl="node1" presStyleIdx="2" presStyleCnt="5">
        <dgm:presLayoutVars>
          <dgm:chMax val="0"/>
          <dgm:bulletEnabled val="1"/>
        </dgm:presLayoutVars>
      </dgm:prSet>
      <dgm:spPr/>
    </dgm:pt>
    <dgm:pt modelId="{2571A9F7-560D-418A-B4FB-F7AE378E4196}" type="pres">
      <dgm:prSet presAssocID="{BF9EBC8B-4FDC-4403-90E0-752913A68DF3}" presName="spacer" presStyleCnt="0"/>
      <dgm:spPr/>
    </dgm:pt>
    <dgm:pt modelId="{255CE5D1-CF7B-46FB-8C49-760E1F2B301E}" type="pres">
      <dgm:prSet presAssocID="{1ACCDDA2-6A6E-408D-856D-2600947FEE92}" presName="parentText" presStyleLbl="node1" presStyleIdx="3" presStyleCnt="5">
        <dgm:presLayoutVars>
          <dgm:chMax val="0"/>
          <dgm:bulletEnabled val="1"/>
        </dgm:presLayoutVars>
      </dgm:prSet>
      <dgm:spPr/>
    </dgm:pt>
    <dgm:pt modelId="{0040FED2-6B52-473A-9925-C339EC4A1D8C}" type="pres">
      <dgm:prSet presAssocID="{4E79A6BB-30C1-402A-8F13-1DECBBBD6E9F}" presName="spacer" presStyleCnt="0"/>
      <dgm:spPr/>
    </dgm:pt>
    <dgm:pt modelId="{DF7C9BBA-3DE4-4086-9D60-F3214447E08C}" type="pres">
      <dgm:prSet presAssocID="{9939DB41-B27F-4D2D-A1F0-B5C3BD69B468}" presName="parentText" presStyleLbl="node1" presStyleIdx="4" presStyleCnt="5">
        <dgm:presLayoutVars>
          <dgm:chMax val="0"/>
          <dgm:bulletEnabled val="1"/>
        </dgm:presLayoutVars>
      </dgm:prSet>
      <dgm:spPr/>
    </dgm:pt>
  </dgm:ptLst>
  <dgm:cxnLst>
    <dgm:cxn modelId="{3B5E401D-111A-45E1-BCDC-FB8CF690FEDA}" type="presOf" srcId="{ABE46101-50D6-479B-B92E-04072D22EC6A}" destId="{896ADB1C-7C0B-4361-87DA-E792BA51DF41}" srcOrd="0" destOrd="0" presId="urn:microsoft.com/office/officeart/2005/8/layout/vList2"/>
    <dgm:cxn modelId="{D1D15165-F3C3-42A5-A94A-8D569FBA4A0C}" srcId="{BE8AAC90-3C7E-4332-9AD8-43170698F0F8}" destId="{DB3506CE-BFA4-4B21-8673-06A2E4911E15}" srcOrd="1" destOrd="0" parTransId="{1A0905D2-808E-4B97-A1E0-C5CA98DF2AE3}" sibTransId="{FF698E2C-CDDE-4CD8-AA1D-65408C528E13}"/>
    <dgm:cxn modelId="{DA676268-A118-4FAB-9B2B-6EEDF07C1F2A}" srcId="{BE8AAC90-3C7E-4332-9AD8-43170698F0F8}" destId="{9939DB41-B27F-4D2D-A1F0-B5C3BD69B468}" srcOrd="4" destOrd="0" parTransId="{9B51EDB0-B0A1-4F38-B444-A4FB977B45FE}" sibTransId="{1805C094-EF6D-4BED-A30C-7A6A2D07D67B}"/>
    <dgm:cxn modelId="{1A6BF252-631D-4A69-AC7C-DB17DF34F544}" type="presOf" srcId="{1ACCDDA2-6A6E-408D-856D-2600947FEE92}" destId="{255CE5D1-CF7B-46FB-8C49-760E1F2B301E}" srcOrd="0" destOrd="0" presId="urn:microsoft.com/office/officeart/2005/8/layout/vList2"/>
    <dgm:cxn modelId="{88A4B78D-1F9B-4130-B664-24AD551662C0}" type="presOf" srcId="{DB3506CE-BFA4-4B21-8673-06A2E4911E15}" destId="{A3C8B127-AC69-4D92-837B-C6F7B0282BDD}" srcOrd="0" destOrd="0" presId="urn:microsoft.com/office/officeart/2005/8/layout/vList2"/>
    <dgm:cxn modelId="{AA0C47AF-7961-4B5F-BF78-7376A634B31D}" type="presOf" srcId="{BE8AAC90-3C7E-4332-9AD8-43170698F0F8}" destId="{9B385438-889B-4E9D-BDEE-BD4290FCF276}" srcOrd="0" destOrd="0" presId="urn:microsoft.com/office/officeart/2005/8/layout/vList2"/>
    <dgm:cxn modelId="{13FD4BB0-1624-4EC2-80EF-24426F822D0A}" srcId="{BE8AAC90-3C7E-4332-9AD8-43170698F0F8}" destId="{1ACCDDA2-6A6E-408D-856D-2600947FEE92}" srcOrd="3" destOrd="0" parTransId="{5CB593B5-202A-4FCD-A221-3C78D3BC2EA0}" sibTransId="{4E79A6BB-30C1-402A-8F13-1DECBBBD6E9F}"/>
    <dgm:cxn modelId="{CD7C4EDD-D9D1-4556-920A-9837C1A2DD27}" srcId="{BE8AAC90-3C7E-4332-9AD8-43170698F0F8}" destId="{ABE46101-50D6-479B-B92E-04072D22EC6A}" srcOrd="2" destOrd="0" parTransId="{018DC4CF-0BA4-4D5E-B461-790DBB2A39B6}" sibTransId="{BF9EBC8B-4FDC-4403-90E0-752913A68DF3}"/>
    <dgm:cxn modelId="{06F947E6-B702-4FB1-AA9D-D18082A7DEA1}" type="presOf" srcId="{26C6D777-7DE5-4A6C-8181-142976E28FEA}" destId="{B2398A9B-DB00-4C36-8D7A-7DAFD8A2E5C9}" srcOrd="0" destOrd="0" presId="urn:microsoft.com/office/officeart/2005/8/layout/vList2"/>
    <dgm:cxn modelId="{AA9DB3EC-BB6C-4E95-AFA8-B642FA8F670C}" type="presOf" srcId="{9939DB41-B27F-4D2D-A1F0-B5C3BD69B468}" destId="{DF7C9BBA-3DE4-4086-9D60-F3214447E08C}" srcOrd="0" destOrd="0" presId="urn:microsoft.com/office/officeart/2005/8/layout/vList2"/>
    <dgm:cxn modelId="{FD11FEED-DE1E-43E5-B738-7A687DE6E825}" srcId="{BE8AAC90-3C7E-4332-9AD8-43170698F0F8}" destId="{26C6D777-7DE5-4A6C-8181-142976E28FEA}" srcOrd="0" destOrd="0" parTransId="{D2DD03A9-3A9B-4349-A82B-F34DFBB51B3F}" sibTransId="{936C0F70-A9E5-41D2-AA84-73ECBD8DD441}"/>
    <dgm:cxn modelId="{A9EE468D-ED2A-440E-9214-833BA4014AAC}" type="presParOf" srcId="{9B385438-889B-4E9D-BDEE-BD4290FCF276}" destId="{B2398A9B-DB00-4C36-8D7A-7DAFD8A2E5C9}" srcOrd="0" destOrd="0" presId="urn:microsoft.com/office/officeart/2005/8/layout/vList2"/>
    <dgm:cxn modelId="{0C81153C-60D4-4572-A4D3-60A9CA42DEB2}" type="presParOf" srcId="{9B385438-889B-4E9D-BDEE-BD4290FCF276}" destId="{D5DE3204-58BB-4AC5-8C17-6D143EB0A6EB}" srcOrd="1" destOrd="0" presId="urn:microsoft.com/office/officeart/2005/8/layout/vList2"/>
    <dgm:cxn modelId="{EFFBA092-F094-4606-BC01-CBD0EF004D74}" type="presParOf" srcId="{9B385438-889B-4E9D-BDEE-BD4290FCF276}" destId="{A3C8B127-AC69-4D92-837B-C6F7B0282BDD}" srcOrd="2" destOrd="0" presId="urn:microsoft.com/office/officeart/2005/8/layout/vList2"/>
    <dgm:cxn modelId="{BB05F4A1-A464-4018-8119-245946B0CBFC}" type="presParOf" srcId="{9B385438-889B-4E9D-BDEE-BD4290FCF276}" destId="{1C4B40B3-09C8-42BC-B0AB-77B1DE3F9738}" srcOrd="3" destOrd="0" presId="urn:microsoft.com/office/officeart/2005/8/layout/vList2"/>
    <dgm:cxn modelId="{6FFABF94-F557-4AA5-B21E-E3078989FAD8}" type="presParOf" srcId="{9B385438-889B-4E9D-BDEE-BD4290FCF276}" destId="{896ADB1C-7C0B-4361-87DA-E792BA51DF41}" srcOrd="4" destOrd="0" presId="urn:microsoft.com/office/officeart/2005/8/layout/vList2"/>
    <dgm:cxn modelId="{53792738-1403-422D-ADEC-9A8246614B5A}" type="presParOf" srcId="{9B385438-889B-4E9D-BDEE-BD4290FCF276}" destId="{2571A9F7-560D-418A-B4FB-F7AE378E4196}" srcOrd="5" destOrd="0" presId="urn:microsoft.com/office/officeart/2005/8/layout/vList2"/>
    <dgm:cxn modelId="{DC24D61B-29ED-4980-A09B-18EF865971FC}" type="presParOf" srcId="{9B385438-889B-4E9D-BDEE-BD4290FCF276}" destId="{255CE5D1-CF7B-46FB-8C49-760E1F2B301E}" srcOrd="6" destOrd="0" presId="urn:microsoft.com/office/officeart/2005/8/layout/vList2"/>
    <dgm:cxn modelId="{C9F5D9BE-CA55-4D68-9F8E-C955C12488FF}" type="presParOf" srcId="{9B385438-889B-4E9D-BDEE-BD4290FCF276}" destId="{0040FED2-6B52-473A-9925-C339EC4A1D8C}" srcOrd="7" destOrd="0" presId="urn:microsoft.com/office/officeart/2005/8/layout/vList2"/>
    <dgm:cxn modelId="{23397E80-D9BE-41F0-B89F-D133D8F4F9E1}" type="presParOf" srcId="{9B385438-889B-4E9D-BDEE-BD4290FCF276}" destId="{DF7C9BBA-3DE4-4086-9D60-F3214447E08C}"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E8AAC90-3C7E-4332-9AD8-43170698F0F8}"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26C6D777-7DE5-4A6C-8181-142976E28FEA}">
      <dgm:prSet/>
      <dgm:spPr/>
      <dgm:t>
        <a:bodyPr/>
        <a:lstStyle/>
        <a:p>
          <a:pPr algn="ctr"/>
          <a:r>
            <a:rPr lang="en-US" b="0" dirty="0"/>
            <a:t>Balanced Growth of the Built Environment </a:t>
          </a:r>
        </a:p>
      </dgm:t>
    </dgm:pt>
    <dgm:pt modelId="{D2DD03A9-3A9B-4349-A82B-F34DFBB51B3F}" type="parTrans" cxnId="{FD11FEED-DE1E-43E5-B738-7A687DE6E825}">
      <dgm:prSet/>
      <dgm:spPr/>
      <dgm:t>
        <a:bodyPr/>
        <a:lstStyle/>
        <a:p>
          <a:pPr algn="ctr"/>
          <a:endParaRPr lang="en-US" b="0"/>
        </a:p>
      </dgm:t>
    </dgm:pt>
    <dgm:pt modelId="{936C0F70-A9E5-41D2-AA84-73ECBD8DD441}" type="sibTrans" cxnId="{FD11FEED-DE1E-43E5-B738-7A687DE6E825}">
      <dgm:prSet/>
      <dgm:spPr/>
      <dgm:t>
        <a:bodyPr/>
        <a:lstStyle/>
        <a:p>
          <a:pPr algn="ctr"/>
          <a:endParaRPr lang="en-US" b="0"/>
        </a:p>
      </dgm:t>
    </dgm:pt>
    <dgm:pt modelId="{DB3506CE-BFA4-4B21-8673-06A2E4911E15}">
      <dgm:prSet/>
      <dgm:spPr/>
      <dgm:t>
        <a:bodyPr/>
        <a:lstStyle/>
        <a:p>
          <a:pPr algn="ctr"/>
          <a:r>
            <a:rPr lang="en-US" b="0" dirty="0"/>
            <a:t>Safe and Secure Community </a:t>
          </a:r>
        </a:p>
      </dgm:t>
    </dgm:pt>
    <dgm:pt modelId="{1A0905D2-808E-4B97-A1E0-C5CA98DF2AE3}" type="parTrans" cxnId="{D1D15165-F3C3-42A5-A94A-8D569FBA4A0C}">
      <dgm:prSet/>
      <dgm:spPr/>
      <dgm:t>
        <a:bodyPr/>
        <a:lstStyle/>
        <a:p>
          <a:pPr algn="ctr"/>
          <a:endParaRPr lang="en-US" b="0"/>
        </a:p>
      </dgm:t>
    </dgm:pt>
    <dgm:pt modelId="{FF698E2C-CDDE-4CD8-AA1D-65408C528E13}" type="sibTrans" cxnId="{D1D15165-F3C3-42A5-A94A-8D569FBA4A0C}">
      <dgm:prSet/>
      <dgm:spPr/>
      <dgm:t>
        <a:bodyPr/>
        <a:lstStyle/>
        <a:p>
          <a:pPr algn="ctr"/>
          <a:endParaRPr lang="en-US" b="0"/>
        </a:p>
      </dgm:t>
    </dgm:pt>
    <dgm:pt modelId="{ABE46101-50D6-479B-B92E-04072D22EC6A}">
      <dgm:prSet/>
      <dgm:spPr/>
      <dgm:t>
        <a:bodyPr/>
        <a:lstStyle/>
        <a:p>
          <a:pPr algn="ctr"/>
          <a:r>
            <a:rPr lang="en-US" b="0" dirty="0"/>
            <a:t>Foster Community Character and Identity </a:t>
          </a:r>
        </a:p>
      </dgm:t>
    </dgm:pt>
    <dgm:pt modelId="{018DC4CF-0BA4-4D5E-B461-790DBB2A39B6}" type="parTrans" cxnId="{CD7C4EDD-D9D1-4556-920A-9837C1A2DD27}">
      <dgm:prSet/>
      <dgm:spPr/>
      <dgm:t>
        <a:bodyPr/>
        <a:lstStyle/>
        <a:p>
          <a:pPr algn="ctr"/>
          <a:endParaRPr lang="en-US" b="0"/>
        </a:p>
      </dgm:t>
    </dgm:pt>
    <dgm:pt modelId="{BF9EBC8B-4FDC-4403-90E0-752913A68DF3}" type="sibTrans" cxnId="{CD7C4EDD-D9D1-4556-920A-9837C1A2DD27}">
      <dgm:prSet/>
      <dgm:spPr/>
      <dgm:t>
        <a:bodyPr/>
        <a:lstStyle/>
        <a:p>
          <a:pPr algn="ctr"/>
          <a:endParaRPr lang="en-US" b="0"/>
        </a:p>
      </dgm:t>
    </dgm:pt>
    <dgm:pt modelId="{1ACCDDA2-6A6E-408D-856D-2600947FEE92}">
      <dgm:prSet/>
      <dgm:spPr/>
      <dgm:t>
        <a:bodyPr/>
        <a:lstStyle/>
        <a:p>
          <a:pPr algn="ctr"/>
          <a:r>
            <a:rPr lang="en-US" b="0" dirty="0"/>
            <a:t>Diverse Economic Growth </a:t>
          </a:r>
        </a:p>
      </dgm:t>
    </dgm:pt>
    <dgm:pt modelId="{5CB593B5-202A-4FCD-A221-3C78D3BC2EA0}" type="parTrans" cxnId="{13FD4BB0-1624-4EC2-80EF-24426F822D0A}">
      <dgm:prSet/>
      <dgm:spPr/>
      <dgm:t>
        <a:bodyPr/>
        <a:lstStyle/>
        <a:p>
          <a:pPr algn="ctr"/>
          <a:endParaRPr lang="en-US" b="0"/>
        </a:p>
      </dgm:t>
    </dgm:pt>
    <dgm:pt modelId="{4E79A6BB-30C1-402A-8F13-1DECBBBD6E9F}" type="sibTrans" cxnId="{13FD4BB0-1624-4EC2-80EF-24426F822D0A}">
      <dgm:prSet/>
      <dgm:spPr/>
      <dgm:t>
        <a:bodyPr/>
        <a:lstStyle/>
        <a:p>
          <a:pPr algn="ctr"/>
          <a:endParaRPr lang="en-US" b="0"/>
        </a:p>
      </dgm:t>
    </dgm:pt>
    <dgm:pt modelId="{9939DB41-B27F-4D2D-A1F0-B5C3BD69B468}">
      <dgm:prSet/>
      <dgm:spPr/>
      <dgm:t>
        <a:bodyPr/>
        <a:lstStyle/>
        <a:p>
          <a:pPr algn="ctr"/>
          <a:r>
            <a:rPr lang="en-US" b="0" dirty="0"/>
            <a:t>Protection and Maintenance of Natural &amp; Open Spaces </a:t>
          </a:r>
        </a:p>
      </dgm:t>
    </dgm:pt>
    <dgm:pt modelId="{9B51EDB0-B0A1-4F38-B444-A4FB977B45FE}" type="parTrans" cxnId="{DA676268-A118-4FAB-9B2B-6EEDF07C1F2A}">
      <dgm:prSet/>
      <dgm:spPr/>
      <dgm:t>
        <a:bodyPr/>
        <a:lstStyle/>
        <a:p>
          <a:pPr algn="ctr"/>
          <a:endParaRPr lang="en-US" b="0"/>
        </a:p>
      </dgm:t>
    </dgm:pt>
    <dgm:pt modelId="{1805C094-EF6D-4BED-A30C-7A6A2D07D67B}" type="sibTrans" cxnId="{DA676268-A118-4FAB-9B2B-6EEDF07C1F2A}">
      <dgm:prSet/>
      <dgm:spPr/>
      <dgm:t>
        <a:bodyPr/>
        <a:lstStyle/>
        <a:p>
          <a:pPr algn="ctr"/>
          <a:endParaRPr lang="en-US" b="0"/>
        </a:p>
      </dgm:t>
    </dgm:pt>
    <dgm:pt modelId="{F198E86A-7C2B-4F6F-ACFD-2D109FF067AD}">
      <dgm:prSet custT="1"/>
      <dgm:spPr/>
      <dgm:t>
        <a:bodyPr/>
        <a:lstStyle/>
        <a:p>
          <a:pPr algn="l">
            <a:buNone/>
          </a:pPr>
          <a:r>
            <a:rPr lang="en-US" sz="1600" b="0" dirty="0"/>
            <a:t>Built Environment/One Water/Governance Sections</a:t>
          </a:r>
        </a:p>
      </dgm:t>
    </dgm:pt>
    <dgm:pt modelId="{67CE9C7F-09EE-45C5-9BED-E170EF4AB6BC}" type="parTrans" cxnId="{607125CB-ABF7-4F36-B78F-5FFC27DBD6C4}">
      <dgm:prSet/>
      <dgm:spPr/>
      <dgm:t>
        <a:bodyPr/>
        <a:lstStyle/>
        <a:p>
          <a:endParaRPr lang="en-US"/>
        </a:p>
      </dgm:t>
    </dgm:pt>
    <dgm:pt modelId="{375D5421-A7BB-4300-9025-34AC898D8A44}" type="sibTrans" cxnId="{607125CB-ABF7-4F36-B78F-5FFC27DBD6C4}">
      <dgm:prSet/>
      <dgm:spPr/>
      <dgm:t>
        <a:bodyPr/>
        <a:lstStyle/>
        <a:p>
          <a:endParaRPr lang="en-US"/>
        </a:p>
      </dgm:t>
    </dgm:pt>
    <dgm:pt modelId="{4D554E62-4929-47E8-B0DD-E8DF9146FA8F}">
      <dgm:prSet custT="1"/>
      <dgm:spPr/>
      <dgm:t>
        <a:bodyPr/>
        <a:lstStyle/>
        <a:p>
          <a:pPr algn="l">
            <a:buNone/>
          </a:pPr>
          <a:r>
            <a:rPr lang="en-US" sz="1600" b="0" dirty="0"/>
            <a:t>Built Environment/Governance Sections</a:t>
          </a:r>
        </a:p>
      </dgm:t>
    </dgm:pt>
    <dgm:pt modelId="{ECF2D6BC-FB01-448C-96F3-0960987B02FB}" type="parTrans" cxnId="{5DC9AA4D-2039-40E8-97D1-1AEAD1696BA0}">
      <dgm:prSet/>
      <dgm:spPr/>
      <dgm:t>
        <a:bodyPr/>
        <a:lstStyle/>
        <a:p>
          <a:endParaRPr lang="en-US"/>
        </a:p>
      </dgm:t>
    </dgm:pt>
    <dgm:pt modelId="{D67CE3A5-F642-48C9-96B9-7B839EDB30F7}" type="sibTrans" cxnId="{5DC9AA4D-2039-40E8-97D1-1AEAD1696BA0}">
      <dgm:prSet/>
      <dgm:spPr/>
      <dgm:t>
        <a:bodyPr/>
        <a:lstStyle/>
        <a:p>
          <a:endParaRPr lang="en-US"/>
        </a:p>
      </dgm:t>
    </dgm:pt>
    <dgm:pt modelId="{AD485C79-914E-4B8D-9038-2AC34E5D02D1}">
      <dgm:prSet custT="1"/>
      <dgm:spPr/>
      <dgm:t>
        <a:bodyPr/>
        <a:lstStyle/>
        <a:p>
          <a:pPr algn="l">
            <a:buNone/>
          </a:pPr>
          <a:r>
            <a:rPr lang="en-US" sz="1600" b="0" dirty="0"/>
            <a:t>Built Environment/Governance Sections</a:t>
          </a:r>
        </a:p>
      </dgm:t>
    </dgm:pt>
    <dgm:pt modelId="{2EE5C7AE-E0DD-475E-9215-CD75B05E519B}" type="parTrans" cxnId="{839C5504-5CBB-42D2-A263-133B1A78DDFC}">
      <dgm:prSet/>
      <dgm:spPr/>
      <dgm:t>
        <a:bodyPr/>
        <a:lstStyle/>
        <a:p>
          <a:endParaRPr lang="en-US"/>
        </a:p>
      </dgm:t>
    </dgm:pt>
    <dgm:pt modelId="{ED17AE2C-E3B2-4297-8C36-7A4936D9B27C}" type="sibTrans" cxnId="{839C5504-5CBB-42D2-A263-133B1A78DDFC}">
      <dgm:prSet/>
      <dgm:spPr/>
      <dgm:t>
        <a:bodyPr/>
        <a:lstStyle/>
        <a:p>
          <a:endParaRPr lang="en-US"/>
        </a:p>
      </dgm:t>
    </dgm:pt>
    <dgm:pt modelId="{E0CD30D6-C511-4EA5-A75F-B18619C6ECAE}">
      <dgm:prSet custT="1"/>
      <dgm:spPr/>
      <dgm:t>
        <a:bodyPr/>
        <a:lstStyle/>
        <a:p>
          <a:pPr algn="l">
            <a:buNone/>
          </a:pPr>
          <a:r>
            <a:rPr lang="en-US" sz="1600" b="0" dirty="0"/>
            <a:t>Built Environment/Governance Sections</a:t>
          </a:r>
        </a:p>
      </dgm:t>
    </dgm:pt>
    <dgm:pt modelId="{2630A6CF-5338-4E92-A322-631454BB7037}" type="parTrans" cxnId="{D1B84EB4-6DD8-45B5-A879-0EC04222D1D1}">
      <dgm:prSet/>
      <dgm:spPr/>
      <dgm:t>
        <a:bodyPr/>
        <a:lstStyle/>
        <a:p>
          <a:endParaRPr lang="en-US"/>
        </a:p>
      </dgm:t>
    </dgm:pt>
    <dgm:pt modelId="{8679D592-F48F-43B0-9F84-5C736A343B3C}" type="sibTrans" cxnId="{D1B84EB4-6DD8-45B5-A879-0EC04222D1D1}">
      <dgm:prSet/>
      <dgm:spPr/>
      <dgm:t>
        <a:bodyPr/>
        <a:lstStyle/>
        <a:p>
          <a:endParaRPr lang="en-US"/>
        </a:p>
      </dgm:t>
    </dgm:pt>
    <dgm:pt modelId="{3F019121-426D-4E30-ADC1-B90F2A4ED226}">
      <dgm:prSet custT="1"/>
      <dgm:spPr/>
      <dgm:t>
        <a:bodyPr/>
        <a:lstStyle/>
        <a:p>
          <a:pPr algn="l">
            <a:buNone/>
          </a:pPr>
          <a:r>
            <a:rPr lang="en-US" sz="1600" b="0" dirty="0"/>
            <a:t>Natural and Open Space Section</a:t>
          </a:r>
        </a:p>
      </dgm:t>
    </dgm:pt>
    <dgm:pt modelId="{6DA9DD03-8077-4A95-9F69-E50DD22BA594}" type="parTrans" cxnId="{AC8B7E09-6870-4C7A-A663-E83A05EECD21}">
      <dgm:prSet/>
      <dgm:spPr/>
      <dgm:t>
        <a:bodyPr/>
        <a:lstStyle/>
        <a:p>
          <a:endParaRPr lang="en-US"/>
        </a:p>
      </dgm:t>
    </dgm:pt>
    <dgm:pt modelId="{0B35C289-9492-49F5-B91C-B25AAB7025FF}" type="sibTrans" cxnId="{AC8B7E09-6870-4C7A-A663-E83A05EECD21}">
      <dgm:prSet/>
      <dgm:spPr/>
      <dgm:t>
        <a:bodyPr/>
        <a:lstStyle/>
        <a:p>
          <a:endParaRPr lang="en-US"/>
        </a:p>
      </dgm:t>
    </dgm:pt>
    <dgm:pt modelId="{C537A41C-DD85-4290-BA10-79AE03BD073F}" type="pres">
      <dgm:prSet presAssocID="{BE8AAC90-3C7E-4332-9AD8-43170698F0F8}" presName="Name0" presStyleCnt="0">
        <dgm:presLayoutVars>
          <dgm:dir/>
          <dgm:animLvl val="lvl"/>
          <dgm:resizeHandles val="exact"/>
        </dgm:presLayoutVars>
      </dgm:prSet>
      <dgm:spPr/>
    </dgm:pt>
    <dgm:pt modelId="{0DEF90C3-AAE6-42C9-8432-57B6C1C75AAD}" type="pres">
      <dgm:prSet presAssocID="{26C6D777-7DE5-4A6C-8181-142976E28FEA}" presName="linNode" presStyleCnt="0"/>
      <dgm:spPr/>
    </dgm:pt>
    <dgm:pt modelId="{0F6AEA49-E970-4348-A0B4-547A53FC1C7D}" type="pres">
      <dgm:prSet presAssocID="{26C6D777-7DE5-4A6C-8181-142976E28FEA}" presName="parentText" presStyleLbl="node1" presStyleIdx="0" presStyleCnt="5">
        <dgm:presLayoutVars>
          <dgm:chMax val="1"/>
          <dgm:bulletEnabled val="1"/>
        </dgm:presLayoutVars>
      </dgm:prSet>
      <dgm:spPr/>
    </dgm:pt>
    <dgm:pt modelId="{41496940-3BBB-49C5-81E8-13E024EF2CC9}" type="pres">
      <dgm:prSet presAssocID="{26C6D777-7DE5-4A6C-8181-142976E28FEA}" presName="descendantText" presStyleLbl="alignAccFollowNode1" presStyleIdx="0" presStyleCnt="5">
        <dgm:presLayoutVars>
          <dgm:bulletEnabled val="1"/>
        </dgm:presLayoutVars>
      </dgm:prSet>
      <dgm:spPr/>
    </dgm:pt>
    <dgm:pt modelId="{2607B1AB-5F2C-4507-A582-02A6D9C5D3EA}" type="pres">
      <dgm:prSet presAssocID="{936C0F70-A9E5-41D2-AA84-73ECBD8DD441}" presName="sp" presStyleCnt="0"/>
      <dgm:spPr/>
    </dgm:pt>
    <dgm:pt modelId="{CD51EC6D-5082-4EC4-AADE-0556C6768BA8}" type="pres">
      <dgm:prSet presAssocID="{DB3506CE-BFA4-4B21-8673-06A2E4911E15}" presName="linNode" presStyleCnt="0"/>
      <dgm:spPr/>
    </dgm:pt>
    <dgm:pt modelId="{3BEE3C80-BD02-49A0-968B-A274EC4F267C}" type="pres">
      <dgm:prSet presAssocID="{DB3506CE-BFA4-4B21-8673-06A2E4911E15}" presName="parentText" presStyleLbl="node1" presStyleIdx="1" presStyleCnt="5">
        <dgm:presLayoutVars>
          <dgm:chMax val="1"/>
          <dgm:bulletEnabled val="1"/>
        </dgm:presLayoutVars>
      </dgm:prSet>
      <dgm:spPr/>
    </dgm:pt>
    <dgm:pt modelId="{12E02679-3B7A-4288-B26C-46711CB4586C}" type="pres">
      <dgm:prSet presAssocID="{DB3506CE-BFA4-4B21-8673-06A2E4911E15}" presName="descendantText" presStyleLbl="alignAccFollowNode1" presStyleIdx="1" presStyleCnt="5">
        <dgm:presLayoutVars>
          <dgm:bulletEnabled val="1"/>
        </dgm:presLayoutVars>
      </dgm:prSet>
      <dgm:spPr/>
    </dgm:pt>
    <dgm:pt modelId="{1535D5D8-0182-49EE-BFAF-487994393A37}" type="pres">
      <dgm:prSet presAssocID="{FF698E2C-CDDE-4CD8-AA1D-65408C528E13}" presName="sp" presStyleCnt="0"/>
      <dgm:spPr/>
    </dgm:pt>
    <dgm:pt modelId="{455744E6-2831-4773-89E3-43A6BC966734}" type="pres">
      <dgm:prSet presAssocID="{ABE46101-50D6-479B-B92E-04072D22EC6A}" presName="linNode" presStyleCnt="0"/>
      <dgm:spPr/>
    </dgm:pt>
    <dgm:pt modelId="{EC719E7A-1657-433F-A19D-08AE7D08C32C}" type="pres">
      <dgm:prSet presAssocID="{ABE46101-50D6-479B-B92E-04072D22EC6A}" presName="parentText" presStyleLbl="node1" presStyleIdx="2" presStyleCnt="5">
        <dgm:presLayoutVars>
          <dgm:chMax val="1"/>
          <dgm:bulletEnabled val="1"/>
        </dgm:presLayoutVars>
      </dgm:prSet>
      <dgm:spPr/>
    </dgm:pt>
    <dgm:pt modelId="{445DAE51-B6FA-4BC7-B378-24EDDF13F3E7}" type="pres">
      <dgm:prSet presAssocID="{ABE46101-50D6-479B-B92E-04072D22EC6A}" presName="descendantText" presStyleLbl="alignAccFollowNode1" presStyleIdx="2" presStyleCnt="5">
        <dgm:presLayoutVars>
          <dgm:bulletEnabled val="1"/>
        </dgm:presLayoutVars>
      </dgm:prSet>
      <dgm:spPr/>
    </dgm:pt>
    <dgm:pt modelId="{194EE7DD-7E0B-4889-B28D-2287DFAFF34F}" type="pres">
      <dgm:prSet presAssocID="{BF9EBC8B-4FDC-4403-90E0-752913A68DF3}" presName="sp" presStyleCnt="0"/>
      <dgm:spPr/>
    </dgm:pt>
    <dgm:pt modelId="{882C4D46-BC38-4E62-9B13-F1F4572F6C87}" type="pres">
      <dgm:prSet presAssocID="{1ACCDDA2-6A6E-408D-856D-2600947FEE92}" presName="linNode" presStyleCnt="0"/>
      <dgm:spPr/>
    </dgm:pt>
    <dgm:pt modelId="{8C21806D-29C7-414F-8291-967235BA6252}" type="pres">
      <dgm:prSet presAssocID="{1ACCDDA2-6A6E-408D-856D-2600947FEE92}" presName="parentText" presStyleLbl="node1" presStyleIdx="3" presStyleCnt="5">
        <dgm:presLayoutVars>
          <dgm:chMax val="1"/>
          <dgm:bulletEnabled val="1"/>
        </dgm:presLayoutVars>
      </dgm:prSet>
      <dgm:spPr/>
    </dgm:pt>
    <dgm:pt modelId="{ABA4126D-EF6B-4822-A034-F9C13675B5A4}" type="pres">
      <dgm:prSet presAssocID="{1ACCDDA2-6A6E-408D-856D-2600947FEE92}" presName="descendantText" presStyleLbl="alignAccFollowNode1" presStyleIdx="3" presStyleCnt="5">
        <dgm:presLayoutVars>
          <dgm:bulletEnabled val="1"/>
        </dgm:presLayoutVars>
      </dgm:prSet>
      <dgm:spPr/>
    </dgm:pt>
    <dgm:pt modelId="{781CDB21-D1DA-446A-AAA6-28ED12B00BF1}" type="pres">
      <dgm:prSet presAssocID="{4E79A6BB-30C1-402A-8F13-1DECBBBD6E9F}" presName="sp" presStyleCnt="0"/>
      <dgm:spPr/>
    </dgm:pt>
    <dgm:pt modelId="{10DE66DE-7E13-485D-886F-2B38BB038C9F}" type="pres">
      <dgm:prSet presAssocID="{9939DB41-B27F-4D2D-A1F0-B5C3BD69B468}" presName="linNode" presStyleCnt="0"/>
      <dgm:spPr/>
    </dgm:pt>
    <dgm:pt modelId="{9241C5F8-C8B7-44A8-B45A-3A34C6B0247C}" type="pres">
      <dgm:prSet presAssocID="{9939DB41-B27F-4D2D-A1F0-B5C3BD69B468}" presName="parentText" presStyleLbl="node1" presStyleIdx="4" presStyleCnt="5">
        <dgm:presLayoutVars>
          <dgm:chMax val="1"/>
          <dgm:bulletEnabled val="1"/>
        </dgm:presLayoutVars>
      </dgm:prSet>
      <dgm:spPr/>
    </dgm:pt>
    <dgm:pt modelId="{F1A719DF-C206-43A0-98D6-460F8C45B614}" type="pres">
      <dgm:prSet presAssocID="{9939DB41-B27F-4D2D-A1F0-B5C3BD69B468}" presName="descendantText" presStyleLbl="alignAccFollowNode1" presStyleIdx="4" presStyleCnt="5">
        <dgm:presLayoutVars>
          <dgm:bulletEnabled val="1"/>
        </dgm:presLayoutVars>
      </dgm:prSet>
      <dgm:spPr/>
    </dgm:pt>
  </dgm:ptLst>
  <dgm:cxnLst>
    <dgm:cxn modelId="{839C5504-5CBB-42D2-A263-133B1A78DDFC}" srcId="{ABE46101-50D6-479B-B92E-04072D22EC6A}" destId="{AD485C79-914E-4B8D-9038-2AC34E5D02D1}" srcOrd="0" destOrd="0" parTransId="{2EE5C7AE-E0DD-475E-9215-CD75B05E519B}" sibTransId="{ED17AE2C-E3B2-4297-8C36-7A4936D9B27C}"/>
    <dgm:cxn modelId="{AC8B7E09-6870-4C7A-A663-E83A05EECD21}" srcId="{9939DB41-B27F-4D2D-A1F0-B5C3BD69B468}" destId="{3F019121-426D-4E30-ADC1-B90F2A4ED226}" srcOrd="0" destOrd="0" parTransId="{6DA9DD03-8077-4A95-9F69-E50DD22BA594}" sibTransId="{0B35C289-9492-49F5-B91C-B25AAB7025FF}"/>
    <dgm:cxn modelId="{D4032616-13CF-49BD-B548-7944211166FC}" type="presOf" srcId="{9939DB41-B27F-4D2D-A1F0-B5C3BD69B468}" destId="{9241C5F8-C8B7-44A8-B45A-3A34C6B0247C}" srcOrd="0" destOrd="0" presId="urn:microsoft.com/office/officeart/2005/8/layout/vList5"/>
    <dgm:cxn modelId="{D1D15165-F3C3-42A5-A94A-8D569FBA4A0C}" srcId="{BE8AAC90-3C7E-4332-9AD8-43170698F0F8}" destId="{DB3506CE-BFA4-4B21-8673-06A2E4911E15}" srcOrd="1" destOrd="0" parTransId="{1A0905D2-808E-4B97-A1E0-C5CA98DF2AE3}" sibTransId="{FF698E2C-CDDE-4CD8-AA1D-65408C528E13}"/>
    <dgm:cxn modelId="{DA676268-A118-4FAB-9B2B-6EEDF07C1F2A}" srcId="{BE8AAC90-3C7E-4332-9AD8-43170698F0F8}" destId="{9939DB41-B27F-4D2D-A1F0-B5C3BD69B468}" srcOrd="4" destOrd="0" parTransId="{9B51EDB0-B0A1-4F38-B444-A4FB977B45FE}" sibTransId="{1805C094-EF6D-4BED-A30C-7A6A2D07D67B}"/>
    <dgm:cxn modelId="{C292906D-DFC2-4E7B-8D5E-EF1761C6F510}" type="presOf" srcId="{3F019121-426D-4E30-ADC1-B90F2A4ED226}" destId="{F1A719DF-C206-43A0-98D6-460F8C45B614}" srcOrd="0" destOrd="0" presId="urn:microsoft.com/office/officeart/2005/8/layout/vList5"/>
    <dgm:cxn modelId="{5DC9AA4D-2039-40E8-97D1-1AEAD1696BA0}" srcId="{DB3506CE-BFA4-4B21-8673-06A2E4911E15}" destId="{4D554E62-4929-47E8-B0DD-E8DF9146FA8F}" srcOrd="0" destOrd="0" parTransId="{ECF2D6BC-FB01-448C-96F3-0960987B02FB}" sibTransId="{D67CE3A5-F642-48C9-96B9-7B839EDB30F7}"/>
    <dgm:cxn modelId="{1F9B8670-B4A0-4FB8-9C5D-08A8D10F2514}" type="presOf" srcId="{1ACCDDA2-6A6E-408D-856D-2600947FEE92}" destId="{8C21806D-29C7-414F-8291-967235BA6252}" srcOrd="0" destOrd="0" presId="urn:microsoft.com/office/officeart/2005/8/layout/vList5"/>
    <dgm:cxn modelId="{F085CA77-5E95-4F7D-B155-7DA5BFB08311}" type="presOf" srcId="{AD485C79-914E-4B8D-9038-2AC34E5D02D1}" destId="{445DAE51-B6FA-4BC7-B378-24EDDF13F3E7}" srcOrd="0" destOrd="0" presId="urn:microsoft.com/office/officeart/2005/8/layout/vList5"/>
    <dgm:cxn modelId="{B07B6079-7B34-48EC-A7B4-DB3DA7DC9E72}" type="presOf" srcId="{4D554E62-4929-47E8-B0DD-E8DF9146FA8F}" destId="{12E02679-3B7A-4288-B26C-46711CB4586C}" srcOrd="0" destOrd="0" presId="urn:microsoft.com/office/officeart/2005/8/layout/vList5"/>
    <dgm:cxn modelId="{E4C8997E-5C0E-4CE1-901A-2EA037208DEC}" type="presOf" srcId="{DB3506CE-BFA4-4B21-8673-06A2E4911E15}" destId="{3BEE3C80-BD02-49A0-968B-A274EC4F267C}" srcOrd="0" destOrd="0" presId="urn:microsoft.com/office/officeart/2005/8/layout/vList5"/>
    <dgm:cxn modelId="{EFB6229B-BA3C-470B-9682-DA957666EE68}" type="presOf" srcId="{ABE46101-50D6-479B-B92E-04072D22EC6A}" destId="{EC719E7A-1657-433F-A19D-08AE7D08C32C}" srcOrd="0" destOrd="0" presId="urn:microsoft.com/office/officeart/2005/8/layout/vList5"/>
    <dgm:cxn modelId="{295B0FA0-14AF-4B80-95AD-A3CD5E12B64D}" type="presOf" srcId="{E0CD30D6-C511-4EA5-A75F-B18619C6ECAE}" destId="{ABA4126D-EF6B-4822-A034-F9C13675B5A4}" srcOrd="0" destOrd="0" presId="urn:microsoft.com/office/officeart/2005/8/layout/vList5"/>
    <dgm:cxn modelId="{13FD4BB0-1624-4EC2-80EF-24426F822D0A}" srcId="{BE8AAC90-3C7E-4332-9AD8-43170698F0F8}" destId="{1ACCDDA2-6A6E-408D-856D-2600947FEE92}" srcOrd="3" destOrd="0" parTransId="{5CB593B5-202A-4FCD-A221-3C78D3BC2EA0}" sibTransId="{4E79A6BB-30C1-402A-8F13-1DECBBBD6E9F}"/>
    <dgm:cxn modelId="{D1B84EB4-6DD8-45B5-A879-0EC04222D1D1}" srcId="{1ACCDDA2-6A6E-408D-856D-2600947FEE92}" destId="{E0CD30D6-C511-4EA5-A75F-B18619C6ECAE}" srcOrd="0" destOrd="0" parTransId="{2630A6CF-5338-4E92-A322-631454BB7037}" sibTransId="{8679D592-F48F-43B0-9F84-5C736A343B3C}"/>
    <dgm:cxn modelId="{973496C3-A525-42BB-8556-4D85937D4E49}" type="presOf" srcId="{F198E86A-7C2B-4F6F-ACFD-2D109FF067AD}" destId="{41496940-3BBB-49C5-81E8-13E024EF2CC9}" srcOrd="0" destOrd="0" presId="urn:microsoft.com/office/officeart/2005/8/layout/vList5"/>
    <dgm:cxn modelId="{5A778DC4-F9FE-475A-8EDC-FFFF787DA5DD}" type="presOf" srcId="{26C6D777-7DE5-4A6C-8181-142976E28FEA}" destId="{0F6AEA49-E970-4348-A0B4-547A53FC1C7D}" srcOrd="0" destOrd="0" presId="urn:microsoft.com/office/officeart/2005/8/layout/vList5"/>
    <dgm:cxn modelId="{607125CB-ABF7-4F36-B78F-5FFC27DBD6C4}" srcId="{26C6D777-7DE5-4A6C-8181-142976E28FEA}" destId="{F198E86A-7C2B-4F6F-ACFD-2D109FF067AD}" srcOrd="0" destOrd="0" parTransId="{67CE9C7F-09EE-45C5-9BED-E170EF4AB6BC}" sibTransId="{375D5421-A7BB-4300-9025-34AC898D8A44}"/>
    <dgm:cxn modelId="{CD7C4EDD-D9D1-4556-920A-9837C1A2DD27}" srcId="{BE8AAC90-3C7E-4332-9AD8-43170698F0F8}" destId="{ABE46101-50D6-479B-B92E-04072D22EC6A}" srcOrd="2" destOrd="0" parTransId="{018DC4CF-0BA4-4D5E-B461-790DBB2A39B6}" sibTransId="{BF9EBC8B-4FDC-4403-90E0-752913A68DF3}"/>
    <dgm:cxn modelId="{FD11FEED-DE1E-43E5-B738-7A687DE6E825}" srcId="{BE8AAC90-3C7E-4332-9AD8-43170698F0F8}" destId="{26C6D777-7DE5-4A6C-8181-142976E28FEA}" srcOrd="0" destOrd="0" parTransId="{D2DD03A9-3A9B-4349-A82B-F34DFBB51B3F}" sibTransId="{936C0F70-A9E5-41D2-AA84-73ECBD8DD441}"/>
    <dgm:cxn modelId="{73FA9FF6-E9EE-4873-842E-A7ABE39CE48D}" type="presOf" srcId="{BE8AAC90-3C7E-4332-9AD8-43170698F0F8}" destId="{C537A41C-DD85-4290-BA10-79AE03BD073F}" srcOrd="0" destOrd="0" presId="urn:microsoft.com/office/officeart/2005/8/layout/vList5"/>
    <dgm:cxn modelId="{EC21F357-98AD-4A8B-BE3F-4DA32FE43838}" type="presParOf" srcId="{C537A41C-DD85-4290-BA10-79AE03BD073F}" destId="{0DEF90C3-AAE6-42C9-8432-57B6C1C75AAD}" srcOrd="0" destOrd="0" presId="urn:microsoft.com/office/officeart/2005/8/layout/vList5"/>
    <dgm:cxn modelId="{2D5A55CE-465B-4F70-87CB-1E173CD4C73D}" type="presParOf" srcId="{0DEF90C3-AAE6-42C9-8432-57B6C1C75AAD}" destId="{0F6AEA49-E970-4348-A0B4-547A53FC1C7D}" srcOrd="0" destOrd="0" presId="urn:microsoft.com/office/officeart/2005/8/layout/vList5"/>
    <dgm:cxn modelId="{A2E60B5E-0032-4D00-875D-EF377BE3FC24}" type="presParOf" srcId="{0DEF90C3-AAE6-42C9-8432-57B6C1C75AAD}" destId="{41496940-3BBB-49C5-81E8-13E024EF2CC9}" srcOrd="1" destOrd="0" presId="urn:microsoft.com/office/officeart/2005/8/layout/vList5"/>
    <dgm:cxn modelId="{C3896C4D-D987-49EB-9BEB-E3EB0A421ECB}" type="presParOf" srcId="{C537A41C-DD85-4290-BA10-79AE03BD073F}" destId="{2607B1AB-5F2C-4507-A582-02A6D9C5D3EA}" srcOrd="1" destOrd="0" presId="urn:microsoft.com/office/officeart/2005/8/layout/vList5"/>
    <dgm:cxn modelId="{8EB0488D-5F97-443C-83BA-293392F44E31}" type="presParOf" srcId="{C537A41C-DD85-4290-BA10-79AE03BD073F}" destId="{CD51EC6D-5082-4EC4-AADE-0556C6768BA8}" srcOrd="2" destOrd="0" presId="urn:microsoft.com/office/officeart/2005/8/layout/vList5"/>
    <dgm:cxn modelId="{C546FBB1-944F-423A-9317-4CBEB091AE0A}" type="presParOf" srcId="{CD51EC6D-5082-4EC4-AADE-0556C6768BA8}" destId="{3BEE3C80-BD02-49A0-968B-A274EC4F267C}" srcOrd="0" destOrd="0" presId="urn:microsoft.com/office/officeart/2005/8/layout/vList5"/>
    <dgm:cxn modelId="{C0DF0B0F-6549-43C1-BB5F-E1C4F3DE0A59}" type="presParOf" srcId="{CD51EC6D-5082-4EC4-AADE-0556C6768BA8}" destId="{12E02679-3B7A-4288-B26C-46711CB4586C}" srcOrd="1" destOrd="0" presId="urn:microsoft.com/office/officeart/2005/8/layout/vList5"/>
    <dgm:cxn modelId="{4EF8BD24-6C3A-4D3E-B435-4349430B6EF1}" type="presParOf" srcId="{C537A41C-DD85-4290-BA10-79AE03BD073F}" destId="{1535D5D8-0182-49EE-BFAF-487994393A37}" srcOrd="3" destOrd="0" presId="urn:microsoft.com/office/officeart/2005/8/layout/vList5"/>
    <dgm:cxn modelId="{8024815E-9587-459C-9F1A-369E13675F51}" type="presParOf" srcId="{C537A41C-DD85-4290-BA10-79AE03BD073F}" destId="{455744E6-2831-4773-89E3-43A6BC966734}" srcOrd="4" destOrd="0" presId="urn:microsoft.com/office/officeart/2005/8/layout/vList5"/>
    <dgm:cxn modelId="{3D199744-7C99-4E18-8AA5-46957379A5AE}" type="presParOf" srcId="{455744E6-2831-4773-89E3-43A6BC966734}" destId="{EC719E7A-1657-433F-A19D-08AE7D08C32C}" srcOrd="0" destOrd="0" presId="urn:microsoft.com/office/officeart/2005/8/layout/vList5"/>
    <dgm:cxn modelId="{F5D8504E-C746-4ED6-9AB3-F0C0643B2287}" type="presParOf" srcId="{455744E6-2831-4773-89E3-43A6BC966734}" destId="{445DAE51-B6FA-4BC7-B378-24EDDF13F3E7}" srcOrd="1" destOrd="0" presId="urn:microsoft.com/office/officeart/2005/8/layout/vList5"/>
    <dgm:cxn modelId="{BA7366FE-71F8-4187-A63C-50F88A8B8F42}" type="presParOf" srcId="{C537A41C-DD85-4290-BA10-79AE03BD073F}" destId="{194EE7DD-7E0B-4889-B28D-2287DFAFF34F}" srcOrd="5" destOrd="0" presId="urn:microsoft.com/office/officeart/2005/8/layout/vList5"/>
    <dgm:cxn modelId="{6ECEEA5A-59C0-4FCB-947E-3102E29F0D9A}" type="presParOf" srcId="{C537A41C-DD85-4290-BA10-79AE03BD073F}" destId="{882C4D46-BC38-4E62-9B13-F1F4572F6C87}" srcOrd="6" destOrd="0" presId="urn:microsoft.com/office/officeart/2005/8/layout/vList5"/>
    <dgm:cxn modelId="{74A1B219-3CF6-4FF8-B2A6-D8079816EF3C}" type="presParOf" srcId="{882C4D46-BC38-4E62-9B13-F1F4572F6C87}" destId="{8C21806D-29C7-414F-8291-967235BA6252}" srcOrd="0" destOrd="0" presId="urn:microsoft.com/office/officeart/2005/8/layout/vList5"/>
    <dgm:cxn modelId="{52B078CC-AE10-4F6E-AC1B-BAA020C428CE}" type="presParOf" srcId="{882C4D46-BC38-4E62-9B13-F1F4572F6C87}" destId="{ABA4126D-EF6B-4822-A034-F9C13675B5A4}" srcOrd="1" destOrd="0" presId="urn:microsoft.com/office/officeart/2005/8/layout/vList5"/>
    <dgm:cxn modelId="{6F3DD89E-6D17-4B34-8EA1-973A825B6C50}" type="presParOf" srcId="{C537A41C-DD85-4290-BA10-79AE03BD073F}" destId="{781CDB21-D1DA-446A-AAA6-28ED12B00BF1}" srcOrd="7" destOrd="0" presId="urn:microsoft.com/office/officeart/2005/8/layout/vList5"/>
    <dgm:cxn modelId="{CB72738A-F031-4E2A-BD4D-B09C2EF33900}" type="presParOf" srcId="{C537A41C-DD85-4290-BA10-79AE03BD073F}" destId="{10DE66DE-7E13-485D-886F-2B38BB038C9F}" srcOrd="8" destOrd="0" presId="urn:microsoft.com/office/officeart/2005/8/layout/vList5"/>
    <dgm:cxn modelId="{0DA4194B-357D-4499-B08A-06E8BD702472}" type="presParOf" srcId="{10DE66DE-7E13-485D-886F-2B38BB038C9F}" destId="{9241C5F8-C8B7-44A8-B45A-3A34C6B0247C}" srcOrd="0" destOrd="0" presId="urn:microsoft.com/office/officeart/2005/8/layout/vList5"/>
    <dgm:cxn modelId="{9DE56B97-23F7-4563-9B18-4374F5B692C7}" type="presParOf" srcId="{10DE66DE-7E13-485D-886F-2B38BB038C9F}" destId="{F1A719DF-C206-43A0-98D6-460F8C45B61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E8AAC90-3C7E-4332-9AD8-43170698F0F8}"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26C6D777-7DE5-4A6C-8181-142976E28FEA}">
      <dgm:prSet custT="1"/>
      <dgm:spPr/>
      <dgm:t>
        <a:bodyPr/>
        <a:lstStyle/>
        <a:p>
          <a:pPr algn="ctr"/>
          <a:r>
            <a:rPr lang="en-US" sz="1800" b="0" dirty="0"/>
            <a:t>Balanced Growth of the Built Environment </a:t>
          </a:r>
        </a:p>
      </dgm:t>
    </dgm:pt>
    <dgm:pt modelId="{D2DD03A9-3A9B-4349-A82B-F34DFBB51B3F}" type="parTrans" cxnId="{FD11FEED-DE1E-43E5-B738-7A687DE6E825}">
      <dgm:prSet/>
      <dgm:spPr/>
      <dgm:t>
        <a:bodyPr/>
        <a:lstStyle/>
        <a:p>
          <a:pPr algn="ctr"/>
          <a:endParaRPr lang="en-US" b="0"/>
        </a:p>
      </dgm:t>
    </dgm:pt>
    <dgm:pt modelId="{936C0F70-A9E5-41D2-AA84-73ECBD8DD441}" type="sibTrans" cxnId="{FD11FEED-DE1E-43E5-B738-7A687DE6E825}">
      <dgm:prSet/>
      <dgm:spPr/>
      <dgm:t>
        <a:bodyPr/>
        <a:lstStyle/>
        <a:p>
          <a:pPr algn="ctr"/>
          <a:endParaRPr lang="en-US" b="0"/>
        </a:p>
      </dgm:t>
    </dgm:pt>
    <dgm:pt modelId="{DB3506CE-BFA4-4B21-8673-06A2E4911E15}">
      <dgm:prSet custT="1"/>
      <dgm:spPr/>
      <dgm:t>
        <a:bodyPr/>
        <a:lstStyle/>
        <a:p>
          <a:pPr algn="ctr"/>
          <a:r>
            <a:rPr lang="en-US" sz="1800" b="0" dirty="0"/>
            <a:t>Safe and Secure Community </a:t>
          </a:r>
        </a:p>
      </dgm:t>
    </dgm:pt>
    <dgm:pt modelId="{1A0905D2-808E-4B97-A1E0-C5CA98DF2AE3}" type="parTrans" cxnId="{D1D15165-F3C3-42A5-A94A-8D569FBA4A0C}">
      <dgm:prSet/>
      <dgm:spPr/>
      <dgm:t>
        <a:bodyPr/>
        <a:lstStyle/>
        <a:p>
          <a:pPr algn="ctr"/>
          <a:endParaRPr lang="en-US" b="0"/>
        </a:p>
      </dgm:t>
    </dgm:pt>
    <dgm:pt modelId="{FF698E2C-CDDE-4CD8-AA1D-65408C528E13}" type="sibTrans" cxnId="{D1D15165-F3C3-42A5-A94A-8D569FBA4A0C}">
      <dgm:prSet/>
      <dgm:spPr/>
      <dgm:t>
        <a:bodyPr/>
        <a:lstStyle/>
        <a:p>
          <a:pPr algn="ctr"/>
          <a:endParaRPr lang="en-US" b="0"/>
        </a:p>
      </dgm:t>
    </dgm:pt>
    <dgm:pt modelId="{ABE46101-50D6-479B-B92E-04072D22EC6A}">
      <dgm:prSet custT="1"/>
      <dgm:spPr/>
      <dgm:t>
        <a:bodyPr/>
        <a:lstStyle/>
        <a:p>
          <a:pPr algn="ctr"/>
          <a:r>
            <a:rPr lang="en-US" sz="1800" b="0" dirty="0"/>
            <a:t>Foster Community Character and Identity </a:t>
          </a:r>
        </a:p>
      </dgm:t>
    </dgm:pt>
    <dgm:pt modelId="{018DC4CF-0BA4-4D5E-B461-790DBB2A39B6}" type="parTrans" cxnId="{CD7C4EDD-D9D1-4556-920A-9837C1A2DD27}">
      <dgm:prSet/>
      <dgm:spPr/>
      <dgm:t>
        <a:bodyPr/>
        <a:lstStyle/>
        <a:p>
          <a:pPr algn="ctr"/>
          <a:endParaRPr lang="en-US" b="0"/>
        </a:p>
      </dgm:t>
    </dgm:pt>
    <dgm:pt modelId="{BF9EBC8B-4FDC-4403-90E0-752913A68DF3}" type="sibTrans" cxnId="{CD7C4EDD-D9D1-4556-920A-9837C1A2DD27}">
      <dgm:prSet/>
      <dgm:spPr/>
      <dgm:t>
        <a:bodyPr/>
        <a:lstStyle/>
        <a:p>
          <a:pPr algn="ctr"/>
          <a:endParaRPr lang="en-US" b="0"/>
        </a:p>
      </dgm:t>
    </dgm:pt>
    <dgm:pt modelId="{1ACCDDA2-6A6E-408D-856D-2600947FEE92}">
      <dgm:prSet custT="1"/>
      <dgm:spPr/>
      <dgm:t>
        <a:bodyPr/>
        <a:lstStyle/>
        <a:p>
          <a:pPr algn="ctr"/>
          <a:r>
            <a:rPr lang="en-US" sz="1800" b="0" dirty="0"/>
            <a:t>Diverse Economic Growth </a:t>
          </a:r>
        </a:p>
      </dgm:t>
    </dgm:pt>
    <dgm:pt modelId="{5CB593B5-202A-4FCD-A221-3C78D3BC2EA0}" type="parTrans" cxnId="{13FD4BB0-1624-4EC2-80EF-24426F822D0A}">
      <dgm:prSet/>
      <dgm:spPr/>
      <dgm:t>
        <a:bodyPr/>
        <a:lstStyle/>
        <a:p>
          <a:pPr algn="ctr"/>
          <a:endParaRPr lang="en-US" b="0"/>
        </a:p>
      </dgm:t>
    </dgm:pt>
    <dgm:pt modelId="{4E79A6BB-30C1-402A-8F13-1DECBBBD6E9F}" type="sibTrans" cxnId="{13FD4BB0-1624-4EC2-80EF-24426F822D0A}">
      <dgm:prSet/>
      <dgm:spPr/>
      <dgm:t>
        <a:bodyPr/>
        <a:lstStyle/>
        <a:p>
          <a:pPr algn="ctr"/>
          <a:endParaRPr lang="en-US" b="0"/>
        </a:p>
      </dgm:t>
    </dgm:pt>
    <dgm:pt modelId="{9939DB41-B27F-4D2D-A1F0-B5C3BD69B468}">
      <dgm:prSet custT="1"/>
      <dgm:spPr/>
      <dgm:t>
        <a:bodyPr/>
        <a:lstStyle/>
        <a:p>
          <a:pPr algn="ctr"/>
          <a:r>
            <a:rPr lang="en-US" sz="1800" b="0" dirty="0"/>
            <a:t>Protection and Maintenance of Natural &amp; Open Spaces </a:t>
          </a:r>
        </a:p>
      </dgm:t>
    </dgm:pt>
    <dgm:pt modelId="{9B51EDB0-B0A1-4F38-B444-A4FB977B45FE}" type="parTrans" cxnId="{DA676268-A118-4FAB-9B2B-6EEDF07C1F2A}">
      <dgm:prSet/>
      <dgm:spPr/>
      <dgm:t>
        <a:bodyPr/>
        <a:lstStyle/>
        <a:p>
          <a:pPr algn="ctr"/>
          <a:endParaRPr lang="en-US" b="0"/>
        </a:p>
      </dgm:t>
    </dgm:pt>
    <dgm:pt modelId="{1805C094-EF6D-4BED-A30C-7A6A2D07D67B}" type="sibTrans" cxnId="{DA676268-A118-4FAB-9B2B-6EEDF07C1F2A}">
      <dgm:prSet/>
      <dgm:spPr/>
      <dgm:t>
        <a:bodyPr/>
        <a:lstStyle/>
        <a:p>
          <a:pPr algn="ctr"/>
          <a:endParaRPr lang="en-US" b="0"/>
        </a:p>
      </dgm:t>
    </dgm:pt>
    <dgm:pt modelId="{F198E86A-7C2B-4F6F-ACFD-2D109FF067AD}">
      <dgm:prSet custT="1"/>
      <dgm:spPr/>
      <dgm:t>
        <a:bodyPr/>
        <a:lstStyle/>
        <a:p>
          <a:pPr algn="l">
            <a:buFont typeface="Arial" panose="020B0604020202020204" pitchFamily="34" charset="0"/>
            <a:buChar char="•"/>
          </a:pPr>
          <a:r>
            <a:rPr lang="en-US" sz="1400" dirty="0"/>
            <a:t>Strategies from current </a:t>
          </a:r>
          <a:r>
            <a:rPr lang="en-US" sz="1400" b="1" dirty="0"/>
            <a:t>Infrastructure/Utilities </a:t>
          </a:r>
          <a:r>
            <a:rPr lang="en-US" sz="1400" dirty="0"/>
            <a:t>Goal</a:t>
          </a:r>
          <a:endParaRPr lang="en-US" sz="1400" b="0" dirty="0"/>
        </a:p>
      </dgm:t>
    </dgm:pt>
    <dgm:pt modelId="{67CE9C7F-09EE-45C5-9BED-E170EF4AB6BC}" type="parTrans" cxnId="{607125CB-ABF7-4F36-B78F-5FFC27DBD6C4}">
      <dgm:prSet/>
      <dgm:spPr/>
      <dgm:t>
        <a:bodyPr/>
        <a:lstStyle/>
        <a:p>
          <a:endParaRPr lang="en-US"/>
        </a:p>
      </dgm:t>
    </dgm:pt>
    <dgm:pt modelId="{375D5421-A7BB-4300-9025-34AC898D8A44}" type="sibTrans" cxnId="{607125CB-ABF7-4F36-B78F-5FFC27DBD6C4}">
      <dgm:prSet/>
      <dgm:spPr/>
      <dgm:t>
        <a:bodyPr/>
        <a:lstStyle/>
        <a:p>
          <a:endParaRPr lang="en-US"/>
        </a:p>
      </dgm:t>
    </dgm:pt>
    <dgm:pt modelId="{4D554E62-4929-47E8-B0DD-E8DF9146FA8F}">
      <dgm:prSet custT="1"/>
      <dgm:spPr/>
      <dgm:t>
        <a:bodyPr/>
        <a:lstStyle/>
        <a:p>
          <a:pPr algn="l">
            <a:buFont typeface="Arial" panose="020B0604020202020204" pitchFamily="34" charset="0"/>
            <a:buChar char="•"/>
          </a:pPr>
          <a:r>
            <a:rPr lang="en-US" sz="1400" dirty="0"/>
            <a:t>Strategies from current </a:t>
          </a:r>
          <a:r>
            <a:rPr lang="en-US" sz="1400" b="1" dirty="0"/>
            <a:t>Crime and Safety</a:t>
          </a:r>
          <a:r>
            <a:rPr lang="en-US" sz="1400" dirty="0"/>
            <a:t> Goal</a:t>
          </a:r>
          <a:endParaRPr lang="en-US" sz="1400" b="0" dirty="0"/>
        </a:p>
      </dgm:t>
    </dgm:pt>
    <dgm:pt modelId="{ECF2D6BC-FB01-448C-96F3-0960987B02FB}" type="parTrans" cxnId="{5DC9AA4D-2039-40E8-97D1-1AEAD1696BA0}">
      <dgm:prSet/>
      <dgm:spPr/>
      <dgm:t>
        <a:bodyPr/>
        <a:lstStyle/>
        <a:p>
          <a:endParaRPr lang="en-US"/>
        </a:p>
      </dgm:t>
    </dgm:pt>
    <dgm:pt modelId="{D67CE3A5-F642-48C9-96B9-7B839EDB30F7}" type="sibTrans" cxnId="{5DC9AA4D-2039-40E8-97D1-1AEAD1696BA0}">
      <dgm:prSet/>
      <dgm:spPr/>
      <dgm:t>
        <a:bodyPr/>
        <a:lstStyle/>
        <a:p>
          <a:endParaRPr lang="en-US"/>
        </a:p>
      </dgm:t>
    </dgm:pt>
    <dgm:pt modelId="{AD485C79-914E-4B8D-9038-2AC34E5D02D1}">
      <dgm:prSet custT="1"/>
      <dgm:spPr/>
      <dgm:t>
        <a:bodyPr/>
        <a:lstStyle/>
        <a:p>
          <a:pPr algn="l">
            <a:buFont typeface="Arial" panose="020B0604020202020204" pitchFamily="34" charset="0"/>
            <a:buChar char="•"/>
          </a:pPr>
          <a:r>
            <a:rPr lang="en-US" sz="1400" dirty="0"/>
            <a:t>Strategies from current </a:t>
          </a:r>
          <a:r>
            <a:rPr lang="en-US" sz="1400" b="1" dirty="0"/>
            <a:t>Crime &amp; Safety</a:t>
          </a:r>
          <a:r>
            <a:rPr lang="en-US" sz="1400" dirty="0"/>
            <a:t> Goal</a:t>
          </a:r>
          <a:endParaRPr lang="en-US" sz="1400" b="0" dirty="0"/>
        </a:p>
      </dgm:t>
    </dgm:pt>
    <dgm:pt modelId="{2EE5C7AE-E0DD-475E-9215-CD75B05E519B}" type="parTrans" cxnId="{839C5504-5CBB-42D2-A263-133B1A78DDFC}">
      <dgm:prSet/>
      <dgm:spPr/>
      <dgm:t>
        <a:bodyPr/>
        <a:lstStyle/>
        <a:p>
          <a:endParaRPr lang="en-US"/>
        </a:p>
      </dgm:t>
    </dgm:pt>
    <dgm:pt modelId="{ED17AE2C-E3B2-4297-8C36-7A4936D9B27C}" type="sibTrans" cxnId="{839C5504-5CBB-42D2-A263-133B1A78DDFC}">
      <dgm:prSet/>
      <dgm:spPr/>
      <dgm:t>
        <a:bodyPr/>
        <a:lstStyle/>
        <a:p>
          <a:endParaRPr lang="en-US"/>
        </a:p>
      </dgm:t>
    </dgm:pt>
    <dgm:pt modelId="{E0CD30D6-C511-4EA5-A75F-B18619C6ECAE}">
      <dgm:prSet custT="1"/>
      <dgm:spPr/>
      <dgm:t>
        <a:bodyPr/>
        <a:lstStyle/>
        <a:p>
          <a:pPr algn="l">
            <a:buFont typeface="Arial" panose="020B0604020202020204" pitchFamily="34" charset="0"/>
            <a:buChar char="•"/>
          </a:pPr>
          <a:r>
            <a:rPr lang="en-US" sz="1400" dirty="0"/>
            <a:t>Strategies from current </a:t>
          </a:r>
          <a:r>
            <a:rPr lang="en-US" sz="1400" b="1" dirty="0"/>
            <a:t>Planning &amp; Growth </a:t>
          </a:r>
          <a:r>
            <a:rPr lang="en-US" sz="1400" dirty="0"/>
            <a:t>Goal</a:t>
          </a:r>
          <a:endParaRPr lang="en-US" sz="1400" b="0" dirty="0"/>
        </a:p>
      </dgm:t>
    </dgm:pt>
    <dgm:pt modelId="{2630A6CF-5338-4E92-A322-631454BB7037}" type="parTrans" cxnId="{D1B84EB4-6DD8-45B5-A879-0EC04222D1D1}">
      <dgm:prSet/>
      <dgm:spPr/>
      <dgm:t>
        <a:bodyPr/>
        <a:lstStyle/>
        <a:p>
          <a:endParaRPr lang="en-US"/>
        </a:p>
      </dgm:t>
    </dgm:pt>
    <dgm:pt modelId="{8679D592-F48F-43B0-9F84-5C736A343B3C}" type="sibTrans" cxnId="{D1B84EB4-6DD8-45B5-A879-0EC04222D1D1}">
      <dgm:prSet/>
      <dgm:spPr/>
      <dgm:t>
        <a:bodyPr/>
        <a:lstStyle/>
        <a:p>
          <a:endParaRPr lang="en-US"/>
        </a:p>
      </dgm:t>
    </dgm:pt>
    <dgm:pt modelId="{3F019121-426D-4E30-ADC1-B90F2A4ED226}">
      <dgm:prSet custT="1"/>
      <dgm:spPr/>
      <dgm:t>
        <a:bodyPr/>
        <a:lstStyle/>
        <a:p>
          <a:pPr algn="l">
            <a:buFont typeface="Arial" panose="020B0604020202020204" pitchFamily="34" charset="0"/>
            <a:buChar char="•"/>
          </a:pPr>
          <a:r>
            <a:rPr lang="en-US" sz="1400" dirty="0"/>
            <a:t>Strategies from current </a:t>
          </a:r>
          <a:r>
            <a:rPr lang="en-US" sz="1400" b="1" dirty="0"/>
            <a:t>Parks and Recreation </a:t>
          </a:r>
          <a:r>
            <a:rPr lang="en-US" sz="1400" b="0" dirty="0"/>
            <a:t>Goal	</a:t>
          </a:r>
          <a:r>
            <a:rPr lang="en-US" sz="1400" b="1" dirty="0"/>
            <a:t> </a:t>
          </a:r>
        </a:p>
      </dgm:t>
    </dgm:pt>
    <dgm:pt modelId="{6DA9DD03-8077-4A95-9F69-E50DD22BA594}" type="parTrans" cxnId="{AC8B7E09-6870-4C7A-A663-E83A05EECD21}">
      <dgm:prSet/>
      <dgm:spPr/>
      <dgm:t>
        <a:bodyPr/>
        <a:lstStyle/>
        <a:p>
          <a:endParaRPr lang="en-US"/>
        </a:p>
      </dgm:t>
    </dgm:pt>
    <dgm:pt modelId="{0B35C289-9492-49F5-B91C-B25AAB7025FF}" type="sibTrans" cxnId="{AC8B7E09-6870-4C7A-A663-E83A05EECD21}">
      <dgm:prSet/>
      <dgm:spPr/>
      <dgm:t>
        <a:bodyPr/>
        <a:lstStyle/>
        <a:p>
          <a:endParaRPr lang="en-US"/>
        </a:p>
      </dgm:t>
    </dgm:pt>
    <dgm:pt modelId="{1DF24754-D962-439B-8CFE-46D29B4B9F48}">
      <dgm:prSet custT="1"/>
      <dgm:spPr/>
      <dgm:t>
        <a:bodyPr/>
        <a:lstStyle/>
        <a:p>
          <a:pPr>
            <a:buFont typeface="Arial" panose="020B0604020202020204" pitchFamily="34" charset="0"/>
            <a:buChar char="•"/>
          </a:pPr>
          <a:r>
            <a:rPr lang="en-US" sz="1400" dirty="0"/>
            <a:t>Strategies from current </a:t>
          </a:r>
          <a:r>
            <a:rPr lang="en-US" sz="1400" b="1" dirty="0"/>
            <a:t>Planning &amp; Growth </a:t>
          </a:r>
          <a:r>
            <a:rPr lang="en-US" sz="1400" dirty="0"/>
            <a:t>Goal</a:t>
          </a:r>
        </a:p>
      </dgm:t>
    </dgm:pt>
    <dgm:pt modelId="{898DC9ED-12C7-4479-8D1D-1D83B9642E86}" type="parTrans" cxnId="{C7DC1FF4-5AD0-4EEE-9D17-8A3FCB01BC6F}">
      <dgm:prSet/>
      <dgm:spPr/>
      <dgm:t>
        <a:bodyPr/>
        <a:lstStyle/>
        <a:p>
          <a:endParaRPr lang="en-US"/>
        </a:p>
      </dgm:t>
    </dgm:pt>
    <dgm:pt modelId="{63014C05-036E-400C-B286-80AFD95DBC05}" type="sibTrans" cxnId="{C7DC1FF4-5AD0-4EEE-9D17-8A3FCB01BC6F}">
      <dgm:prSet/>
      <dgm:spPr/>
      <dgm:t>
        <a:bodyPr/>
        <a:lstStyle/>
        <a:p>
          <a:endParaRPr lang="en-US"/>
        </a:p>
      </dgm:t>
    </dgm:pt>
    <dgm:pt modelId="{3C93F9A3-241F-44BA-A242-D4A8D31CD160}">
      <dgm:prSet custT="1"/>
      <dgm:spPr/>
      <dgm:t>
        <a:bodyPr/>
        <a:lstStyle/>
        <a:p>
          <a:pPr>
            <a:buFont typeface="Arial" panose="020B0604020202020204" pitchFamily="34" charset="0"/>
            <a:buChar char="•"/>
          </a:pPr>
          <a:r>
            <a:rPr lang="en-US" sz="1400" dirty="0"/>
            <a:t>Strategies from current </a:t>
          </a:r>
          <a:r>
            <a:rPr lang="en-US" sz="1400" b="1" dirty="0"/>
            <a:t>Transportation/Traffic (Mobility) </a:t>
          </a:r>
          <a:r>
            <a:rPr lang="en-US" sz="1400" b="0" dirty="0"/>
            <a:t>Goal</a:t>
          </a:r>
          <a:endParaRPr lang="en-US" sz="1400" b="1" dirty="0"/>
        </a:p>
      </dgm:t>
    </dgm:pt>
    <dgm:pt modelId="{45A79395-B4D4-4F29-9333-D556510E456A}" type="parTrans" cxnId="{ABEF7593-2B2D-43C2-B3FA-9E7F4CF497B0}">
      <dgm:prSet/>
      <dgm:spPr/>
      <dgm:t>
        <a:bodyPr/>
        <a:lstStyle/>
        <a:p>
          <a:endParaRPr lang="en-US"/>
        </a:p>
      </dgm:t>
    </dgm:pt>
    <dgm:pt modelId="{6503E58F-D1BA-4D66-9B81-3C19167DA70E}" type="sibTrans" cxnId="{ABEF7593-2B2D-43C2-B3FA-9E7F4CF497B0}">
      <dgm:prSet/>
      <dgm:spPr/>
      <dgm:t>
        <a:bodyPr/>
        <a:lstStyle/>
        <a:p>
          <a:endParaRPr lang="en-US"/>
        </a:p>
      </dgm:t>
    </dgm:pt>
    <dgm:pt modelId="{371E5E9E-A453-49FC-B6A9-22DE1666EF9F}">
      <dgm:prSet custT="1"/>
      <dgm:spPr/>
      <dgm:t>
        <a:bodyPr/>
        <a:lstStyle/>
        <a:p>
          <a:pPr>
            <a:buFont typeface="Arial" panose="020B0604020202020204" pitchFamily="34" charset="0"/>
            <a:buChar char="•"/>
          </a:pPr>
          <a:r>
            <a:rPr lang="en-US" sz="1400" dirty="0"/>
            <a:t>Strategies from current </a:t>
          </a:r>
          <a:r>
            <a:rPr lang="en-US" sz="1400" b="1" dirty="0"/>
            <a:t>Senior, Social, Health-Medical Services and Schools </a:t>
          </a:r>
          <a:r>
            <a:rPr lang="en-US" sz="1400" dirty="0"/>
            <a:t>Goal</a:t>
          </a:r>
        </a:p>
      </dgm:t>
    </dgm:pt>
    <dgm:pt modelId="{D9B9432B-8B22-4578-93AD-44626919BA2B}" type="parTrans" cxnId="{86A2B741-7C9D-42EA-B4E5-198FCE8991EC}">
      <dgm:prSet/>
      <dgm:spPr/>
      <dgm:t>
        <a:bodyPr/>
        <a:lstStyle/>
        <a:p>
          <a:endParaRPr lang="en-US"/>
        </a:p>
      </dgm:t>
    </dgm:pt>
    <dgm:pt modelId="{7A7B6E99-0E0B-4B73-98B8-F728A2947A90}" type="sibTrans" cxnId="{86A2B741-7C9D-42EA-B4E5-198FCE8991EC}">
      <dgm:prSet/>
      <dgm:spPr/>
      <dgm:t>
        <a:bodyPr/>
        <a:lstStyle/>
        <a:p>
          <a:endParaRPr lang="en-US"/>
        </a:p>
      </dgm:t>
    </dgm:pt>
    <dgm:pt modelId="{0B1A3261-5CF0-44B1-949C-238C74DBA14D}">
      <dgm:prSet custT="1"/>
      <dgm:spPr/>
      <dgm:t>
        <a:bodyPr/>
        <a:lstStyle/>
        <a:p>
          <a:pPr>
            <a:buFont typeface="Arial" panose="020B0604020202020204" pitchFamily="34" charset="0"/>
            <a:buChar char="•"/>
          </a:pPr>
          <a:r>
            <a:rPr lang="en-US" sz="1400" dirty="0"/>
            <a:t>Strategies from current </a:t>
          </a:r>
          <a:r>
            <a:rPr lang="en-US" sz="1400" b="1" dirty="0"/>
            <a:t>Historic Preservation </a:t>
          </a:r>
          <a:r>
            <a:rPr lang="en-US" sz="1400" b="0" dirty="0"/>
            <a:t>Goal</a:t>
          </a:r>
          <a:endParaRPr lang="en-US" sz="1400" b="1" dirty="0"/>
        </a:p>
      </dgm:t>
    </dgm:pt>
    <dgm:pt modelId="{2C23D301-733E-41D1-978D-75B53CE6E94F}" type="parTrans" cxnId="{5AA7E6E8-F649-4AB9-95C1-ED683C6127D4}">
      <dgm:prSet/>
      <dgm:spPr/>
      <dgm:t>
        <a:bodyPr/>
        <a:lstStyle/>
        <a:p>
          <a:endParaRPr lang="en-US"/>
        </a:p>
      </dgm:t>
    </dgm:pt>
    <dgm:pt modelId="{62BC204C-302D-4480-908B-624DF2D066A6}" type="sibTrans" cxnId="{5AA7E6E8-F649-4AB9-95C1-ED683C6127D4}">
      <dgm:prSet/>
      <dgm:spPr/>
      <dgm:t>
        <a:bodyPr/>
        <a:lstStyle/>
        <a:p>
          <a:endParaRPr lang="en-US"/>
        </a:p>
      </dgm:t>
    </dgm:pt>
    <dgm:pt modelId="{7EEFF6C5-0D46-4510-AB4C-947982561CCF}">
      <dgm:prSet custT="1"/>
      <dgm:spPr/>
      <dgm:t>
        <a:bodyPr/>
        <a:lstStyle/>
        <a:p>
          <a:pPr>
            <a:buFont typeface="Arial" panose="020B0604020202020204" pitchFamily="34" charset="0"/>
            <a:buChar char="•"/>
          </a:pPr>
          <a:r>
            <a:rPr lang="en-US" sz="1400" dirty="0"/>
            <a:t>Strategies from current </a:t>
          </a:r>
          <a:r>
            <a:rPr lang="en-US" sz="1400" b="1" dirty="0"/>
            <a:t>Economic Development </a:t>
          </a:r>
          <a:r>
            <a:rPr lang="en-US" sz="1400" b="0" dirty="0"/>
            <a:t>Goal</a:t>
          </a:r>
        </a:p>
      </dgm:t>
    </dgm:pt>
    <dgm:pt modelId="{2FF6D649-2211-42B0-A368-AED3D87B0EA7}" type="parTrans" cxnId="{A9854E46-EA5C-4A07-8878-E89C09D0D736}">
      <dgm:prSet/>
      <dgm:spPr/>
      <dgm:t>
        <a:bodyPr/>
        <a:lstStyle/>
        <a:p>
          <a:endParaRPr lang="en-US"/>
        </a:p>
      </dgm:t>
    </dgm:pt>
    <dgm:pt modelId="{4C6FE2C5-7BC8-4C1A-A9AD-11E84CE2A047}" type="sibTrans" cxnId="{A9854E46-EA5C-4A07-8878-E89C09D0D736}">
      <dgm:prSet/>
      <dgm:spPr/>
      <dgm:t>
        <a:bodyPr/>
        <a:lstStyle/>
        <a:p>
          <a:endParaRPr lang="en-US"/>
        </a:p>
      </dgm:t>
    </dgm:pt>
    <dgm:pt modelId="{61234792-789D-49E3-A422-3B19C41006D8}">
      <dgm:prSet custT="1"/>
      <dgm:spPr/>
      <dgm:t>
        <a:bodyPr/>
        <a:lstStyle/>
        <a:p>
          <a:pPr>
            <a:buFont typeface="Arial" panose="020B0604020202020204" pitchFamily="34" charset="0"/>
            <a:buChar char="•"/>
          </a:pPr>
          <a:r>
            <a:rPr lang="en-US" sz="1400" dirty="0"/>
            <a:t>Strategies from current </a:t>
          </a:r>
          <a:r>
            <a:rPr lang="en-US" sz="1400" b="1" dirty="0"/>
            <a:t>Senior, Social, Health-Medical Services and Schools</a:t>
          </a:r>
          <a:r>
            <a:rPr lang="en-US" sz="1400" dirty="0"/>
            <a:t> Goal</a:t>
          </a:r>
        </a:p>
      </dgm:t>
    </dgm:pt>
    <dgm:pt modelId="{A5A14681-AF8A-43BD-87A7-19CC238E7446}" type="parTrans" cxnId="{7FEBD5F4-E331-47D8-A956-16EC95E4A5B0}">
      <dgm:prSet/>
      <dgm:spPr/>
      <dgm:t>
        <a:bodyPr/>
        <a:lstStyle/>
        <a:p>
          <a:endParaRPr lang="en-US"/>
        </a:p>
      </dgm:t>
    </dgm:pt>
    <dgm:pt modelId="{0B98D6AA-59FB-49F1-9AA9-0DF0BA2AF0A9}" type="sibTrans" cxnId="{7FEBD5F4-E331-47D8-A956-16EC95E4A5B0}">
      <dgm:prSet/>
      <dgm:spPr/>
      <dgm:t>
        <a:bodyPr/>
        <a:lstStyle/>
        <a:p>
          <a:endParaRPr lang="en-US"/>
        </a:p>
      </dgm:t>
    </dgm:pt>
    <dgm:pt modelId="{76D8D898-A71D-4B36-97CA-E53896F23F2D}">
      <dgm:prSet custT="1"/>
      <dgm:spPr/>
      <dgm:t>
        <a:bodyPr/>
        <a:lstStyle/>
        <a:p>
          <a:pPr>
            <a:buFont typeface="Arial" panose="020B0604020202020204" pitchFamily="34" charset="0"/>
            <a:buChar char="•"/>
          </a:pPr>
          <a:r>
            <a:rPr lang="en-US" sz="1400" dirty="0"/>
            <a:t>Strategies from current </a:t>
          </a:r>
          <a:r>
            <a:rPr lang="en-US" sz="1400" b="1" dirty="0"/>
            <a:t>Environmental Resources </a:t>
          </a:r>
          <a:r>
            <a:rPr lang="en-US" sz="1400" b="0" dirty="0"/>
            <a:t>Goal</a:t>
          </a:r>
          <a:endParaRPr lang="en-US" sz="1400" b="1" dirty="0"/>
        </a:p>
      </dgm:t>
    </dgm:pt>
    <dgm:pt modelId="{D7000C04-993B-407D-B476-137C532DC9DA}" type="parTrans" cxnId="{3E10572A-0CDE-4976-9790-6E408F857780}">
      <dgm:prSet/>
      <dgm:spPr/>
      <dgm:t>
        <a:bodyPr/>
        <a:lstStyle/>
        <a:p>
          <a:endParaRPr lang="en-US"/>
        </a:p>
      </dgm:t>
    </dgm:pt>
    <dgm:pt modelId="{18EC661D-7073-45D0-89D6-9473EFF7AB60}" type="sibTrans" cxnId="{3E10572A-0CDE-4976-9790-6E408F857780}">
      <dgm:prSet/>
      <dgm:spPr/>
      <dgm:t>
        <a:bodyPr/>
        <a:lstStyle/>
        <a:p>
          <a:endParaRPr lang="en-US"/>
        </a:p>
      </dgm:t>
    </dgm:pt>
    <dgm:pt modelId="{C537A41C-DD85-4290-BA10-79AE03BD073F}" type="pres">
      <dgm:prSet presAssocID="{BE8AAC90-3C7E-4332-9AD8-43170698F0F8}" presName="Name0" presStyleCnt="0">
        <dgm:presLayoutVars>
          <dgm:dir/>
          <dgm:animLvl val="lvl"/>
          <dgm:resizeHandles val="exact"/>
        </dgm:presLayoutVars>
      </dgm:prSet>
      <dgm:spPr/>
    </dgm:pt>
    <dgm:pt modelId="{0DEF90C3-AAE6-42C9-8432-57B6C1C75AAD}" type="pres">
      <dgm:prSet presAssocID="{26C6D777-7DE5-4A6C-8181-142976E28FEA}" presName="linNode" presStyleCnt="0"/>
      <dgm:spPr/>
    </dgm:pt>
    <dgm:pt modelId="{0F6AEA49-E970-4348-A0B4-547A53FC1C7D}" type="pres">
      <dgm:prSet presAssocID="{26C6D777-7DE5-4A6C-8181-142976E28FEA}" presName="parentText" presStyleLbl="node1" presStyleIdx="0" presStyleCnt="5" custScaleX="77104" custScaleY="81635">
        <dgm:presLayoutVars>
          <dgm:chMax val="1"/>
          <dgm:bulletEnabled val="1"/>
        </dgm:presLayoutVars>
      </dgm:prSet>
      <dgm:spPr/>
    </dgm:pt>
    <dgm:pt modelId="{41496940-3BBB-49C5-81E8-13E024EF2CC9}" type="pres">
      <dgm:prSet presAssocID="{26C6D777-7DE5-4A6C-8181-142976E28FEA}" presName="descendantText" presStyleLbl="alignAccFollowNode1" presStyleIdx="0" presStyleCnt="5" custScaleX="104349" custScaleY="86825">
        <dgm:presLayoutVars>
          <dgm:bulletEnabled val="1"/>
        </dgm:presLayoutVars>
      </dgm:prSet>
      <dgm:spPr/>
    </dgm:pt>
    <dgm:pt modelId="{2607B1AB-5F2C-4507-A582-02A6D9C5D3EA}" type="pres">
      <dgm:prSet presAssocID="{936C0F70-A9E5-41D2-AA84-73ECBD8DD441}" presName="sp" presStyleCnt="0"/>
      <dgm:spPr/>
    </dgm:pt>
    <dgm:pt modelId="{CD51EC6D-5082-4EC4-AADE-0556C6768BA8}" type="pres">
      <dgm:prSet presAssocID="{DB3506CE-BFA4-4B21-8673-06A2E4911E15}" presName="linNode" presStyleCnt="0"/>
      <dgm:spPr/>
    </dgm:pt>
    <dgm:pt modelId="{3BEE3C80-BD02-49A0-968B-A274EC4F267C}" type="pres">
      <dgm:prSet presAssocID="{DB3506CE-BFA4-4B21-8673-06A2E4911E15}" presName="parentText" presStyleLbl="node1" presStyleIdx="1" presStyleCnt="5" custScaleX="77104" custScaleY="81635">
        <dgm:presLayoutVars>
          <dgm:chMax val="1"/>
          <dgm:bulletEnabled val="1"/>
        </dgm:presLayoutVars>
      </dgm:prSet>
      <dgm:spPr/>
    </dgm:pt>
    <dgm:pt modelId="{12E02679-3B7A-4288-B26C-46711CB4586C}" type="pres">
      <dgm:prSet presAssocID="{DB3506CE-BFA4-4B21-8673-06A2E4911E15}" presName="descendantText" presStyleLbl="alignAccFollowNode1" presStyleIdx="1" presStyleCnt="5" custScaleX="104349" custScaleY="86825">
        <dgm:presLayoutVars>
          <dgm:bulletEnabled val="1"/>
        </dgm:presLayoutVars>
      </dgm:prSet>
      <dgm:spPr/>
    </dgm:pt>
    <dgm:pt modelId="{1535D5D8-0182-49EE-BFAF-487994393A37}" type="pres">
      <dgm:prSet presAssocID="{FF698E2C-CDDE-4CD8-AA1D-65408C528E13}" presName="sp" presStyleCnt="0"/>
      <dgm:spPr/>
    </dgm:pt>
    <dgm:pt modelId="{455744E6-2831-4773-89E3-43A6BC966734}" type="pres">
      <dgm:prSet presAssocID="{ABE46101-50D6-479B-B92E-04072D22EC6A}" presName="linNode" presStyleCnt="0"/>
      <dgm:spPr/>
    </dgm:pt>
    <dgm:pt modelId="{EC719E7A-1657-433F-A19D-08AE7D08C32C}" type="pres">
      <dgm:prSet presAssocID="{ABE46101-50D6-479B-B92E-04072D22EC6A}" presName="parentText" presStyleLbl="node1" presStyleIdx="2" presStyleCnt="5" custScaleX="77104" custScaleY="81635">
        <dgm:presLayoutVars>
          <dgm:chMax val="1"/>
          <dgm:bulletEnabled val="1"/>
        </dgm:presLayoutVars>
      </dgm:prSet>
      <dgm:spPr/>
    </dgm:pt>
    <dgm:pt modelId="{445DAE51-B6FA-4BC7-B378-24EDDF13F3E7}" type="pres">
      <dgm:prSet presAssocID="{ABE46101-50D6-479B-B92E-04072D22EC6A}" presName="descendantText" presStyleLbl="alignAccFollowNode1" presStyleIdx="2" presStyleCnt="5" custScaleX="104349" custScaleY="86825">
        <dgm:presLayoutVars>
          <dgm:bulletEnabled val="1"/>
        </dgm:presLayoutVars>
      </dgm:prSet>
      <dgm:spPr/>
    </dgm:pt>
    <dgm:pt modelId="{194EE7DD-7E0B-4889-B28D-2287DFAFF34F}" type="pres">
      <dgm:prSet presAssocID="{BF9EBC8B-4FDC-4403-90E0-752913A68DF3}" presName="sp" presStyleCnt="0"/>
      <dgm:spPr/>
    </dgm:pt>
    <dgm:pt modelId="{882C4D46-BC38-4E62-9B13-F1F4572F6C87}" type="pres">
      <dgm:prSet presAssocID="{1ACCDDA2-6A6E-408D-856D-2600947FEE92}" presName="linNode" presStyleCnt="0"/>
      <dgm:spPr/>
    </dgm:pt>
    <dgm:pt modelId="{8C21806D-29C7-414F-8291-967235BA6252}" type="pres">
      <dgm:prSet presAssocID="{1ACCDDA2-6A6E-408D-856D-2600947FEE92}" presName="parentText" presStyleLbl="node1" presStyleIdx="3" presStyleCnt="5" custScaleX="77104" custScaleY="81635">
        <dgm:presLayoutVars>
          <dgm:chMax val="1"/>
          <dgm:bulletEnabled val="1"/>
        </dgm:presLayoutVars>
      </dgm:prSet>
      <dgm:spPr/>
    </dgm:pt>
    <dgm:pt modelId="{ABA4126D-EF6B-4822-A034-F9C13675B5A4}" type="pres">
      <dgm:prSet presAssocID="{1ACCDDA2-6A6E-408D-856D-2600947FEE92}" presName="descendantText" presStyleLbl="alignAccFollowNode1" presStyleIdx="3" presStyleCnt="5" custScaleX="104349" custScaleY="86825">
        <dgm:presLayoutVars>
          <dgm:bulletEnabled val="1"/>
        </dgm:presLayoutVars>
      </dgm:prSet>
      <dgm:spPr/>
    </dgm:pt>
    <dgm:pt modelId="{781CDB21-D1DA-446A-AAA6-28ED12B00BF1}" type="pres">
      <dgm:prSet presAssocID="{4E79A6BB-30C1-402A-8F13-1DECBBBD6E9F}" presName="sp" presStyleCnt="0"/>
      <dgm:spPr/>
    </dgm:pt>
    <dgm:pt modelId="{10DE66DE-7E13-485D-886F-2B38BB038C9F}" type="pres">
      <dgm:prSet presAssocID="{9939DB41-B27F-4D2D-A1F0-B5C3BD69B468}" presName="linNode" presStyleCnt="0"/>
      <dgm:spPr/>
    </dgm:pt>
    <dgm:pt modelId="{9241C5F8-C8B7-44A8-B45A-3A34C6B0247C}" type="pres">
      <dgm:prSet presAssocID="{9939DB41-B27F-4D2D-A1F0-B5C3BD69B468}" presName="parentText" presStyleLbl="node1" presStyleIdx="4" presStyleCnt="5" custScaleX="77104" custScaleY="81635">
        <dgm:presLayoutVars>
          <dgm:chMax val="1"/>
          <dgm:bulletEnabled val="1"/>
        </dgm:presLayoutVars>
      </dgm:prSet>
      <dgm:spPr/>
    </dgm:pt>
    <dgm:pt modelId="{F1A719DF-C206-43A0-98D6-460F8C45B614}" type="pres">
      <dgm:prSet presAssocID="{9939DB41-B27F-4D2D-A1F0-B5C3BD69B468}" presName="descendantText" presStyleLbl="alignAccFollowNode1" presStyleIdx="4" presStyleCnt="5" custScaleX="104349" custScaleY="86825">
        <dgm:presLayoutVars>
          <dgm:bulletEnabled val="1"/>
        </dgm:presLayoutVars>
      </dgm:prSet>
      <dgm:spPr/>
    </dgm:pt>
  </dgm:ptLst>
  <dgm:cxnLst>
    <dgm:cxn modelId="{839C5504-5CBB-42D2-A263-133B1A78DDFC}" srcId="{ABE46101-50D6-479B-B92E-04072D22EC6A}" destId="{AD485C79-914E-4B8D-9038-2AC34E5D02D1}" srcOrd="0" destOrd="0" parTransId="{2EE5C7AE-E0DD-475E-9215-CD75B05E519B}" sibTransId="{ED17AE2C-E3B2-4297-8C36-7A4936D9B27C}"/>
    <dgm:cxn modelId="{AC8B7E09-6870-4C7A-A663-E83A05EECD21}" srcId="{9939DB41-B27F-4D2D-A1F0-B5C3BD69B468}" destId="{3F019121-426D-4E30-ADC1-B90F2A4ED226}" srcOrd="0" destOrd="0" parTransId="{6DA9DD03-8077-4A95-9F69-E50DD22BA594}" sibTransId="{0B35C289-9492-49F5-B91C-B25AAB7025FF}"/>
    <dgm:cxn modelId="{D4032616-13CF-49BD-B548-7944211166FC}" type="presOf" srcId="{9939DB41-B27F-4D2D-A1F0-B5C3BD69B468}" destId="{9241C5F8-C8B7-44A8-B45A-3A34C6B0247C}" srcOrd="0" destOrd="0" presId="urn:microsoft.com/office/officeart/2005/8/layout/vList5"/>
    <dgm:cxn modelId="{A0582E22-7CCD-4FCC-9CEA-C77199A2D6B1}" type="presOf" srcId="{1DF24754-D962-439B-8CFE-46D29B4B9F48}" destId="{41496940-3BBB-49C5-81E8-13E024EF2CC9}" srcOrd="0" destOrd="1" presId="urn:microsoft.com/office/officeart/2005/8/layout/vList5"/>
    <dgm:cxn modelId="{3E10572A-0CDE-4976-9790-6E408F857780}" srcId="{9939DB41-B27F-4D2D-A1F0-B5C3BD69B468}" destId="{76D8D898-A71D-4B36-97CA-E53896F23F2D}" srcOrd="1" destOrd="0" parTransId="{D7000C04-993B-407D-B476-137C532DC9DA}" sibTransId="{18EC661D-7073-45D0-89D6-9473EFF7AB60}"/>
    <dgm:cxn modelId="{86A2B741-7C9D-42EA-B4E5-198FCE8991EC}" srcId="{DB3506CE-BFA4-4B21-8673-06A2E4911E15}" destId="{371E5E9E-A453-49FC-B6A9-22DE1666EF9F}" srcOrd="1" destOrd="0" parTransId="{D9B9432B-8B22-4578-93AD-44626919BA2B}" sibTransId="{7A7B6E99-0E0B-4B73-98B8-F728A2947A90}"/>
    <dgm:cxn modelId="{D1D15165-F3C3-42A5-A94A-8D569FBA4A0C}" srcId="{BE8AAC90-3C7E-4332-9AD8-43170698F0F8}" destId="{DB3506CE-BFA4-4B21-8673-06A2E4911E15}" srcOrd="1" destOrd="0" parTransId="{1A0905D2-808E-4B97-A1E0-C5CA98DF2AE3}" sibTransId="{FF698E2C-CDDE-4CD8-AA1D-65408C528E13}"/>
    <dgm:cxn modelId="{A9854E46-EA5C-4A07-8878-E89C09D0D736}" srcId="{1ACCDDA2-6A6E-408D-856D-2600947FEE92}" destId="{7EEFF6C5-0D46-4510-AB4C-947982561CCF}" srcOrd="1" destOrd="0" parTransId="{2FF6D649-2211-42B0-A368-AED3D87B0EA7}" sibTransId="{4C6FE2C5-7BC8-4C1A-A9AD-11E84CE2A047}"/>
    <dgm:cxn modelId="{DA676268-A118-4FAB-9B2B-6EEDF07C1F2A}" srcId="{BE8AAC90-3C7E-4332-9AD8-43170698F0F8}" destId="{9939DB41-B27F-4D2D-A1F0-B5C3BD69B468}" srcOrd="4" destOrd="0" parTransId="{9B51EDB0-B0A1-4F38-B444-A4FB977B45FE}" sibTransId="{1805C094-EF6D-4BED-A30C-7A6A2D07D67B}"/>
    <dgm:cxn modelId="{55F96748-B94B-499E-9F0D-F4AFF75A64A3}" type="presOf" srcId="{61234792-789D-49E3-A422-3B19C41006D8}" destId="{ABA4126D-EF6B-4822-A034-F9C13675B5A4}" srcOrd="0" destOrd="2" presId="urn:microsoft.com/office/officeart/2005/8/layout/vList5"/>
    <dgm:cxn modelId="{C292906D-DFC2-4E7B-8D5E-EF1761C6F510}" type="presOf" srcId="{3F019121-426D-4E30-ADC1-B90F2A4ED226}" destId="{F1A719DF-C206-43A0-98D6-460F8C45B614}" srcOrd="0" destOrd="0" presId="urn:microsoft.com/office/officeart/2005/8/layout/vList5"/>
    <dgm:cxn modelId="{5DC9AA4D-2039-40E8-97D1-1AEAD1696BA0}" srcId="{DB3506CE-BFA4-4B21-8673-06A2E4911E15}" destId="{4D554E62-4929-47E8-B0DD-E8DF9146FA8F}" srcOrd="0" destOrd="0" parTransId="{ECF2D6BC-FB01-448C-96F3-0960987B02FB}" sibTransId="{D67CE3A5-F642-48C9-96B9-7B839EDB30F7}"/>
    <dgm:cxn modelId="{1F9B8670-B4A0-4FB8-9C5D-08A8D10F2514}" type="presOf" srcId="{1ACCDDA2-6A6E-408D-856D-2600947FEE92}" destId="{8C21806D-29C7-414F-8291-967235BA6252}" srcOrd="0" destOrd="0" presId="urn:microsoft.com/office/officeart/2005/8/layout/vList5"/>
    <dgm:cxn modelId="{F085CA77-5E95-4F7D-B155-7DA5BFB08311}" type="presOf" srcId="{AD485C79-914E-4B8D-9038-2AC34E5D02D1}" destId="{445DAE51-B6FA-4BC7-B378-24EDDF13F3E7}" srcOrd="0" destOrd="0" presId="urn:microsoft.com/office/officeart/2005/8/layout/vList5"/>
    <dgm:cxn modelId="{B07B6079-7B34-48EC-A7B4-DB3DA7DC9E72}" type="presOf" srcId="{4D554E62-4929-47E8-B0DD-E8DF9146FA8F}" destId="{12E02679-3B7A-4288-B26C-46711CB4586C}" srcOrd="0" destOrd="0" presId="urn:microsoft.com/office/officeart/2005/8/layout/vList5"/>
    <dgm:cxn modelId="{955BE37A-14C0-4BFA-860D-CB8346294D34}" type="presOf" srcId="{3C93F9A3-241F-44BA-A242-D4A8D31CD160}" destId="{41496940-3BBB-49C5-81E8-13E024EF2CC9}" srcOrd="0" destOrd="2" presId="urn:microsoft.com/office/officeart/2005/8/layout/vList5"/>
    <dgm:cxn modelId="{5C51AF7C-8D8F-4B80-9EF9-4251F276BA0F}" type="presOf" srcId="{76D8D898-A71D-4B36-97CA-E53896F23F2D}" destId="{F1A719DF-C206-43A0-98D6-460F8C45B614}" srcOrd="0" destOrd="1" presId="urn:microsoft.com/office/officeart/2005/8/layout/vList5"/>
    <dgm:cxn modelId="{E4C8997E-5C0E-4CE1-901A-2EA037208DEC}" type="presOf" srcId="{DB3506CE-BFA4-4B21-8673-06A2E4911E15}" destId="{3BEE3C80-BD02-49A0-968B-A274EC4F267C}" srcOrd="0" destOrd="0" presId="urn:microsoft.com/office/officeart/2005/8/layout/vList5"/>
    <dgm:cxn modelId="{ABEF7593-2B2D-43C2-B3FA-9E7F4CF497B0}" srcId="{26C6D777-7DE5-4A6C-8181-142976E28FEA}" destId="{3C93F9A3-241F-44BA-A242-D4A8D31CD160}" srcOrd="2" destOrd="0" parTransId="{45A79395-B4D4-4F29-9333-D556510E456A}" sibTransId="{6503E58F-D1BA-4D66-9B81-3C19167DA70E}"/>
    <dgm:cxn modelId="{EFB6229B-BA3C-470B-9682-DA957666EE68}" type="presOf" srcId="{ABE46101-50D6-479B-B92E-04072D22EC6A}" destId="{EC719E7A-1657-433F-A19D-08AE7D08C32C}" srcOrd="0" destOrd="0" presId="urn:microsoft.com/office/officeart/2005/8/layout/vList5"/>
    <dgm:cxn modelId="{295B0FA0-14AF-4B80-95AD-A3CD5E12B64D}" type="presOf" srcId="{E0CD30D6-C511-4EA5-A75F-B18619C6ECAE}" destId="{ABA4126D-EF6B-4822-A034-F9C13675B5A4}" srcOrd="0" destOrd="0" presId="urn:microsoft.com/office/officeart/2005/8/layout/vList5"/>
    <dgm:cxn modelId="{7AB4BCAC-6ED8-4194-BCB2-BEB3B544AC21}" type="presOf" srcId="{0B1A3261-5CF0-44B1-949C-238C74DBA14D}" destId="{445DAE51-B6FA-4BC7-B378-24EDDF13F3E7}" srcOrd="0" destOrd="1" presId="urn:microsoft.com/office/officeart/2005/8/layout/vList5"/>
    <dgm:cxn modelId="{13FD4BB0-1624-4EC2-80EF-24426F822D0A}" srcId="{BE8AAC90-3C7E-4332-9AD8-43170698F0F8}" destId="{1ACCDDA2-6A6E-408D-856D-2600947FEE92}" srcOrd="3" destOrd="0" parTransId="{5CB593B5-202A-4FCD-A221-3C78D3BC2EA0}" sibTransId="{4E79A6BB-30C1-402A-8F13-1DECBBBD6E9F}"/>
    <dgm:cxn modelId="{D1B84EB4-6DD8-45B5-A879-0EC04222D1D1}" srcId="{1ACCDDA2-6A6E-408D-856D-2600947FEE92}" destId="{E0CD30D6-C511-4EA5-A75F-B18619C6ECAE}" srcOrd="0" destOrd="0" parTransId="{2630A6CF-5338-4E92-A322-631454BB7037}" sibTransId="{8679D592-F48F-43B0-9F84-5C736A343B3C}"/>
    <dgm:cxn modelId="{973496C3-A525-42BB-8556-4D85937D4E49}" type="presOf" srcId="{F198E86A-7C2B-4F6F-ACFD-2D109FF067AD}" destId="{41496940-3BBB-49C5-81E8-13E024EF2CC9}" srcOrd="0" destOrd="0" presId="urn:microsoft.com/office/officeart/2005/8/layout/vList5"/>
    <dgm:cxn modelId="{5A778DC4-F9FE-475A-8EDC-FFFF787DA5DD}" type="presOf" srcId="{26C6D777-7DE5-4A6C-8181-142976E28FEA}" destId="{0F6AEA49-E970-4348-A0B4-547A53FC1C7D}" srcOrd="0" destOrd="0" presId="urn:microsoft.com/office/officeart/2005/8/layout/vList5"/>
    <dgm:cxn modelId="{607125CB-ABF7-4F36-B78F-5FFC27DBD6C4}" srcId="{26C6D777-7DE5-4A6C-8181-142976E28FEA}" destId="{F198E86A-7C2B-4F6F-ACFD-2D109FF067AD}" srcOrd="0" destOrd="0" parTransId="{67CE9C7F-09EE-45C5-9BED-E170EF4AB6BC}" sibTransId="{375D5421-A7BB-4300-9025-34AC898D8A44}"/>
    <dgm:cxn modelId="{B1406AD3-4606-4A9A-B59A-9B42BFC2CAFC}" type="presOf" srcId="{371E5E9E-A453-49FC-B6A9-22DE1666EF9F}" destId="{12E02679-3B7A-4288-B26C-46711CB4586C}" srcOrd="0" destOrd="1" presId="urn:microsoft.com/office/officeart/2005/8/layout/vList5"/>
    <dgm:cxn modelId="{AFDBBADC-7918-420F-A70A-C655FC06A9C2}" type="presOf" srcId="{7EEFF6C5-0D46-4510-AB4C-947982561CCF}" destId="{ABA4126D-EF6B-4822-A034-F9C13675B5A4}" srcOrd="0" destOrd="1" presId="urn:microsoft.com/office/officeart/2005/8/layout/vList5"/>
    <dgm:cxn modelId="{CD7C4EDD-D9D1-4556-920A-9837C1A2DD27}" srcId="{BE8AAC90-3C7E-4332-9AD8-43170698F0F8}" destId="{ABE46101-50D6-479B-B92E-04072D22EC6A}" srcOrd="2" destOrd="0" parTransId="{018DC4CF-0BA4-4D5E-B461-790DBB2A39B6}" sibTransId="{BF9EBC8B-4FDC-4403-90E0-752913A68DF3}"/>
    <dgm:cxn modelId="{5AA7E6E8-F649-4AB9-95C1-ED683C6127D4}" srcId="{ABE46101-50D6-479B-B92E-04072D22EC6A}" destId="{0B1A3261-5CF0-44B1-949C-238C74DBA14D}" srcOrd="1" destOrd="0" parTransId="{2C23D301-733E-41D1-978D-75B53CE6E94F}" sibTransId="{62BC204C-302D-4480-908B-624DF2D066A6}"/>
    <dgm:cxn modelId="{FD11FEED-DE1E-43E5-B738-7A687DE6E825}" srcId="{BE8AAC90-3C7E-4332-9AD8-43170698F0F8}" destId="{26C6D777-7DE5-4A6C-8181-142976E28FEA}" srcOrd="0" destOrd="0" parTransId="{D2DD03A9-3A9B-4349-A82B-F34DFBB51B3F}" sibTransId="{936C0F70-A9E5-41D2-AA84-73ECBD8DD441}"/>
    <dgm:cxn modelId="{C7DC1FF4-5AD0-4EEE-9D17-8A3FCB01BC6F}" srcId="{26C6D777-7DE5-4A6C-8181-142976E28FEA}" destId="{1DF24754-D962-439B-8CFE-46D29B4B9F48}" srcOrd="1" destOrd="0" parTransId="{898DC9ED-12C7-4479-8D1D-1D83B9642E86}" sibTransId="{63014C05-036E-400C-B286-80AFD95DBC05}"/>
    <dgm:cxn modelId="{7FEBD5F4-E331-47D8-A956-16EC95E4A5B0}" srcId="{1ACCDDA2-6A6E-408D-856D-2600947FEE92}" destId="{61234792-789D-49E3-A422-3B19C41006D8}" srcOrd="2" destOrd="0" parTransId="{A5A14681-AF8A-43BD-87A7-19CC238E7446}" sibTransId="{0B98D6AA-59FB-49F1-9AA9-0DF0BA2AF0A9}"/>
    <dgm:cxn modelId="{73FA9FF6-E9EE-4873-842E-A7ABE39CE48D}" type="presOf" srcId="{BE8AAC90-3C7E-4332-9AD8-43170698F0F8}" destId="{C537A41C-DD85-4290-BA10-79AE03BD073F}" srcOrd="0" destOrd="0" presId="urn:microsoft.com/office/officeart/2005/8/layout/vList5"/>
    <dgm:cxn modelId="{EC21F357-98AD-4A8B-BE3F-4DA32FE43838}" type="presParOf" srcId="{C537A41C-DD85-4290-BA10-79AE03BD073F}" destId="{0DEF90C3-AAE6-42C9-8432-57B6C1C75AAD}" srcOrd="0" destOrd="0" presId="urn:microsoft.com/office/officeart/2005/8/layout/vList5"/>
    <dgm:cxn modelId="{2D5A55CE-465B-4F70-87CB-1E173CD4C73D}" type="presParOf" srcId="{0DEF90C3-AAE6-42C9-8432-57B6C1C75AAD}" destId="{0F6AEA49-E970-4348-A0B4-547A53FC1C7D}" srcOrd="0" destOrd="0" presId="urn:microsoft.com/office/officeart/2005/8/layout/vList5"/>
    <dgm:cxn modelId="{A2E60B5E-0032-4D00-875D-EF377BE3FC24}" type="presParOf" srcId="{0DEF90C3-AAE6-42C9-8432-57B6C1C75AAD}" destId="{41496940-3BBB-49C5-81E8-13E024EF2CC9}" srcOrd="1" destOrd="0" presId="urn:microsoft.com/office/officeart/2005/8/layout/vList5"/>
    <dgm:cxn modelId="{C3896C4D-D987-49EB-9BEB-E3EB0A421ECB}" type="presParOf" srcId="{C537A41C-DD85-4290-BA10-79AE03BD073F}" destId="{2607B1AB-5F2C-4507-A582-02A6D9C5D3EA}" srcOrd="1" destOrd="0" presId="urn:microsoft.com/office/officeart/2005/8/layout/vList5"/>
    <dgm:cxn modelId="{8EB0488D-5F97-443C-83BA-293392F44E31}" type="presParOf" srcId="{C537A41C-DD85-4290-BA10-79AE03BD073F}" destId="{CD51EC6D-5082-4EC4-AADE-0556C6768BA8}" srcOrd="2" destOrd="0" presId="urn:microsoft.com/office/officeart/2005/8/layout/vList5"/>
    <dgm:cxn modelId="{C546FBB1-944F-423A-9317-4CBEB091AE0A}" type="presParOf" srcId="{CD51EC6D-5082-4EC4-AADE-0556C6768BA8}" destId="{3BEE3C80-BD02-49A0-968B-A274EC4F267C}" srcOrd="0" destOrd="0" presId="urn:microsoft.com/office/officeart/2005/8/layout/vList5"/>
    <dgm:cxn modelId="{C0DF0B0F-6549-43C1-BB5F-E1C4F3DE0A59}" type="presParOf" srcId="{CD51EC6D-5082-4EC4-AADE-0556C6768BA8}" destId="{12E02679-3B7A-4288-B26C-46711CB4586C}" srcOrd="1" destOrd="0" presId="urn:microsoft.com/office/officeart/2005/8/layout/vList5"/>
    <dgm:cxn modelId="{4EF8BD24-6C3A-4D3E-B435-4349430B6EF1}" type="presParOf" srcId="{C537A41C-DD85-4290-BA10-79AE03BD073F}" destId="{1535D5D8-0182-49EE-BFAF-487994393A37}" srcOrd="3" destOrd="0" presId="urn:microsoft.com/office/officeart/2005/8/layout/vList5"/>
    <dgm:cxn modelId="{8024815E-9587-459C-9F1A-369E13675F51}" type="presParOf" srcId="{C537A41C-DD85-4290-BA10-79AE03BD073F}" destId="{455744E6-2831-4773-89E3-43A6BC966734}" srcOrd="4" destOrd="0" presId="urn:microsoft.com/office/officeart/2005/8/layout/vList5"/>
    <dgm:cxn modelId="{3D199744-7C99-4E18-8AA5-46957379A5AE}" type="presParOf" srcId="{455744E6-2831-4773-89E3-43A6BC966734}" destId="{EC719E7A-1657-433F-A19D-08AE7D08C32C}" srcOrd="0" destOrd="0" presId="urn:microsoft.com/office/officeart/2005/8/layout/vList5"/>
    <dgm:cxn modelId="{F5D8504E-C746-4ED6-9AB3-F0C0643B2287}" type="presParOf" srcId="{455744E6-2831-4773-89E3-43A6BC966734}" destId="{445DAE51-B6FA-4BC7-B378-24EDDF13F3E7}" srcOrd="1" destOrd="0" presId="urn:microsoft.com/office/officeart/2005/8/layout/vList5"/>
    <dgm:cxn modelId="{BA7366FE-71F8-4187-A63C-50F88A8B8F42}" type="presParOf" srcId="{C537A41C-DD85-4290-BA10-79AE03BD073F}" destId="{194EE7DD-7E0B-4889-B28D-2287DFAFF34F}" srcOrd="5" destOrd="0" presId="urn:microsoft.com/office/officeart/2005/8/layout/vList5"/>
    <dgm:cxn modelId="{6ECEEA5A-59C0-4FCB-947E-3102E29F0D9A}" type="presParOf" srcId="{C537A41C-DD85-4290-BA10-79AE03BD073F}" destId="{882C4D46-BC38-4E62-9B13-F1F4572F6C87}" srcOrd="6" destOrd="0" presId="urn:microsoft.com/office/officeart/2005/8/layout/vList5"/>
    <dgm:cxn modelId="{74A1B219-3CF6-4FF8-B2A6-D8079816EF3C}" type="presParOf" srcId="{882C4D46-BC38-4E62-9B13-F1F4572F6C87}" destId="{8C21806D-29C7-414F-8291-967235BA6252}" srcOrd="0" destOrd="0" presId="urn:microsoft.com/office/officeart/2005/8/layout/vList5"/>
    <dgm:cxn modelId="{52B078CC-AE10-4F6E-AC1B-BAA020C428CE}" type="presParOf" srcId="{882C4D46-BC38-4E62-9B13-F1F4572F6C87}" destId="{ABA4126D-EF6B-4822-A034-F9C13675B5A4}" srcOrd="1" destOrd="0" presId="urn:microsoft.com/office/officeart/2005/8/layout/vList5"/>
    <dgm:cxn modelId="{6F3DD89E-6D17-4B34-8EA1-973A825B6C50}" type="presParOf" srcId="{C537A41C-DD85-4290-BA10-79AE03BD073F}" destId="{781CDB21-D1DA-446A-AAA6-28ED12B00BF1}" srcOrd="7" destOrd="0" presId="urn:microsoft.com/office/officeart/2005/8/layout/vList5"/>
    <dgm:cxn modelId="{CB72738A-F031-4E2A-BD4D-B09C2EF33900}" type="presParOf" srcId="{C537A41C-DD85-4290-BA10-79AE03BD073F}" destId="{10DE66DE-7E13-485D-886F-2B38BB038C9F}" srcOrd="8" destOrd="0" presId="urn:microsoft.com/office/officeart/2005/8/layout/vList5"/>
    <dgm:cxn modelId="{0DA4194B-357D-4499-B08A-06E8BD702472}" type="presParOf" srcId="{10DE66DE-7E13-485D-886F-2B38BB038C9F}" destId="{9241C5F8-C8B7-44A8-B45A-3A34C6B0247C}" srcOrd="0" destOrd="0" presId="urn:microsoft.com/office/officeart/2005/8/layout/vList5"/>
    <dgm:cxn modelId="{9DE56B97-23F7-4563-9B18-4374F5B692C7}" type="presParOf" srcId="{10DE66DE-7E13-485D-886F-2B38BB038C9F}" destId="{F1A719DF-C206-43A0-98D6-460F8C45B61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33776C-B077-47E7-B7F4-A3B19AC68423}" type="doc">
      <dgm:prSet loTypeId="urn:microsoft.com/office/officeart/2005/8/layout/hierarchy6" loCatId="hierarchy" qsTypeId="urn:microsoft.com/office/officeart/2005/8/quickstyle/simple1" qsCatId="simple" csTypeId="urn:microsoft.com/office/officeart/2005/8/colors/accent6_2" csCatId="accent6" phldr="1"/>
      <dgm:spPr/>
      <dgm:t>
        <a:bodyPr/>
        <a:lstStyle/>
        <a:p>
          <a:endParaRPr lang="en-US"/>
        </a:p>
      </dgm:t>
    </dgm:pt>
    <dgm:pt modelId="{9A687B22-67B0-4E0A-AB1A-67604AA6DA1D}">
      <dgm:prSet custT="1"/>
      <dgm:spPr/>
      <dgm:t>
        <a:bodyPr/>
        <a:lstStyle/>
        <a:p>
          <a:r>
            <a:rPr lang="en-US" sz="2000" dirty="0">
              <a:solidFill>
                <a:schemeClr val="tx1"/>
              </a:solidFill>
            </a:rPr>
            <a:t>Comprehensive Plan</a:t>
          </a:r>
        </a:p>
      </dgm:t>
    </dgm:pt>
    <dgm:pt modelId="{337C0DEC-D906-4265-96B1-85FC022DEFA8}" type="parTrans" cxnId="{D7DC4A82-1F41-49A6-8312-45AFE25B5C38}">
      <dgm:prSet/>
      <dgm:spPr/>
      <dgm:t>
        <a:bodyPr/>
        <a:lstStyle/>
        <a:p>
          <a:endParaRPr lang="en-US" sz="2000">
            <a:solidFill>
              <a:schemeClr val="tx1"/>
            </a:solidFill>
          </a:endParaRPr>
        </a:p>
      </dgm:t>
    </dgm:pt>
    <dgm:pt modelId="{21DB7475-B552-4E3A-B097-85D61BD59182}" type="sibTrans" cxnId="{D7DC4A82-1F41-49A6-8312-45AFE25B5C38}">
      <dgm:prSet/>
      <dgm:spPr/>
      <dgm:t>
        <a:bodyPr/>
        <a:lstStyle/>
        <a:p>
          <a:endParaRPr lang="en-US" sz="2000">
            <a:solidFill>
              <a:schemeClr val="tx1"/>
            </a:solidFill>
          </a:endParaRPr>
        </a:p>
      </dgm:t>
    </dgm:pt>
    <dgm:pt modelId="{87CBE606-7C7D-44C7-A3EB-8CABAD2CFABE}">
      <dgm:prSet custT="1"/>
      <dgm:spPr/>
      <dgm:t>
        <a:bodyPr/>
        <a:lstStyle/>
        <a:p>
          <a:r>
            <a:rPr lang="en-US" sz="2000" dirty="0">
              <a:solidFill>
                <a:schemeClr val="tx1"/>
              </a:solidFill>
            </a:rPr>
            <a:t>Livable Communities Element</a:t>
          </a:r>
        </a:p>
      </dgm:t>
    </dgm:pt>
    <dgm:pt modelId="{EF7DC714-4DBB-4237-BFB5-FD1D5D49ED9F}" type="parTrans" cxnId="{C84A07D3-B811-40A8-BAA0-3EB207611CC8}">
      <dgm:prSet/>
      <dgm:spPr/>
      <dgm:t>
        <a:bodyPr/>
        <a:lstStyle/>
        <a:p>
          <a:endParaRPr lang="en-US" sz="2000">
            <a:solidFill>
              <a:schemeClr val="tx1"/>
            </a:solidFill>
          </a:endParaRPr>
        </a:p>
      </dgm:t>
    </dgm:pt>
    <dgm:pt modelId="{4859C717-51AD-46B1-A681-13F598EB528D}" type="sibTrans" cxnId="{C84A07D3-B811-40A8-BAA0-3EB207611CC8}">
      <dgm:prSet/>
      <dgm:spPr/>
      <dgm:t>
        <a:bodyPr/>
        <a:lstStyle/>
        <a:p>
          <a:endParaRPr lang="en-US" sz="2000">
            <a:solidFill>
              <a:schemeClr val="tx1"/>
            </a:solidFill>
          </a:endParaRPr>
        </a:p>
      </dgm:t>
    </dgm:pt>
    <dgm:pt modelId="{2CC56FB4-9434-4428-80C2-933D02FEA987}">
      <dgm:prSet custT="1"/>
      <dgm:spPr>
        <a:solidFill>
          <a:schemeClr val="accent5"/>
        </a:solidFill>
      </dgm:spPr>
      <dgm:t>
        <a:bodyPr/>
        <a:lstStyle/>
        <a:p>
          <a:r>
            <a:rPr lang="en-US" sz="2000" dirty="0">
              <a:solidFill>
                <a:schemeClr val="tx1"/>
              </a:solidFill>
            </a:rPr>
            <a:t>Greater Palm River Area Community Plan </a:t>
          </a:r>
        </a:p>
      </dgm:t>
    </dgm:pt>
    <dgm:pt modelId="{E0B57C3D-F14B-4028-8B79-79D3DC33CCFB}" type="parTrans" cxnId="{7194EFF4-3B13-4ED4-9744-EBD7F5BBE98F}">
      <dgm:prSet/>
      <dgm:spPr/>
      <dgm:t>
        <a:bodyPr/>
        <a:lstStyle/>
        <a:p>
          <a:endParaRPr lang="en-US" sz="2000">
            <a:solidFill>
              <a:schemeClr val="tx1"/>
            </a:solidFill>
          </a:endParaRPr>
        </a:p>
      </dgm:t>
    </dgm:pt>
    <dgm:pt modelId="{7F0FF976-A1E0-49F6-B5F6-1E3902B8EB3D}" type="sibTrans" cxnId="{7194EFF4-3B13-4ED4-9744-EBD7F5BBE98F}">
      <dgm:prSet/>
      <dgm:spPr/>
      <dgm:t>
        <a:bodyPr/>
        <a:lstStyle/>
        <a:p>
          <a:endParaRPr lang="en-US" sz="2000">
            <a:solidFill>
              <a:schemeClr val="tx1"/>
            </a:solidFill>
          </a:endParaRPr>
        </a:p>
      </dgm:t>
    </dgm:pt>
    <dgm:pt modelId="{18D62726-045D-42A7-B462-76FD7E26C481}">
      <dgm:prSet custT="1"/>
      <dgm:spPr/>
      <dgm:t>
        <a:bodyPr/>
        <a:lstStyle/>
        <a:p>
          <a:r>
            <a:rPr lang="en-US" sz="2000" dirty="0">
              <a:solidFill>
                <a:schemeClr val="tx1"/>
              </a:solidFill>
            </a:rPr>
            <a:t>Vision, Goals &amp; Strategies</a:t>
          </a:r>
        </a:p>
      </dgm:t>
    </dgm:pt>
    <dgm:pt modelId="{85EFE5AC-26EE-4051-A44E-266B22BF5F28}" type="parTrans" cxnId="{B8AC92FA-1132-4C76-A284-0E4B7AD0D52A}">
      <dgm:prSet/>
      <dgm:spPr/>
      <dgm:t>
        <a:bodyPr/>
        <a:lstStyle/>
        <a:p>
          <a:endParaRPr lang="en-US" sz="2000">
            <a:solidFill>
              <a:schemeClr val="tx1"/>
            </a:solidFill>
          </a:endParaRPr>
        </a:p>
      </dgm:t>
    </dgm:pt>
    <dgm:pt modelId="{F628AFD6-10C7-471A-8E7F-B6D348D94599}" type="sibTrans" cxnId="{B8AC92FA-1132-4C76-A284-0E4B7AD0D52A}">
      <dgm:prSet/>
      <dgm:spPr/>
      <dgm:t>
        <a:bodyPr/>
        <a:lstStyle/>
        <a:p>
          <a:endParaRPr lang="en-US" sz="2000">
            <a:solidFill>
              <a:schemeClr val="tx1"/>
            </a:solidFill>
          </a:endParaRPr>
        </a:p>
      </dgm:t>
    </dgm:pt>
    <dgm:pt modelId="{5760001D-0981-4036-BD32-53B904F0EDF6}">
      <dgm:prSet custT="1"/>
      <dgm:spPr/>
      <dgm:t>
        <a:bodyPr/>
        <a:lstStyle/>
        <a:p>
          <a:endParaRPr lang="en-US" sz="2000" dirty="0">
            <a:solidFill>
              <a:schemeClr val="tx1"/>
            </a:solidFill>
          </a:endParaRPr>
        </a:p>
      </dgm:t>
    </dgm:pt>
    <dgm:pt modelId="{1911B351-F8E0-4E7B-999B-9C2007AD25EE}" type="sibTrans" cxnId="{E7E73D95-69AF-4859-ABF4-E1D882D3C8BA}">
      <dgm:prSet/>
      <dgm:spPr/>
      <dgm:t>
        <a:bodyPr/>
        <a:lstStyle/>
        <a:p>
          <a:endParaRPr lang="en-US" sz="2000">
            <a:solidFill>
              <a:schemeClr val="tx1"/>
            </a:solidFill>
          </a:endParaRPr>
        </a:p>
      </dgm:t>
    </dgm:pt>
    <dgm:pt modelId="{CD1E6FE9-1AC9-400C-A5E4-6CF66C484ED8}" type="parTrans" cxnId="{E7E73D95-69AF-4859-ABF4-E1D882D3C8BA}">
      <dgm:prSet/>
      <dgm:spPr/>
      <dgm:t>
        <a:bodyPr/>
        <a:lstStyle/>
        <a:p>
          <a:endParaRPr lang="en-US" sz="2000">
            <a:solidFill>
              <a:schemeClr val="tx1"/>
            </a:solidFill>
          </a:endParaRPr>
        </a:p>
      </dgm:t>
    </dgm:pt>
    <dgm:pt modelId="{A47D9B81-1051-47F0-8301-CED0C87BC8C2}">
      <dgm:prSet custT="1"/>
      <dgm:spPr/>
      <dgm:t>
        <a:bodyPr/>
        <a:lstStyle/>
        <a:p>
          <a:endParaRPr lang="en-US" sz="2000" dirty="0">
            <a:solidFill>
              <a:schemeClr val="tx1"/>
            </a:solidFill>
          </a:endParaRPr>
        </a:p>
      </dgm:t>
    </dgm:pt>
    <dgm:pt modelId="{AB344B15-2B40-4F28-9232-72D07A7AE2DB}" type="sibTrans" cxnId="{8B1BD090-3CC1-47BA-A1C3-910FA80D035B}">
      <dgm:prSet/>
      <dgm:spPr/>
      <dgm:t>
        <a:bodyPr/>
        <a:lstStyle/>
        <a:p>
          <a:endParaRPr lang="en-US" sz="2000">
            <a:solidFill>
              <a:schemeClr val="tx1"/>
            </a:solidFill>
          </a:endParaRPr>
        </a:p>
      </dgm:t>
    </dgm:pt>
    <dgm:pt modelId="{91179CF2-92FD-4741-B10F-3EE38B84C418}" type="parTrans" cxnId="{8B1BD090-3CC1-47BA-A1C3-910FA80D035B}">
      <dgm:prSet/>
      <dgm:spPr/>
      <dgm:t>
        <a:bodyPr/>
        <a:lstStyle/>
        <a:p>
          <a:endParaRPr lang="en-US" sz="2000">
            <a:solidFill>
              <a:schemeClr val="tx1"/>
            </a:solidFill>
          </a:endParaRPr>
        </a:p>
      </dgm:t>
    </dgm:pt>
    <dgm:pt modelId="{3C8953C2-91E4-43D6-8893-9636D78D9879}">
      <dgm:prSet custT="1"/>
      <dgm:spPr/>
      <dgm:t>
        <a:bodyPr/>
        <a:lstStyle/>
        <a:p>
          <a:pPr>
            <a:buNone/>
          </a:pPr>
          <a:endParaRPr lang="en-US" sz="2000" dirty="0">
            <a:solidFill>
              <a:schemeClr val="tx1"/>
            </a:solidFill>
          </a:endParaRPr>
        </a:p>
      </dgm:t>
    </dgm:pt>
    <dgm:pt modelId="{57D33204-6B08-44C1-B2B4-65619BBBAAC1}" type="sibTrans" cxnId="{E0D0C373-69C1-4A74-B3F2-F19A193E5E16}">
      <dgm:prSet/>
      <dgm:spPr/>
      <dgm:t>
        <a:bodyPr/>
        <a:lstStyle/>
        <a:p>
          <a:endParaRPr lang="en-US" sz="2000">
            <a:solidFill>
              <a:schemeClr val="tx1"/>
            </a:solidFill>
          </a:endParaRPr>
        </a:p>
      </dgm:t>
    </dgm:pt>
    <dgm:pt modelId="{294C7BC2-7649-4A20-9508-49A1DF6F2676}" type="parTrans" cxnId="{E0D0C373-69C1-4A74-B3F2-F19A193E5E16}">
      <dgm:prSet/>
      <dgm:spPr/>
      <dgm:t>
        <a:bodyPr/>
        <a:lstStyle/>
        <a:p>
          <a:endParaRPr lang="en-US" sz="2000">
            <a:solidFill>
              <a:schemeClr val="tx1"/>
            </a:solidFill>
          </a:endParaRPr>
        </a:p>
      </dgm:t>
    </dgm:pt>
    <dgm:pt modelId="{9733D01A-6549-495F-BCE0-BF017A11C59E}">
      <dgm:prSet custT="1"/>
      <dgm:spPr/>
      <dgm:t>
        <a:bodyPr/>
        <a:lstStyle/>
        <a:p>
          <a:pPr>
            <a:buNone/>
          </a:pPr>
          <a:endParaRPr lang="en-US" sz="2000" dirty="0">
            <a:solidFill>
              <a:schemeClr val="tx1"/>
            </a:solidFill>
          </a:endParaRPr>
        </a:p>
      </dgm:t>
    </dgm:pt>
    <dgm:pt modelId="{49B10397-2EA1-4E46-8F32-6526047E7125}" type="sibTrans" cxnId="{E7DA939C-C698-418B-9554-411DB04CB991}">
      <dgm:prSet/>
      <dgm:spPr/>
      <dgm:t>
        <a:bodyPr/>
        <a:lstStyle/>
        <a:p>
          <a:endParaRPr lang="en-US" sz="2000">
            <a:solidFill>
              <a:schemeClr val="tx1"/>
            </a:solidFill>
          </a:endParaRPr>
        </a:p>
      </dgm:t>
    </dgm:pt>
    <dgm:pt modelId="{3B1DC295-7D98-4238-A405-18F15D7F0D7C}" type="parTrans" cxnId="{E7DA939C-C698-418B-9554-411DB04CB991}">
      <dgm:prSet/>
      <dgm:spPr/>
      <dgm:t>
        <a:bodyPr/>
        <a:lstStyle/>
        <a:p>
          <a:endParaRPr lang="en-US" sz="2000">
            <a:solidFill>
              <a:schemeClr val="tx1"/>
            </a:solidFill>
          </a:endParaRPr>
        </a:p>
      </dgm:t>
    </dgm:pt>
    <dgm:pt modelId="{6BDEB04E-2E38-4ECD-95C5-3421C261F368}" type="pres">
      <dgm:prSet presAssocID="{D433776C-B077-47E7-B7F4-A3B19AC68423}" presName="mainComposite" presStyleCnt="0">
        <dgm:presLayoutVars>
          <dgm:chPref val="1"/>
          <dgm:dir/>
          <dgm:animOne val="branch"/>
          <dgm:animLvl val="lvl"/>
          <dgm:resizeHandles val="exact"/>
        </dgm:presLayoutVars>
      </dgm:prSet>
      <dgm:spPr/>
    </dgm:pt>
    <dgm:pt modelId="{25E7CB5E-4FFE-439D-A639-5F420D936F5F}" type="pres">
      <dgm:prSet presAssocID="{D433776C-B077-47E7-B7F4-A3B19AC68423}" presName="hierFlow" presStyleCnt="0"/>
      <dgm:spPr/>
    </dgm:pt>
    <dgm:pt modelId="{2C2552FE-2215-45C6-AF81-F3679A69F6BD}" type="pres">
      <dgm:prSet presAssocID="{D433776C-B077-47E7-B7F4-A3B19AC68423}" presName="firstBuf" presStyleCnt="0"/>
      <dgm:spPr/>
    </dgm:pt>
    <dgm:pt modelId="{E96C566F-B7F9-41F7-8B1C-6B0D4189E150}" type="pres">
      <dgm:prSet presAssocID="{D433776C-B077-47E7-B7F4-A3B19AC68423}" presName="hierChild1" presStyleCnt="0">
        <dgm:presLayoutVars>
          <dgm:chPref val="1"/>
          <dgm:animOne val="branch"/>
          <dgm:animLvl val="lvl"/>
        </dgm:presLayoutVars>
      </dgm:prSet>
      <dgm:spPr/>
    </dgm:pt>
    <dgm:pt modelId="{53653C50-066A-465E-ACE0-DCFE6723927D}" type="pres">
      <dgm:prSet presAssocID="{9A687B22-67B0-4E0A-AB1A-67604AA6DA1D}" presName="Name14" presStyleCnt="0"/>
      <dgm:spPr/>
    </dgm:pt>
    <dgm:pt modelId="{511447DE-3527-4F63-A59A-8B10202268B1}" type="pres">
      <dgm:prSet presAssocID="{9A687B22-67B0-4E0A-AB1A-67604AA6DA1D}" presName="level1Shape" presStyleLbl="node0" presStyleIdx="0" presStyleCnt="1" custScaleX="473987" custLinFactNeighborX="-88235" custLinFactNeighborY="16471">
        <dgm:presLayoutVars>
          <dgm:chPref val="3"/>
        </dgm:presLayoutVars>
      </dgm:prSet>
      <dgm:spPr/>
    </dgm:pt>
    <dgm:pt modelId="{0173138C-9682-48E4-8D44-0429FD1B5995}" type="pres">
      <dgm:prSet presAssocID="{9A687B22-67B0-4E0A-AB1A-67604AA6DA1D}" presName="hierChild2" presStyleCnt="0"/>
      <dgm:spPr/>
    </dgm:pt>
    <dgm:pt modelId="{7B8BD89C-9282-4591-8893-B608C198D577}" type="pres">
      <dgm:prSet presAssocID="{EF7DC714-4DBB-4237-BFB5-FD1D5D49ED9F}" presName="Name19" presStyleLbl="parChTrans1D2" presStyleIdx="0" presStyleCnt="1"/>
      <dgm:spPr/>
    </dgm:pt>
    <dgm:pt modelId="{1B1319BD-E1C9-4137-99F3-86CA289CD54B}" type="pres">
      <dgm:prSet presAssocID="{87CBE606-7C7D-44C7-A3EB-8CABAD2CFABE}" presName="Name21" presStyleCnt="0"/>
      <dgm:spPr/>
    </dgm:pt>
    <dgm:pt modelId="{FB162D89-96FB-425C-A333-7FB2D1875295}" type="pres">
      <dgm:prSet presAssocID="{87CBE606-7C7D-44C7-A3EB-8CABAD2CFABE}" presName="level2Shape" presStyleLbl="node2" presStyleIdx="0" presStyleCnt="1" custScaleX="428019" custLinFactNeighborX="-79392" custLinFactNeighborY="12272"/>
      <dgm:spPr/>
    </dgm:pt>
    <dgm:pt modelId="{74E2AB58-B82C-4152-9968-E7D8D37DDF5A}" type="pres">
      <dgm:prSet presAssocID="{87CBE606-7C7D-44C7-A3EB-8CABAD2CFABE}" presName="hierChild3" presStyleCnt="0"/>
      <dgm:spPr/>
    </dgm:pt>
    <dgm:pt modelId="{68535A87-53EB-4AB3-A97C-0DA975717FAC}" type="pres">
      <dgm:prSet presAssocID="{E0B57C3D-F14B-4028-8B79-79D3DC33CCFB}" presName="Name19" presStyleLbl="parChTrans1D3" presStyleIdx="0" presStyleCnt="1"/>
      <dgm:spPr/>
    </dgm:pt>
    <dgm:pt modelId="{8C101DEB-FEF4-4101-BB87-4FC0890C2931}" type="pres">
      <dgm:prSet presAssocID="{2CC56FB4-9434-4428-80C2-933D02FEA987}" presName="Name21" presStyleCnt="0"/>
      <dgm:spPr/>
    </dgm:pt>
    <dgm:pt modelId="{1A312A08-3436-4BD0-908C-52C5D25C1DAF}" type="pres">
      <dgm:prSet presAssocID="{2CC56FB4-9434-4428-80C2-933D02FEA987}" presName="level2Shape" presStyleLbl="node3" presStyleIdx="0" presStyleCnt="1" custScaleX="355546" custScaleY="96303" custLinFactNeighborX="-81046" custLinFactNeighborY="10526"/>
      <dgm:spPr/>
    </dgm:pt>
    <dgm:pt modelId="{2ACC062E-F4CC-48F0-A3E2-54EF1CB38B4C}" type="pres">
      <dgm:prSet presAssocID="{2CC56FB4-9434-4428-80C2-933D02FEA987}" presName="hierChild3" presStyleCnt="0"/>
      <dgm:spPr/>
    </dgm:pt>
    <dgm:pt modelId="{07931483-DD01-424D-B04C-DDEA9706B1FC}" type="pres">
      <dgm:prSet presAssocID="{85EFE5AC-26EE-4051-A44E-266B22BF5F28}" presName="Name19" presStyleLbl="parChTrans1D4" presStyleIdx="0" presStyleCnt="1"/>
      <dgm:spPr/>
    </dgm:pt>
    <dgm:pt modelId="{10B74A7D-F337-43EB-92F0-1C79CB8211AB}" type="pres">
      <dgm:prSet presAssocID="{18D62726-045D-42A7-B462-76FD7E26C481}" presName="Name21" presStyleCnt="0"/>
      <dgm:spPr/>
    </dgm:pt>
    <dgm:pt modelId="{07ECB1A9-0C1D-4F12-94B5-F3FF67FB2A36}" type="pres">
      <dgm:prSet presAssocID="{18D62726-045D-42A7-B462-76FD7E26C481}" presName="level2Shape" presStyleLbl="node4" presStyleIdx="0" presStyleCnt="1" custScaleX="199719" custLinFactNeighborX="-77941" custLinFactNeighborY="10130"/>
      <dgm:spPr/>
    </dgm:pt>
    <dgm:pt modelId="{7854E789-8CD7-4A2D-873C-2781CFA2E9D6}" type="pres">
      <dgm:prSet presAssocID="{18D62726-045D-42A7-B462-76FD7E26C481}" presName="hierChild3" presStyleCnt="0"/>
      <dgm:spPr/>
    </dgm:pt>
    <dgm:pt modelId="{27B55891-FEC1-4536-A9B5-DA6F05DFEF58}" type="pres">
      <dgm:prSet presAssocID="{D433776C-B077-47E7-B7F4-A3B19AC68423}" presName="bgShapesFlow" presStyleCnt="0"/>
      <dgm:spPr/>
    </dgm:pt>
    <dgm:pt modelId="{D620B6CA-55A1-4CBD-A31E-22F16B48A0B2}" type="pres">
      <dgm:prSet presAssocID="{5760001D-0981-4036-BD32-53B904F0EDF6}" presName="rectComp" presStyleCnt="0"/>
      <dgm:spPr/>
    </dgm:pt>
    <dgm:pt modelId="{1E8E9AB0-D3E9-48E2-9A17-A7B15DBE6471}" type="pres">
      <dgm:prSet presAssocID="{5760001D-0981-4036-BD32-53B904F0EDF6}" presName="bgRect" presStyleLbl="bgShp" presStyleIdx="0" presStyleCnt="4" custScaleX="108462" custLinFactNeighborX="-370" custLinFactNeighborY="14639"/>
      <dgm:spPr/>
    </dgm:pt>
    <dgm:pt modelId="{9EEA21DC-B755-4481-BCFD-F80C01211A8F}" type="pres">
      <dgm:prSet presAssocID="{5760001D-0981-4036-BD32-53B904F0EDF6}" presName="bgRectTx" presStyleLbl="bgShp" presStyleIdx="0" presStyleCnt="4">
        <dgm:presLayoutVars>
          <dgm:bulletEnabled val="1"/>
        </dgm:presLayoutVars>
      </dgm:prSet>
      <dgm:spPr/>
    </dgm:pt>
    <dgm:pt modelId="{5419FFC6-5AA3-4E28-A753-9DF0AD2362BC}" type="pres">
      <dgm:prSet presAssocID="{5760001D-0981-4036-BD32-53B904F0EDF6}" presName="spComp" presStyleCnt="0"/>
      <dgm:spPr/>
    </dgm:pt>
    <dgm:pt modelId="{2C20361A-A89B-4506-B81A-FFBFA7E97159}" type="pres">
      <dgm:prSet presAssocID="{5760001D-0981-4036-BD32-53B904F0EDF6}" presName="vSp" presStyleCnt="0"/>
      <dgm:spPr/>
    </dgm:pt>
    <dgm:pt modelId="{594008F2-47BE-4B25-A122-F93831BAE584}" type="pres">
      <dgm:prSet presAssocID="{A47D9B81-1051-47F0-8301-CED0C87BC8C2}" presName="rectComp" presStyleCnt="0"/>
      <dgm:spPr/>
    </dgm:pt>
    <dgm:pt modelId="{518F2FA2-D4AD-4A33-BFC4-2A0F4B409A7E}" type="pres">
      <dgm:prSet presAssocID="{A47D9B81-1051-47F0-8301-CED0C87BC8C2}" presName="bgRect" presStyleLbl="bgShp" presStyleIdx="1" presStyleCnt="4" custScaleX="108462" custLinFactNeighborX="0" custLinFactNeighborY="10666"/>
      <dgm:spPr/>
    </dgm:pt>
    <dgm:pt modelId="{974AD4CB-E519-401F-82BE-E80893D524B2}" type="pres">
      <dgm:prSet presAssocID="{A47D9B81-1051-47F0-8301-CED0C87BC8C2}" presName="bgRectTx" presStyleLbl="bgShp" presStyleIdx="1" presStyleCnt="4">
        <dgm:presLayoutVars>
          <dgm:bulletEnabled val="1"/>
        </dgm:presLayoutVars>
      </dgm:prSet>
      <dgm:spPr/>
    </dgm:pt>
    <dgm:pt modelId="{1340D992-9E21-45DC-AC16-FA422F1B06A6}" type="pres">
      <dgm:prSet presAssocID="{A47D9B81-1051-47F0-8301-CED0C87BC8C2}" presName="spComp" presStyleCnt="0"/>
      <dgm:spPr/>
    </dgm:pt>
    <dgm:pt modelId="{B8DB0FBA-90C2-4A57-820A-1B9D9B6FC34B}" type="pres">
      <dgm:prSet presAssocID="{A47D9B81-1051-47F0-8301-CED0C87BC8C2}" presName="vSp" presStyleCnt="0"/>
      <dgm:spPr/>
    </dgm:pt>
    <dgm:pt modelId="{33549D2C-E64F-465E-A94C-9F17F93E1C41}" type="pres">
      <dgm:prSet presAssocID="{3C8953C2-91E4-43D6-8893-9636D78D9879}" presName="rectComp" presStyleCnt="0"/>
      <dgm:spPr/>
    </dgm:pt>
    <dgm:pt modelId="{B8F1F864-F6E1-4D7D-A48F-0AE781BDD20B}" type="pres">
      <dgm:prSet presAssocID="{3C8953C2-91E4-43D6-8893-9636D78D9879}" presName="bgRect" presStyleLbl="bgShp" presStyleIdx="2" presStyleCnt="4" custScaleX="108462" custLinFactNeighborY="7511"/>
      <dgm:spPr/>
    </dgm:pt>
    <dgm:pt modelId="{271F968D-FF2E-489A-9E24-90E0F30F1F95}" type="pres">
      <dgm:prSet presAssocID="{3C8953C2-91E4-43D6-8893-9636D78D9879}" presName="bgRectTx" presStyleLbl="bgShp" presStyleIdx="2" presStyleCnt="4">
        <dgm:presLayoutVars>
          <dgm:bulletEnabled val="1"/>
        </dgm:presLayoutVars>
      </dgm:prSet>
      <dgm:spPr/>
    </dgm:pt>
    <dgm:pt modelId="{3E944012-1397-46F0-9EBE-B4D53DC19311}" type="pres">
      <dgm:prSet presAssocID="{3C8953C2-91E4-43D6-8893-9636D78D9879}" presName="spComp" presStyleCnt="0"/>
      <dgm:spPr/>
    </dgm:pt>
    <dgm:pt modelId="{D9E4C6C6-ED18-48AB-8E60-FCE713FCEC5A}" type="pres">
      <dgm:prSet presAssocID="{3C8953C2-91E4-43D6-8893-9636D78D9879}" presName="vSp" presStyleCnt="0"/>
      <dgm:spPr/>
    </dgm:pt>
    <dgm:pt modelId="{AB0CFC5A-347C-4614-8658-B915850784F0}" type="pres">
      <dgm:prSet presAssocID="{9733D01A-6549-495F-BCE0-BF017A11C59E}" presName="rectComp" presStyleCnt="0"/>
      <dgm:spPr/>
    </dgm:pt>
    <dgm:pt modelId="{C4BD5B1E-223C-40E9-BEF0-C7CBAE048E24}" type="pres">
      <dgm:prSet presAssocID="{9733D01A-6549-495F-BCE0-BF017A11C59E}" presName="bgRect" presStyleLbl="bgShp" presStyleIdx="3" presStyleCnt="4" custScaleX="108462" custLinFactNeighborY="8519"/>
      <dgm:spPr/>
    </dgm:pt>
    <dgm:pt modelId="{73C90569-BF43-414C-8A41-A6D9F17D1256}" type="pres">
      <dgm:prSet presAssocID="{9733D01A-6549-495F-BCE0-BF017A11C59E}" presName="bgRectTx" presStyleLbl="bgShp" presStyleIdx="3" presStyleCnt="4">
        <dgm:presLayoutVars>
          <dgm:bulletEnabled val="1"/>
        </dgm:presLayoutVars>
      </dgm:prSet>
      <dgm:spPr/>
    </dgm:pt>
  </dgm:ptLst>
  <dgm:cxnLst>
    <dgm:cxn modelId="{100A7600-EA16-40F1-AE05-5BCF5AA1A7BE}" type="presOf" srcId="{9733D01A-6549-495F-BCE0-BF017A11C59E}" destId="{73C90569-BF43-414C-8A41-A6D9F17D1256}" srcOrd="1" destOrd="0" presId="urn:microsoft.com/office/officeart/2005/8/layout/hierarchy6"/>
    <dgm:cxn modelId="{08ED6808-81FB-4589-8F09-76DA76E08212}" type="presOf" srcId="{5760001D-0981-4036-BD32-53B904F0EDF6}" destId="{1E8E9AB0-D3E9-48E2-9A17-A7B15DBE6471}" srcOrd="0" destOrd="0" presId="urn:microsoft.com/office/officeart/2005/8/layout/hierarchy6"/>
    <dgm:cxn modelId="{C9CF5820-3205-4A91-BBA5-9C160A25BCCB}" type="presOf" srcId="{E0B57C3D-F14B-4028-8B79-79D3DC33CCFB}" destId="{68535A87-53EB-4AB3-A97C-0DA975717FAC}" srcOrd="0" destOrd="0" presId="urn:microsoft.com/office/officeart/2005/8/layout/hierarchy6"/>
    <dgm:cxn modelId="{370FDD22-1559-4151-B086-A51857560E9B}" type="presOf" srcId="{9A687B22-67B0-4E0A-AB1A-67604AA6DA1D}" destId="{511447DE-3527-4F63-A59A-8B10202268B1}" srcOrd="0" destOrd="0" presId="urn:microsoft.com/office/officeart/2005/8/layout/hierarchy6"/>
    <dgm:cxn modelId="{E0479331-C777-4715-AED3-3B564446CFD2}" type="presOf" srcId="{18D62726-045D-42A7-B462-76FD7E26C481}" destId="{07ECB1A9-0C1D-4F12-94B5-F3FF67FB2A36}" srcOrd="0" destOrd="0" presId="urn:microsoft.com/office/officeart/2005/8/layout/hierarchy6"/>
    <dgm:cxn modelId="{CDFE7645-4A22-4A97-80B5-1472B237910B}" type="presOf" srcId="{5760001D-0981-4036-BD32-53B904F0EDF6}" destId="{9EEA21DC-B755-4481-BCFD-F80C01211A8F}" srcOrd="1" destOrd="0" presId="urn:microsoft.com/office/officeart/2005/8/layout/hierarchy6"/>
    <dgm:cxn modelId="{E0D0C373-69C1-4A74-B3F2-F19A193E5E16}" srcId="{D433776C-B077-47E7-B7F4-A3B19AC68423}" destId="{3C8953C2-91E4-43D6-8893-9636D78D9879}" srcOrd="3" destOrd="0" parTransId="{294C7BC2-7649-4A20-9508-49A1DF6F2676}" sibTransId="{57D33204-6B08-44C1-B2B4-65619BBBAAC1}"/>
    <dgm:cxn modelId="{37D66F57-D957-49A6-923E-447CEBBC2D5E}" type="presOf" srcId="{3C8953C2-91E4-43D6-8893-9636D78D9879}" destId="{271F968D-FF2E-489A-9E24-90E0F30F1F95}" srcOrd="1" destOrd="0" presId="urn:microsoft.com/office/officeart/2005/8/layout/hierarchy6"/>
    <dgm:cxn modelId="{D7DC4A82-1F41-49A6-8312-45AFE25B5C38}" srcId="{D433776C-B077-47E7-B7F4-A3B19AC68423}" destId="{9A687B22-67B0-4E0A-AB1A-67604AA6DA1D}" srcOrd="0" destOrd="0" parTransId="{337C0DEC-D906-4265-96B1-85FC022DEFA8}" sibTransId="{21DB7475-B552-4E3A-B097-85D61BD59182}"/>
    <dgm:cxn modelId="{73A3458C-112B-4940-A756-A0753C971BEC}" type="presOf" srcId="{9733D01A-6549-495F-BCE0-BF017A11C59E}" destId="{C4BD5B1E-223C-40E9-BEF0-C7CBAE048E24}" srcOrd="0" destOrd="0" presId="urn:microsoft.com/office/officeart/2005/8/layout/hierarchy6"/>
    <dgm:cxn modelId="{8B1BD090-3CC1-47BA-A1C3-910FA80D035B}" srcId="{D433776C-B077-47E7-B7F4-A3B19AC68423}" destId="{A47D9B81-1051-47F0-8301-CED0C87BC8C2}" srcOrd="2" destOrd="0" parTransId="{91179CF2-92FD-4741-B10F-3EE38B84C418}" sibTransId="{AB344B15-2B40-4F28-9232-72D07A7AE2DB}"/>
    <dgm:cxn modelId="{E7E73D95-69AF-4859-ABF4-E1D882D3C8BA}" srcId="{D433776C-B077-47E7-B7F4-A3B19AC68423}" destId="{5760001D-0981-4036-BD32-53B904F0EDF6}" srcOrd="1" destOrd="0" parTransId="{CD1E6FE9-1AC9-400C-A5E4-6CF66C484ED8}" sibTransId="{1911B351-F8E0-4E7B-999B-9C2007AD25EE}"/>
    <dgm:cxn modelId="{7200459A-EEEF-4E26-B325-8AF2871286A4}" type="presOf" srcId="{87CBE606-7C7D-44C7-A3EB-8CABAD2CFABE}" destId="{FB162D89-96FB-425C-A333-7FB2D1875295}" srcOrd="0" destOrd="0" presId="urn:microsoft.com/office/officeart/2005/8/layout/hierarchy6"/>
    <dgm:cxn modelId="{E7DA939C-C698-418B-9554-411DB04CB991}" srcId="{D433776C-B077-47E7-B7F4-A3B19AC68423}" destId="{9733D01A-6549-495F-BCE0-BF017A11C59E}" srcOrd="4" destOrd="0" parTransId="{3B1DC295-7D98-4238-A405-18F15D7F0D7C}" sibTransId="{49B10397-2EA1-4E46-8F32-6526047E7125}"/>
    <dgm:cxn modelId="{A3F91AA5-3D06-401E-84D7-1741BFE468D3}" type="presOf" srcId="{2CC56FB4-9434-4428-80C2-933D02FEA987}" destId="{1A312A08-3436-4BD0-908C-52C5D25C1DAF}" srcOrd="0" destOrd="0" presId="urn:microsoft.com/office/officeart/2005/8/layout/hierarchy6"/>
    <dgm:cxn modelId="{B10396BB-1DD2-4B53-913A-46B7F1975F78}" type="presOf" srcId="{EF7DC714-4DBB-4237-BFB5-FD1D5D49ED9F}" destId="{7B8BD89C-9282-4591-8893-B608C198D577}" srcOrd="0" destOrd="0" presId="urn:microsoft.com/office/officeart/2005/8/layout/hierarchy6"/>
    <dgm:cxn modelId="{C84A07D3-B811-40A8-BAA0-3EB207611CC8}" srcId="{9A687B22-67B0-4E0A-AB1A-67604AA6DA1D}" destId="{87CBE606-7C7D-44C7-A3EB-8CABAD2CFABE}" srcOrd="0" destOrd="0" parTransId="{EF7DC714-4DBB-4237-BFB5-FD1D5D49ED9F}" sibTransId="{4859C717-51AD-46B1-A681-13F598EB528D}"/>
    <dgm:cxn modelId="{864FC2DB-580C-422B-8E7F-2E6CF9FCBFAA}" type="presOf" srcId="{85EFE5AC-26EE-4051-A44E-266B22BF5F28}" destId="{07931483-DD01-424D-B04C-DDEA9706B1FC}" srcOrd="0" destOrd="0" presId="urn:microsoft.com/office/officeart/2005/8/layout/hierarchy6"/>
    <dgm:cxn modelId="{74A94EE1-04D3-40F6-AE85-9EC0A87AC9F2}" type="presOf" srcId="{A47D9B81-1051-47F0-8301-CED0C87BC8C2}" destId="{974AD4CB-E519-401F-82BE-E80893D524B2}" srcOrd="1" destOrd="0" presId="urn:microsoft.com/office/officeart/2005/8/layout/hierarchy6"/>
    <dgm:cxn modelId="{E9CD11E7-F040-4482-B80F-A6FE105DE077}" type="presOf" srcId="{A47D9B81-1051-47F0-8301-CED0C87BC8C2}" destId="{518F2FA2-D4AD-4A33-BFC4-2A0F4B409A7E}" srcOrd="0" destOrd="0" presId="urn:microsoft.com/office/officeart/2005/8/layout/hierarchy6"/>
    <dgm:cxn modelId="{7194EFF4-3B13-4ED4-9744-EBD7F5BBE98F}" srcId="{87CBE606-7C7D-44C7-A3EB-8CABAD2CFABE}" destId="{2CC56FB4-9434-4428-80C2-933D02FEA987}" srcOrd="0" destOrd="0" parTransId="{E0B57C3D-F14B-4028-8B79-79D3DC33CCFB}" sibTransId="{7F0FF976-A1E0-49F6-B5F6-1E3902B8EB3D}"/>
    <dgm:cxn modelId="{E4EC93F8-F660-4F89-831F-BAFE7876377B}" type="presOf" srcId="{D433776C-B077-47E7-B7F4-A3B19AC68423}" destId="{6BDEB04E-2E38-4ECD-95C5-3421C261F368}" srcOrd="0" destOrd="0" presId="urn:microsoft.com/office/officeart/2005/8/layout/hierarchy6"/>
    <dgm:cxn modelId="{B8AC92FA-1132-4C76-A284-0E4B7AD0D52A}" srcId="{2CC56FB4-9434-4428-80C2-933D02FEA987}" destId="{18D62726-045D-42A7-B462-76FD7E26C481}" srcOrd="0" destOrd="0" parTransId="{85EFE5AC-26EE-4051-A44E-266B22BF5F28}" sibTransId="{F628AFD6-10C7-471A-8E7F-B6D348D94599}"/>
    <dgm:cxn modelId="{894641FE-C30C-458A-8EC5-52D89FAC5E8A}" type="presOf" srcId="{3C8953C2-91E4-43D6-8893-9636D78D9879}" destId="{B8F1F864-F6E1-4D7D-A48F-0AE781BDD20B}" srcOrd="0" destOrd="0" presId="urn:microsoft.com/office/officeart/2005/8/layout/hierarchy6"/>
    <dgm:cxn modelId="{30790407-7A4C-426F-AF19-CFADB25399A1}" type="presParOf" srcId="{6BDEB04E-2E38-4ECD-95C5-3421C261F368}" destId="{25E7CB5E-4FFE-439D-A639-5F420D936F5F}" srcOrd="0" destOrd="0" presId="urn:microsoft.com/office/officeart/2005/8/layout/hierarchy6"/>
    <dgm:cxn modelId="{569BB931-662F-4C62-9694-C8BAE8D06EBD}" type="presParOf" srcId="{25E7CB5E-4FFE-439D-A639-5F420D936F5F}" destId="{2C2552FE-2215-45C6-AF81-F3679A69F6BD}" srcOrd="0" destOrd="0" presId="urn:microsoft.com/office/officeart/2005/8/layout/hierarchy6"/>
    <dgm:cxn modelId="{41266E09-C830-4DE6-B144-E2504FF7D091}" type="presParOf" srcId="{25E7CB5E-4FFE-439D-A639-5F420D936F5F}" destId="{E96C566F-B7F9-41F7-8B1C-6B0D4189E150}" srcOrd="1" destOrd="0" presId="urn:microsoft.com/office/officeart/2005/8/layout/hierarchy6"/>
    <dgm:cxn modelId="{4C822503-337E-427A-BFDF-8CF4BA8D38F8}" type="presParOf" srcId="{E96C566F-B7F9-41F7-8B1C-6B0D4189E150}" destId="{53653C50-066A-465E-ACE0-DCFE6723927D}" srcOrd="0" destOrd="0" presId="urn:microsoft.com/office/officeart/2005/8/layout/hierarchy6"/>
    <dgm:cxn modelId="{86A7A6F4-5C87-469C-85F8-A2CB5819162B}" type="presParOf" srcId="{53653C50-066A-465E-ACE0-DCFE6723927D}" destId="{511447DE-3527-4F63-A59A-8B10202268B1}" srcOrd="0" destOrd="0" presId="urn:microsoft.com/office/officeart/2005/8/layout/hierarchy6"/>
    <dgm:cxn modelId="{5E69F3CF-5941-4F35-B08D-5E9458CE9CC1}" type="presParOf" srcId="{53653C50-066A-465E-ACE0-DCFE6723927D}" destId="{0173138C-9682-48E4-8D44-0429FD1B5995}" srcOrd="1" destOrd="0" presId="urn:microsoft.com/office/officeart/2005/8/layout/hierarchy6"/>
    <dgm:cxn modelId="{264CC7A7-E186-4017-BAA7-EC8BB35355B3}" type="presParOf" srcId="{0173138C-9682-48E4-8D44-0429FD1B5995}" destId="{7B8BD89C-9282-4591-8893-B608C198D577}" srcOrd="0" destOrd="0" presId="urn:microsoft.com/office/officeart/2005/8/layout/hierarchy6"/>
    <dgm:cxn modelId="{6E3C7356-9C06-4B14-9441-DD33919B5C72}" type="presParOf" srcId="{0173138C-9682-48E4-8D44-0429FD1B5995}" destId="{1B1319BD-E1C9-4137-99F3-86CA289CD54B}" srcOrd="1" destOrd="0" presId="urn:microsoft.com/office/officeart/2005/8/layout/hierarchy6"/>
    <dgm:cxn modelId="{A783CBD8-B271-49BF-A874-CACCBDF1797B}" type="presParOf" srcId="{1B1319BD-E1C9-4137-99F3-86CA289CD54B}" destId="{FB162D89-96FB-425C-A333-7FB2D1875295}" srcOrd="0" destOrd="0" presId="urn:microsoft.com/office/officeart/2005/8/layout/hierarchy6"/>
    <dgm:cxn modelId="{F8DBB563-9B44-4EA0-9966-F655C12C3726}" type="presParOf" srcId="{1B1319BD-E1C9-4137-99F3-86CA289CD54B}" destId="{74E2AB58-B82C-4152-9968-E7D8D37DDF5A}" srcOrd="1" destOrd="0" presId="urn:microsoft.com/office/officeart/2005/8/layout/hierarchy6"/>
    <dgm:cxn modelId="{486D834A-8A3F-4A69-B014-190DA701CE29}" type="presParOf" srcId="{74E2AB58-B82C-4152-9968-E7D8D37DDF5A}" destId="{68535A87-53EB-4AB3-A97C-0DA975717FAC}" srcOrd="0" destOrd="0" presId="urn:microsoft.com/office/officeart/2005/8/layout/hierarchy6"/>
    <dgm:cxn modelId="{8E279B11-ED38-43A7-A53D-65FE4647B298}" type="presParOf" srcId="{74E2AB58-B82C-4152-9968-E7D8D37DDF5A}" destId="{8C101DEB-FEF4-4101-BB87-4FC0890C2931}" srcOrd="1" destOrd="0" presId="urn:microsoft.com/office/officeart/2005/8/layout/hierarchy6"/>
    <dgm:cxn modelId="{C0566778-E0CD-4580-B604-5FE79B7A34E6}" type="presParOf" srcId="{8C101DEB-FEF4-4101-BB87-4FC0890C2931}" destId="{1A312A08-3436-4BD0-908C-52C5D25C1DAF}" srcOrd="0" destOrd="0" presId="urn:microsoft.com/office/officeart/2005/8/layout/hierarchy6"/>
    <dgm:cxn modelId="{8D26CC6E-92C6-469E-8A4F-04D4C5552576}" type="presParOf" srcId="{8C101DEB-FEF4-4101-BB87-4FC0890C2931}" destId="{2ACC062E-F4CC-48F0-A3E2-54EF1CB38B4C}" srcOrd="1" destOrd="0" presId="urn:microsoft.com/office/officeart/2005/8/layout/hierarchy6"/>
    <dgm:cxn modelId="{EE40E8A7-F2AC-4097-860B-FC1E1162FCB3}" type="presParOf" srcId="{2ACC062E-F4CC-48F0-A3E2-54EF1CB38B4C}" destId="{07931483-DD01-424D-B04C-DDEA9706B1FC}" srcOrd="0" destOrd="0" presId="urn:microsoft.com/office/officeart/2005/8/layout/hierarchy6"/>
    <dgm:cxn modelId="{472797DA-34C9-4D98-BBE1-1760CCDFCA7A}" type="presParOf" srcId="{2ACC062E-F4CC-48F0-A3E2-54EF1CB38B4C}" destId="{10B74A7D-F337-43EB-92F0-1C79CB8211AB}" srcOrd="1" destOrd="0" presId="urn:microsoft.com/office/officeart/2005/8/layout/hierarchy6"/>
    <dgm:cxn modelId="{3FD4A890-4C80-462E-9104-3A8456FDB5E6}" type="presParOf" srcId="{10B74A7D-F337-43EB-92F0-1C79CB8211AB}" destId="{07ECB1A9-0C1D-4F12-94B5-F3FF67FB2A36}" srcOrd="0" destOrd="0" presId="urn:microsoft.com/office/officeart/2005/8/layout/hierarchy6"/>
    <dgm:cxn modelId="{10D4C0E3-C68A-4928-B4D3-90B0C6F1A820}" type="presParOf" srcId="{10B74A7D-F337-43EB-92F0-1C79CB8211AB}" destId="{7854E789-8CD7-4A2D-873C-2781CFA2E9D6}" srcOrd="1" destOrd="0" presId="urn:microsoft.com/office/officeart/2005/8/layout/hierarchy6"/>
    <dgm:cxn modelId="{8697A967-1664-4C04-B75C-E6D2E5F532DB}" type="presParOf" srcId="{6BDEB04E-2E38-4ECD-95C5-3421C261F368}" destId="{27B55891-FEC1-4536-A9B5-DA6F05DFEF58}" srcOrd="1" destOrd="0" presId="urn:microsoft.com/office/officeart/2005/8/layout/hierarchy6"/>
    <dgm:cxn modelId="{2E1AD031-E638-40CA-8761-0369B759DD55}" type="presParOf" srcId="{27B55891-FEC1-4536-A9B5-DA6F05DFEF58}" destId="{D620B6CA-55A1-4CBD-A31E-22F16B48A0B2}" srcOrd="0" destOrd="0" presId="urn:microsoft.com/office/officeart/2005/8/layout/hierarchy6"/>
    <dgm:cxn modelId="{9F26F7FF-5F7E-4D7C-AD75-1B256D471FA8}" type="presParOf" srcId="{D620B6CA-55A1-4CBD-A31E-22F16B48A0B2}" destId="{1E8E9AB0-D3E9-48E2-9A17-A7B15DBE6471}" srcOrd="0" destOrd="0" presId="urn:microsoft.com/office/officeart/2005/8/layout/hierarchy6"/>
    <dgm:cxn modelId="{023D8967-AD2D-4831-BC07-D61AA3A07894}" type="presParOf" srcId="{D620B6CA-55A1-4CBD-A31E-22F16B48A0B2}" destId="{9EEA21DC-B755-4481-BCFD-F80C01211A8F}" srcOrd="1" destOrd="0" presId="urn:microsoft.com/office/officeart/2005/8/layout/hierarchy6"/>
    <dgm:cxn modelId="{4970C4DD-DB7D-49D4-BB48-D7FE7966663D}" type="presParOf" srcId="{27B55891-FEC1-4536-A9B5-DA6F05DFEF58}" destId="{5419FFC6-5AA3-4E28-A753-9DF0AD2362BC}" srcOrd="1" destOrd="0" presId="urn:microsoft.com/office/officeart/2005/8/layout/hierarchy6"/>
    <dgm:cxn modelId="{FE909EA7-9A7B-4B88-875E-B37C34EEA2E6}" type="presParOf" srcId="{5419FFC6-5AA3-4E28-A753-9DF0AD2362BC}" destId="{2C20361A-A89B-4506-B81A-FFBFA7E97159}" srcOrd="0" destOrd="0" presId="urn:microsoft.com/office/officeart/2005/8/layout/hierarchy6"/>
    <dgm:cxn modelId="{17C7F516-B468-4F03-A198-41DBD65DC7D2}" type="presParOf" srcId="{27B55891-FEC1-4536-A9B5-DA6F05DFEF58}" destId="{594008F2-47BE-4B25-A122-F93831BAE584}" srcOrd="2" destOrd="0" presId="urn:microsoft.com/office/officeart/2005/8/layout/hierarchy6"/>
    <dgm:cxn modelId="{F80C0263-F247-42B6-A288-218445DAABC2}" type="presParOf" srcId="{594008F2-47BE-4B25-A122-F93831BAE584}" destId="{518F2FA2-D4AD-4A33-BFC4-2A0F4B409A7E}" srcOrd="0" destOrd="0" presId="urn:microsoft.com/office/officeart/2005/8/layout/hierarchy6"/>
    <dgm:cxn modelId="{76C2D4B7-944C-4B08-87F9-609B30D416EC}" type="presParOf" srcId="{594008F2-47BE-4B25-A122-F93831BAE584}" destId="{974AD4CB-E519-401F-82BE-E80893D524B2}" srcOrd="1" destOrd="0" presId="urn:microsoft.com/office/officeart/2005/8/layout/hierarchy6"/>
    <dgm:cxn modelId="{ED184771-8897-4178-8971-833D4008B0D0}" type="presParOf" srcId="{27B55891-FEC1-4536-A9B5-DA6F05DFEF58}" destId="{1340D992-9E21-45DC-AC16-FA422F1B06A6}" srcOrd="3" destOrd="0" presId="urn:microsoft.com/office/officeart/2005/8/layout/hierarchy6"/>
    <dgm:cxn modelId="{209EF3DC-B02C-4746-9E38-A97972BB9FC0}" type="presParOf" srcId="{1340D992-9E21-45DC-AC16-FA422F1B06A6}" destId="{B8DB0FBA-90C2-4A57-820A-1B9D9B6FC34B}" srcOrd="0" destOrd="0" presId="urn:microsoft.com/office/officeart/2005/8/layout/hierarchy6"/>
    <dgm:cxn modelId="{287057DD-3F94-4F32-B059-28000D7AF360}" type="presParOf" srcId="{27B55891-FEC1-4536-A9B5-DA6F05DFEF58}" destId="{33549D2C-E64F-465E-A94C-9F17F93E1C41}" srcOrd="4" destOrd="0" presId="urn:microsoft.com/office/officeart/2005/8/layout/hierarchy6"/>
    <dgm:cxn modelId="{4E2F8254-415A-4324-A122-ED8ECBD52A95}" type="presParOf" srcId="{33549D2C-E64F-465E-A94C-9F17F93E1C41}" destId="{B8F1F864-F6E1-4D7D-A48F-0AE781BDD20B}" srcOrd="0" destOrd="0" presId="urn:microsoft.com/office/officeart/2005/8/layout/hierarchy6"/>
    <dgm:cxn modelId="{67C49470-741F-4750-8B92-4275CC059AB1}" type="presParOf" srcId="{33549D2C-E64F-465E-A94C-9F17F93E1C41}" destId="{271F968D-FF2E-489A-9E24-90E0F30F1F95}" srcOrd="1" destOrd="0" presId="urn:microsoft.com/office/officeart/2005/8/layout/hierarchy6"/>
    <dgm:cxn modelId="{5ADE2924-A1AD-4961-9F75-5F9D10409452}" type="presParOf" srcId="{27B55891-FEC1-4536-A9B5-DA6F05DFEF58}" destId="{3E944012-1397-46F0-9EBE-B4D53DC19311}" srcOrd="5" destOrd="0" presId="urn:microsoft.com/office/officeart/2005/8/layout/hierarchy6"/>
    <dgm:cxn modelId="{F67EFE72-6B2D-4ED6-AC39-DB2E6400A7BA}" type="presParOf" srcId="{3E944012-1397-46F0-9EBE-B4D53DC19311}" destId="{D9E4C6C6-ED18-48AB-8E60-FCE713FCEC5A}" srcOrd="0" destOrd="0" presId="urn:microsoft.com/office/officeart/2005/8/layout/hierarchy6"/>
    <dgm:cxn modelId="{CA930A30-4352-47EF-834C-8B3BE7870045}" type="presParOf" srcId="{27B55891-FEC1-4536-A9B5-DA6F05DFEF58}" destId="{AB0CFC5A-347C-4614-8658-B915850784F0}" srcOrd="6" destOrd="0" presId="urn:microsoft.com/office/officeart/2005/8/layout/hierarchy6"/>
    <dgm:cxn modelId="{11EFCEE7-B071-4021-90F2-4CB7ACF65B2A}" type="presParOf" srcId="{AB0CFC5A-347C-4614-8658-B915850784F0}" destId="{C4BD5B1E-223C-40E9-BEF0-C7CBAE048E24}" srcOrd="0" destOrd="0" presId="urn:microsoft.com/office/officeart/2005/8/layout/hierarchy6"/>
    <dgm:cxn modelId="{B50D27F1-BA20-4516-9BC4-E75BFC04AFBD}" type="presParOf" srcId="{AB0CFC5A-347C-4614-8658-B915850784F0}" destId="{73C90569-BF43-414C-8A41-A6D9F17D1256}"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81C20F-0315-427C-B185-7E8809C5090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DFAB502-394A-4A81-AC37-7B5687E3C138}">
      <dgm:prSet/>
      <dgm:spPr/>
      <dgm:t>
        <a:bodyPr/>
        <a:lstStyle/>
        <a:p>
          <a:r>
            <a:rPr lang="en-US">
              <a:solidFill>
                <a:schemeClr val="tx1"/>
              </a:solidFill>
            </a:rPr>
            <a:t>Adopted in 2008</a:t>
          </a:r>
        </a:p>
      </dgm:t>
    </dgm:pt>
    <dgm:pt modelId="{0DFD239C-7074-4429-8195-E1C12ACF0072}" type="parTrans" cxnId="{45FB0334-D88F-4007-99D8-32EA8F72F1C7}">
      <dgm:prSet/>
      <dgm:spPr/>
      <dgm:t>
        <a:bodyPr/>
        <a:lstStyle/>
        <a:p>
          <a:endParaRPr lang="en-US">
            <a:solidFill>
              <a:schemeClr val="tx1"/>
            </a:solidFill>
          </a:endParaRPr>
        </a:p>
      </dgm:t>
    </dgm:pt>
    <dgm:pt modelId="{D39D16D6-6A0E-4A3C-AEDC-897570D5E3B4}" type="sibTrans" cxnId="{45FB0334-D88F-4007-99D8-32EA8F72F1C7}">
      <dgm:prSet/>
      <dgm:spPr/>
      <dgm:t>
        <a:bodyPr/>
        <a:lstStyle/>
        <a:p>
          <a:endParaRPr lang="en-US">
            <a:solidFill>
              <a:schemeClr val="tx1"/>
            </a:solidFill>
          </a:endParaRPr>
        </a:p>
      </dgm:t>
    </dgm:pt>
    <dgm:pt modelId="{49D4D1FC-2930-4DDA-B3E1-D293334E16F1}">
      <dgm:prSet/>
      <dgm:spPr/>
      <dgm:t>
        <a:bodyPr/>
        <a:lstStyle/>
        <a:p>
          <a:r>
            <a:rPr lang="en-US">
              <a:solidFill>
                <a:schemeClr val="tx1"/>
              </a:solidFill>
            </a:rPr>
            <a:t>Multiple neighborhoods – Palm River, Clair-Mel City, Progress Village</a:t>
          </a:r>
        </a:p>
      </dgm:t>
    </dgm:pt>
    <dgm:pt modelId="{D1FB3364-1AA6-46B0-9F8D-DC9366FC25FE}" type="parTrans" cxnId="{2CF149BD-95D0-4CC5-9307-5899B7CFC7D2}">
      <dgm:prSet/>
      <dgm:spPr/>
      <dgm:t>
        <a:bodyPr/>
        <a:lstStyle/>
        <a:p>
          <a:endParaRPr lang="en-US">
            <a:solidFill>
              <a:schemeClr val="tx1"/>
            </a:solidFill>
          </a:endParaRPr>
        </a:p>
      </dgm:t>
    </dgm:pt>
    <dgm:pt modelId="{FC8A0565-A80D-42CB-A6CC-43647DADEDAE}" type="sibTrans" cxnId="{2CF149BD-95D0-4CC5-9307-5899B7CFC7D2}">
      <dgm:prSet/>
      <dgm:spPr/>
      <dgm:t>
        <a:bodyPr/>
        <a:lstStyle/>
        <a:p>
          <a:endParaRPr lang="en-US">
            <a:solidFill>
              <a:schemeClr val="tx1"/>
            </a:solidFill>
          </a:endParaRPr>
        </a:p>
      </dgm:t>
    </dgm:pt>
    <dgm:pt modelId="{B5E7E404-48A1-41F3-A0F3-93005210EEA3}">
      <dgm:prSet/>
      <dgm:spPr/>
      <dgm:t>
        <a:bodyPr/>
        <a:lstStyle/>
        <a:p>
          <a:r>
            <a:rPr lang="en-US">
              <a:solidFill>
                <a:schemeClr val="tx1"/>
              </a:solidFill>
            </a:rPr>
            <a:t>Established a Vision, Goals, and Strategies</a:t>
          </a:r>
        </a:p>
      </dgm:t>
    </dgm:pt>
    <dgm:pt modelId="{E67F14E7-554A-48A5-8E7F-0FB04A6C4FD0}" type="parTrans" cxnId="{9084D1A2-F06F-44FF-9F51-4EAC2939DE20}">
      <dgm:prSet/>
      <dgm:spPr/>
      <dgm:t>
        <a:bodyPr/>
        <a:lstStyle/>
        <a:p>
          <a:endParaRPr lang="en-US">
            <a:solidFill>
              <a:schemeClr val="tx1"/>
            </a:solidFill>
          </a:endParaRPr>
        </a:p>
      </dgm:t>
    </dgm:pt>
    <dgm:pt modelId="{82821936-2EBF-41F6-8EB5-0B4AC218EB25}" type="sibTrans" cxnId="{9084D1A2-F06F-44FF-9F51-4EAC2939DE20}">
      <dgm:prSet/>
      <dgm:spPr/>
      <dgm:t>
        <a:bodyPr/>
        <a:lstStyle/>
        <a:p>
          <a:endParaRPr lang="en-US">
            <a:solidFill>
              <a:schemeClr val="tx1"/>
            </a:solidFill>
          </a:endParaRPr>
        </a:p>
      </dgm:t>
    </dgm:pt>
    <dgm:pt modelId="{478B381F-6716-4CBF-9FD2-F779455C9468}">
      <dgm:prSet/>
      <dgm:spPr/>
      <dgm:t>
        <a:bodyPr/>
        <a:lstStyle/>
        <a:p>
          <a:r>
            <a:rPr lang="en-US">
              <a:solidFill>
                <a:schemeClr val="tx1"/>
              </a:solidFill>
            </a:rPr>
            <a:t>Includes a “Concept Vision Map” – a visual representation </a:t>
          </a:r>
        </a:p>
      </dgm:t>
    </dgm:pt>
    <dgm:pt modelId="{93019653-A82C-401D-9CF9-1E30C652DF09}" type="parTrans" cxnId="{6E33D3D4-C1EA-46D3-9A3D-21A386F016E1}">
      <dgm:prSet/>
      <dgm:spPr/>
      <dgm:t>
        <a:bodyPr/>
        <a:lstStyle/>
        <a:p>
          <a:endParaRPr lang="en-US">
            <a:solidFill>
              <a:schemeClr val="tx1"/>
            </a:solidFill>
          </a:endParaRPr>
        </a:p>
      </dgm:t>
    </dgm:pt>
    <dgm:pt modelId="{3ADEF71D-357D-4C01-B6EF-B7690A13809E}" type="sibTrans" cxnId="{6E33D3D4-C1EA-46D3-9A3D-21A386F016E1}">
      <dgm:prSet/>
      <dgm:spPr/>
      <dgm:t>
        <a:bodyPr/>
        <a:lstStyle/>
        <a:p>
          <a:endParaRPr lang="en-US">
            <a:solidFill>
              <a:schemeClr val="tx1"/>
            </a:solidFill>
          </a:endParaRPr>
        </a:p>
      </dgm:t>
    </dgm:pt>
    <dgm:pt modelId="{B63B9970-3836-4E16-A74E-B6D729BD8A6B}" type="pres">
      <dgm:prSet presAssocID="{0D81C20F-0315-427C-B185-7E8809C50900}" presName="linear" presStyleCnt="0">
        <dgm:presLayoutVars>
          <dgm:animLvl val="lvl"/>
          <dgm:resizeHandles val="exact"/>
        </dgm:presLayoutVars>
      </dgm:prSet>
      <dgm:spPr/>
    </dgm:pt>
    <dgm:pt modelId="{35C630A5-7A28-4A65-BEBE-E7385AE4A8C0}" type="pres">
      <dgm:prSet presAssocID="{3DFAB502-394A-4A81-AC37-7B5687E3C138}" presName="parentText" presStyleLbl="node1" presStyleIdx="0" presStyleCnt="4">
        <dgm:presLayoutVars>
          <dgm:chMax val="0"/>
          <dgm:bulletEnabled val="1"/>
        </dgm:presLayoutVars>
      </dgm:prSet>
      <dgm:spPr/>
    </dgm:pt>
    <dgm:pt modelId="{4E626F92-C7E3-44CE-881E-92549726C0F6}" type="pres">
      <dgm:prSet presAssocID="{D39D16D6-6A0E-4A3C-AEDC-897570D5E3B4}" presName="spacer" presStyleCnt="0"/>
      <dgm:spPr/>
    </dgm:pt>
    <dgm:pt modelId="{893FA4BD-14E8-4148-8C05-E04656E76134}" type="pres">
      <dgm:prSet presAssocID="{49D4D1FC-2930-4DDA-B3E1-D293334E16F1}" presName="parentText" presStyleLbl="node1" presStyleIdx="1" presStyleCnt="4">
        <dgm:presLayoutVars>
          <dgm:chMax val="0"/>
          <dgm:bulletEnabled val="1"/>
        </dgm:presLayoutVars>
      </dgm:prSet>
      <dgm:spPr/>
    </dgm:pt>
    <dgm:pt modelId="{DBFA3EBA-4AA4-4491-8717-37B75AE68083}" type="pres">
      <dgm:prSet presAssocID="{FC8A0565-A80D-42CB-A6CC-43647DADEDAE}" presName="spacer" presStyleCnt="0"/>
      <dgm:spPr/>
    </dgm:pt>
    <dgm:pt modelId="{690D3906-9B47-4CD1-A1F2-BD7033BB2C28}" type="pres">
      <dgm:prSet presAssocID="{B5E7E404-48A1-41F3-A0F3-93005210EEA3}" presName="parentText" presStyleLbl="node1" presStyleIdx="2" presStyleCnt="4">
        <dgm:presLayoutVars>
          <dgm:chMax val="0"/>
          <dgm:bulletEnabled val="1"/>
        </dgm:presLayoutVars>
      </dgm:prSet>
      <dgm:spPr/>
    </dgm:pt>
    <dgm:pt modelId="{FC9A63FD-B1F2-457C-BABB-EDB6CAFE8079}" type="pres">
      <dgm:prSet presAssocID="{82821936-2EBF-41F6-8EB5-0B4AC218EB25}" presName="spacer" presStyleCnt="0"/>
      <dgm:spPr/>
    </dgm:pt>
    <dgm:pt modelId="{CB04D35D-18EB-45B0-82AC-4B08278CD055}" type="pres">
      <dgm:prSet presAssocID="{478B381F-6716-4CBF-9FD2-F779455C9468}" presName="parentText" presStyleLbl="node1" presStyleIdx="3" presStyleCnt="4">
        <dgm:presLayoutVars>
          <dgm:chMax val="0"/>
          <dgm:bulletEnabled val="1"/>
        </dgm:presLayoutVars>
      </dgm:prSet>
      <dgm:spPr/>
    </dgm:pt>
  </dgm:ptLst>
  <dgm:cxnLst>
    <dgm:cxn modelId="{371D4025-E6CB-400D-B8D3-FF2F8A6F76BB}" type="presOf" srcId="{0D81C20F-0315-427C-B185-7E8809C50900}" destId="{B63B9970-3836-4E16-A74E-B6D729BD8A6B}" srcOrd="0" destOrd="0" presId="urn:microsoft.com/office/officeart/2005/8/layout/vList2"/>
    <dgm:cxn modelId="{45FB0334-D88F-4007-99D8-32EA8F72F1C7}" srcId="{0D81C20F-0315-427C-B185-7E8809C50900}" destId="{3DFAB502-394A-4A81-AC37-7B5687E3C138}" srcOrd="0" destOrd="0" parTransId="{0DFD239C-7074-4429-8195-E1C12ACF0072}" sibTransId="{D39D16D6-6A0E-4A3C-AEDC-897570D5E3B4}"/>
    <dgm:cxn modelId="{2D82C364-B289-43B6-BE9A-029837B53AA3}" type="presOf" srcId="{3DFAB502-394A-4A81-AC37-7B5687E3C138}" destId="{35C630A5-7A28-4A65-BEBE-E7385AE4A8C0}" srcOrd="0" destOrd="0" presId="urn:microsoft.com/office/officeart/2005/8/layout/vList2"/>
    <dgm:cxn modelId="{83C01E6A-C035-4055-AF1C-2C39E937A38F}" type="presOf" srcId="{B5E7E404-48A1-41F3-A0F3-93005210EEA3}" destId="{690D3906-9B47-4CD1-A1F2-BD7033BB2C28}" srcOrd="0" destOrd="0" presId="urn:microsoft.com/office/officeart/2005/8/layout/vList2"/>
    <dgm:cxn modelId="{89CC814D-CD5C-4CB1-8E94-AA65FD642D76}" type="presOf" srcId="{49D4D1FC-2930-4DDA-B3E1-D293334E16F1}" destId="{893FA4BD-14E8-4148-8C05-E04656E76134}" srcOrd="0" destOrd="0" presId="urn:microsoft.com/office/officeart/2005/8/layout/vList2"/>
    <dgm:cxn modelId="{BBA5AA90-CE54-41D1-A28B-3C61AD448CAA}" type="presOf" srcId="{478B381F-6716-4CBF-9FD2-F779455C9468}" destId="{CB04D35D-18EB-45B0-82AC-4B08278CD055}" srcOrd="0" destOrd="0" presId="urn:microsoft.com/office/officeart/2005/8/layout/vList2"/>
    <dgm:cxn modelId="{9084D1A2-F06F-44FF-9F51-4EAC2939DE20}" srcId="{0D81C20F-0315-427C-B185-7E8809C50900}" destId="{B5E7E404-48A1-41F3-A0F3-93005210EEA3}" srcOrd="2" destOrd="0" parTransId="{E67F14E7-554A-48A5-8E7F-0FB04A6C4FD0}" sibTransId="{82821936-2EBF-41F6-8EB5-0B4AC218EB25}"/>
    <dgm:cxn modelId="{2CF149BD-95D0-4CC5-9307-5899B7CFC7D2}" srcId="{0D81C20F-0315-427C-B185-7E8809C50900}" destId="{49D4D1FC-2930-4DDA-B3E1-D293334E16F1}" srcOrd="1" destOrd="0" parTransId="{D1FB3364-1AA6-46B0-9F8D-DC9366FC25FE}" sibTransId="{FC8A0565-A80D-42CB-A6CC-43647DADEDAE}"/>
    <dgm:cxn modelId="{6E33D3D4-C1EA-46D3-9A3D-21A386F016E1}" srcId="{0D81C20F-0315-427C-B185-7E8809C50900}" destId="{478B381F-6716-4CBF-9FD2-F779455C9468}" srcOrd="3" destOrd="0" parTransId="{93019653-A82C-401D-9CF9-1E30C652DF09}" sibTransId="{3ADEF71D-357D-4C01-B6EF-B7690A13809E}"/>
    <dgm:cxn modelId="{50B0A153-5650-424B-974C-47E373BF7835}" type="presParOf" srcId="{B63B9970-3836-4E16-A74E-B6D729BD8A6B}" destId="{35C630A5-7A28-4A65-BEBE-E7385AE4A8C0}" srcOrd="0" destOrd="0" presId="urn:microsoft.com/office/officeart/2005/8/layout/vList2"/>
    <dgm:cxn modelId="{7AF20272-4D59-445F-9444-548EBBE62110}" type="presParOf" srcId="{B63B9970-3836-4E16-A74E-B6D729BD8A6B}" destId="{4E626F92-C7E3-44CE-881E-92549726C0F6}" srcOrd="1" destOrd="0" presId="urn:microsoft.com/office/officeart/2005/8/layout/vList2"/>
    <dgm:cxn modelId="{391A2B1C-E1B7-43D4-99FD-802A8E805344}" type="presParOf" srcId="{B63B9970-3836-4E16-A74E-B6D729BD8A6B}" destId="{893FA4BD-14E8-4148-8C05-E04656E76134}" srcOrd="2" destOrd="0" presId="urn:microsoft.com/office/officeart/2005/8/layout/vList2"/>
    <dgm:cxn modelId="{29DAF690-648A-4059-B872-E12E9A9013B6}" type="presParOf" srcId="{B63B9970-3836-4E16-A74E-B6D729BD8A6B}" destId="{DBFA3EBA-4AA4-4491-8717-37B75AE68083}" srcOrd="3" destOrd="0" presId="urn:microsoft.com/office/officeart/2005/8/layout/vList2"/>
    <dgm:cxn modelId="{26B3C3C2-8BB4-4985-9A79-CD7E2EFF3049}" type="presParOf" srcId="{B63B9970-3836-4E16-A74E-B6D729BD8A6B}" destId="{690D3906-9B47-4CD1-A1F2-BD7033BB2C28}" srcOrd="4" destOrd="0" presId="urn:microsoft.com/office/officeart/2005/8/layout/vList2"/>
    <dgm:cxn modelId="{7E400CEB-B02C-42BE-9A6F-5A9520C0FE21}" type="presParOf" srcId="{B63B9970-3836-4E16-A74E-B6D729BD8A6B}" destId="{FC9A63FD-B1F2-457C-BABB-EDB6CAFE8079}" srcOrd="5" destOrd="0" presId="urn:microsoft.com/office/officeart/2005/8/layout/vList2"/>
    <dgm:cxn modelId="{76A01868-42D5-4711-9047-607B390D9480}" type="presParOf" srcId="{B63B9970-3836-4E16-A74E-B6D729BD8A6B}" destId="{CB04D35D-18EB-45B0-82AC-4B08278CD05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F4415D-7D07-4114-8F42-7BEDD612D701}" type="doc">
      <dgm:prSet loTypeId="urn:microsoft.com/office/officeart/2011/layout/RadialPictureList" loCatId="picture" qsTypeId="urn:microsoft.com/office/officeart/2005/8/quickstyle/simple1" qsCatId="simple" csTypeId="urn:microsoft.com/office/officeart/2005/8/colors/accent6_5" csCatId="accent6" phldr="1"/>
      <dgm:spPr/>
      <dgm:t>
        <a:bodyPr/>
        <a:lstStyle/>
        <a:p>
          <a:endParaRPr lang="en-US"/>
        </a:p>
      </dgm:t>
    </dgm:pt>
    <dgm:pt modelId="{252E9365-C9F7-4826-99D0-E7A341D2C6E7}">
      <dgm:prSet custT="1"/>
      <dgm:spPr/>
      <dgm:t>
        <a:bodyPr/>
        <a:lstStyle/>
        <a:p>
          <a:r>
            <a:rPr lang="en-US" sz="3600" dirty="0"/>
            <a:t>The Community Plan Update</a:t>
          </a:r>
        </a:p>
      </dgm:t>
    </dgm:pt>
    <dgm:pt modelId="{10D08E61-5225-420B-9058-A07C7B28035D}" type="parTrans" cxnId="{F1C824A0-0128-4923-8437-AA0F1A6B48AF}">
      <dgm:prSet/>
      <dgm:spPr/>
      <dgm:t>
        <a:bodyPr/>
        <a:lstStyle/>
        <a:p>
          <a:endParaRPr lang="en-US"/>
        </a:p>
      </dgm:t>
    </dgm:pt>
    <dgm:pt modelId="{E1DEC433-EE14-40CE-8710-89E16BD9A37E}" type="sibTrans" cxnId="{F1C824A0-0128-4923-8437-AA0F1A6B48AF}">
      <dgm:prSet/>
      <dgm:spPr/>
      <dgm:t>
        <a:bodyPr/>
        <a:lstStyle/>
        <a:p>
          <a:endParaRPr lang="en-US"/>
        </a:p>
      </dgm:t>
    </dgm:pt>
    <dgm:pt modelId="{563C95D0-4A78-404A-87F2-D7D58830380E}">
      <dgm:prSet/>
      <dgm:spPr/>
      <dgm:t>
        <a:bodyPr/>
        <a:lstStyle/>
        <a:p>
          <a:r>
            <a:rPr lang="en-US" dirty="0"/>
            <a:t>County Staff was requested to review implementation status of adopted community plan  </a:t>
          </a:r>
        </a:p>
      </dgm:t>
    </dgm:pt>
    <dgm:pt modelId="{C1E24496-105B-450B-B345-0F09513E9B2F}" type="sibTrans" cxnId="{15E13E94-F315-404D-97D5-2DA04B4E0A2E}">
      <dgm:prSet/>
      <dgm:spPr/>
      <dgm:t>
        <a:bodyPr/>
        <a:lstStyle/>
        <a:p>
          <a:endParaRPr lang="en-US"/>
        </a:p>
      </dgm:t>
    </dgm:pt>
    <dgm:pt modelId="{A712292D-B519-4541-B395-C9362682FF9F}" type="parTrans" cxnId="{15E13E94-F315-404D-97D5-2DA04B4E0A2E}">
      <dgm:prSet/>
      <dgm:spPr/>
      <dgm:t>
        <a:bodyPr/>
        <a:lstStyle/>
        <a:p>
          <a:endParaRPr lang="en-US"/>
        </a:p>
      </dgm:t>
    </dgm:pt>
    <dgm:pt modelId="{26DA0DCD-088C-4695-8B04-055CD348A451}">
      <dgm:prSet/>
      <dgm:spPr/>
      <dgm:t>
        <a:bodyPr/>
        <a:lstStyle/>
        <a:p>
          <a:r>
            <a:rPr lang="en-US" dirty="0"/>
            <a:t>Based on findings Planning Commission and County staff were requested by the BOCC to initiate an update to the plan</a:t>
          </a:r>
        </a:p>
      </dgm:t>
    </dgm:pt>
    <dgm:pt modelId="{758660BA-A75C-436D-9157-A170A70691BF}" type="sibTrans" cxnId="{79CF1A53-6B39-460C-819E-4B842D528AA0}">
      <dgm:prSet/>
      <dgm:spPr/>
      <dgm:t>
        <a:bodyPr/>
        <a:lstStyle/>
        <a:p>
          <a:endParaRPr lang="en-US"/>
        </a:p>
      </dgm:t>
    </dgm:pt>
    <dgm:pt modelId="{A3E13B26-3F34-4B6A-A88D-2CDC04D8C7CC}" type="parTrans" cxnId="{79CF1A53-6B39-460C-819E-4B842D528AA0}">
      <dgm:prSet/>
      <dgm:spPr/>
      <dgm:t>
        <a:bodyPr/>
        <a:lstStyle/>
        <a:p>
          <a:endParaRPr lang="en-US"/>
        </a:p>
      </dgm:t>
    </dgm:pt>
    <dgm:pt modelId="{A31D1C94-EF04-4239-86D8-E131C30E628B}">
      <dgm:prSet custT="1"/>
      <dgm:spPr/>
      <dgm:t>
        <a:bodyPr/>
        <a:lstStyle/>
        <a:p>
          <a:r>
            <a:rPr lang="en-US" sz="2100" dirty="0"/>
            <a:t>Re-evaluating and amending the community plan to respond to the needs and preferences of the community</a:t>
          </a:r>
        </a:p>
      </dgm:t>
    </dgm:pt>
    <dgm:pt modelId="{154F60E2-4103-4972-BB61-7C8C67C1C7EC}" type="sibTrans" cxnId="{9438B3DD-B399-4368-9A54-2E351D73207B}">
      <dgm:prSet/>
      <dgm:spPr/>
      <dgm:t>
        <a:bodyPr/>
        <a:lstStyle/>
        <a:p>
          <a:endParaRPr lang="en-US"/>
        </a:p>
      </dgm:t>
    </dgm:pt>
    <dgm:pt modelId="{96B3B5A2-18C1-4A95-A243-CEDB72403E00}" type="parTrans" cxnId="{9438B3DD-B399-4368-9A54-2E351D73207B}">
      <dgm:prSet/>
      <dgm:spPr/>
      <dgm:t>
        <a:bodyPr/>
        <a:lstStyle/>
        <a:p>
          <a:endParaRPr lang="en-US"/>
        </a:p>
      </dgm:t>
    </dgm:pt>
    <dgm:pt modelId="{3C97770C-85E9-4D4F-9B7C-00A6A2E89FFC}" type="pres">
      <dgm:prSet presAssocID="{C6F4415D-7D07-4114-8F42-7BEDD612D701}" presName="Name0" presStyleCnt="0">
        <dgm:presLayoutVars>
          <dgm:chMax val="1"/>
          <dgm:chPref val="1"/>
          <dgm:dir/>
          <dgm:resizeHandles/>
        </dgm:presLayoutVars>
      </dgm:prSet>
      <dgm:spPr/>
    </dgm:pt>
    <dgm:pt modelId="{02C44D42-9940-41B2-A32E-DDADD84AF4B2}" type="pres">
      <dgm:prSet presAssocID="{252E9365-C9F7-4826-99D0-E7A341D2C6E7}" presName="Parent" presStyleLbl="node1" presStyleIdx="0" presStyleCnt="2" custScaleX="164815" custScaleY="116887" custLinFactNeighborX="-45664" custLinFactNeighborY="-1691">
        <dgm:presLayoutVars>
          <dgm:chMax val="4"/>
          <dgm:chPref val="3"/>
        </dgm:presLayoutVars>
      </dgm:prSet>
      <dgm:spPr/>
    </dgm:pt>
    <dgm:pt modelId="{7F159BD0-14ED-41E1-80AF-963A53278B57}" type="pres">
      <dgm:prSet presAssocID="{563C95D0-4A78-404A-87F2-D7D58830380E}" presName="Accent" presStyleLbl="node1" presStyleIdx="1" presStyleCnt="2"/>
      <dgm:spPr>
        <a:solidFill>
          <a:schemeClr val="accent6">
            <a:lumMod val="40000"/>
            <a:lumOff val="60000"/>
            <a:alpha val="50000"/>
          </a:schemeClr>
        </a:solidFill>
      </dgm:spPr>
    </dgm:pt>
    <dgm:pt modelId="{3C7AC799-81D6-4086-A5E1-D14C72154080}" type="pres">
      <dgm:prSet presAssocID="{563C95D0-4A78-404A-87F2-D7D58830380E}" presName="Image1"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11BCD4CE-91C6-4292-9A74-4E9AB5DAF15E}" type="pres">
      <dgm:prSet presAssocID="{563C95D0-4A78-404A-87F2-D7D58830380E}" presName="Child1" presStyleLbl="revTx" presStyleIdx="0" presStyleCnt="3" custScaleX="199485" custLinFactNeighborX="41865" custLinFactNeighborY="-4892">
        <dgm:presLayoutVars>
          <dgm:chMax val="0"/>
          <dgm:chPref val="0"/>
          <dgm:bulletEnabled val="1"/>
        </dgm:presLayoutVars>
      </dgm:prSet>
      <dgm:spPr/>
    </dgm:pt>
    <dgm:pt modelId="{C5CA444D-6FF3-4F7B-B98C-782CA0F7DC01}" type="pres">
      <dgm:prSet presAssocID="{26DA0DCD-088C-4695-8B04-055CD348A451}" presName="Image2" presStyleCnt="0"/>
      <dgm:spPr/>
    </dgm:pt>
    <dgm:pt modelId="{A12769A0-36A3-4D00-A313-BDB9E1EA60F4}" type="pres">
      <dgm:prSet presAssocID="{26DA0DCD-088C-4695-8B04-055CD348A451}" presName="Imag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eckmark with solid fill"/>
        </a:ext>
      </dgm:extLst>
    </dgm:pt>
    <dgm:pt modelId="{13AC476D-D648-4E5F-A08C-2A6FEEF578DE}" type="pres">
      <dgm:prSet presAssocID="{26DA0DCD-088C-4695-8B04-055CD348A451}" presName="Child2" presStyleLbl="revTx" presStyleIdx="1" presStyleCnt="3" custScaleX="182589" custScaleY="115448" custLinFactNeighborX="40096">
        <dgm:presLayoutVars>
          <dgm:chMax val="0"/>
          <dgm:chPref val="0"/>
          <dgm:bulletEnabled val="1"/>
        </dgm:presLayoutVars>
      </dgm:prSet>
      <dgm:spPr/>
    </dgm:pt>
    <dgm:pt modelId="{BF687E6F-7893-4F06-9D68-45F865416721}" type="pres">
      <dgm:prSet presAssocID="{A31D1C94-EF04-4239-86D8-E131C30E628B}" presName="Image3" presStyleCnt="0"/>
      <dgm:spPr/>
    </dgm:pt>
    <dgm:pt modelId="{E5F7A5BC-7827-4EF2-9FD8-5D3C4C424CB0}" type="pres">
      <dgm:prSet presAssocID="{A31D1C94-EF04-4239-86D8-E131C30E628B}"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roup brainstorm with solid fill"/>
        </a:ext>
      </dgm:extLst>
    </dgm:pt>
    <dgm:pt modelId="{DBDBD811-20AD-4EEA-A247-7236671079D4}" type="pres">
      <dgm:prSet presAssocID="{A31D1C94-EF04-4239-86D8-E131C30E628B}" presName="Child3" presStyleLbl="revTx" presStyleIdx="2" presStyleCnt="3" custScaleX="194382" custScaleY="117058" custLinFactNeighborX="43635" custLinFactNeighborY="14675">
        <dgm:presLayoutVars>
          <dgm:chMax val="0"/>
          <dgm:chPref val="0"/>
          <dgm:bulletEnabled val="1"/>
        </dgm:presLayoutVars>
      </dgm:prSet>
      <dgm:spPr/>
    </dgm:pt>
  </dgm:ptLst>
  <dgm:cxnLst>
    <dgm:cxn modelId="{82E12505-2401-4B3A-826F-5B98A2CA7B1F}" type="presOf" srcId="{C6F4415D-7D07-4114-8F42-7BEDD612D701}" destId="{3C97770C-85E9-4D4F-9B7C-00A6A2E89FFC}" srcOrd="0" destOrd="0" presId="urn:microsoft.com/office/officeart/2011/layout/RadialPictureList"/>
    <dgm:cxn modelId="{72C15F48-A8AC-44D7-BB1D-778ECF82D162}" type="presOf" srcId="{A31D1C94-EF04-4239-86D8-E131C30E628B}" destId="{DBDBD811-20AD-4EEA-A247-7236671079D4}" srcOrd="0" destOrd="0" presId="urn:microsoft.com/office/officeart/2011/layout/RadialPictureList"/>
    <dgm:cxn modelId="{79CF1A53-6B39-460C-819E-4B842D528AA0}" srcId="{252E9365-C9F7-4826-99D0-E7A341D2C6E7}" destId="{26DA0DCD-088C-4695-8B04-055CD348A451}" srcOrd="1" destOrd="0" parTransId="{A3E13B26-3F34-4B6A-A88D-2CDC04D8C7CC}" sibTransId="{758660BA-A75C-436D-9157-A170A70691BF}"/>
    <dgm:cxn modelId="{62204280-A093-4BC7-B411-E303D4763607}" type="presOf" srcId="{563C95D0-4A78-404A-87F2-D7D58830380E}" destId="{11BCD4CE-91C6-4292-9A74-4E9AB5DAF15E}" srcOrd="0" destOrd="0" presId="urn:microsoft.com/office/officeart/2011/layout/RadialPictureList"/>
    <dgm:cxn modelId="{15E13E94-F315-404D-97D5-2DA04B4E0A2E}" srcId="{252E9365-C9F7-4826-99D0-E7A341D2C6E7}" destId="{563C95D0-4A78-404A-87F2-D7D58830380E}" srcOrd="0" destOrd="0" parTransId="{A712292D-B519-4541-B395-C9362682FF9F}" sibTransId="{C1E24496-105B-450B-B345-0F09513E9B2F}"/>
    <dgm:cxn modelId="{F1C824A0-0128-4923-8437-AA0F1A6B48AF}" srcId="{C6F4415D-7D07-4114-8F42-7BEDD612D701}" destId="{252E9365-C9F7-4826-99D0-E7A341D2C6E7}" srcOrd="0" destOrd="0" parTransId="{10D08E61-5225-420B-9058-A07C7B28035D}" sibTransId="{E1DEC433-EE14-40CE-8710-89E16BD9A37E}"/>
    <dgm:cxn modelId="{902D68B7-5385-4363-8DB7-12E787A65DAB}" type="presOf" srcId="{252E9365-C9F7-4826-99D0-E7A341D2C6E7}" destId="{02C44D42-9940-41B2-A32E-DDADD84AF4B2}" srcOrd="0" destOrd="0" presId="urn:microsoft.com/office/officeart/2011/layout/RadialPictureList"/>
    <dgm:cxn modelId="{3B2183C2-4584-409C-81D7-EC8A31871A1F}" type="presOf" srcId="{26DA0DCD-088C-4695-8B04-055CD348A451}" destId="{13AC476D-D648-4E5F-A08C-2A6FEEF578DE}" srcOrd="0" destOrd="0" presId="urn:microsoft.com/office/officeart/2011/layout/RadialPictureList"/>
    <dgm:cxn modelId="{9438B3DD-B399-4368-9A54-2E351D73207B}" srcId="{252E9365-C9F7-4826-99D0-E7A341D2C6E7}" destId="{A31D1C94-EF04-4239-86D8-E131C30E628B}" srcOrd="2" destOrd="0" parTransId="{96B3B5A2-18C1-4A95-A243-CEDB72403E00}" sibTransId="{154F60E2-4103-4972-BB61-7C8C67C1C7EC}"/>
    <dgm:cxn modelId="{E6E42DD5-1B91-48A8-B137-19CAA79A3268}" type="presParOf" srcId="{3C97770C-85E9-4D4F-9B7C-00A6A2E89FFC}" destId="{02C44D42-9940-41B2-A32E-DDADD84AF4B2}" srcOrd="0" destOrd="0" presId="urn:microsoft.com/office/officeart/2011/layout/RadialPictureList"/>
    <dgm:cxn modelId="{B445FA24-4997-4CE4-A71B-17D51AE66AF1}" type="presParOf" srcId="{3C97770C-85E9-4D4F-9B7C-00A6A2E89FFC}" destId="{7F159BD0-14ED-41E1-80AF-963A53278B57}" srcOrd="1" destOrd="0" presId="urn:microsoft.com/office/officeart/2011/layout/RadialPictureList"/>
    <dgm:cxn modelId="{9D04EF25-4CF9-4B40-ACB7-EA125238CA10}" type="presParOf" srcId="{3C97770C-85E9-4D4F-9B7C-00A6A2E89FFC}" destId="{3C7AC799-81D6-4086-A5E1-D14C72154080}" srcOrd="2" destOrd="0" presId="urn:microsoft.com/office/officeart/2011/layout/RadialPictureList"/>
    <dgm:cxn modelId="{DFF3FA7E-7F6C-4488-BCCA-686400D74990}" type="presParOf" srcId="{3C97770C-85E9-4D4F-9B7C-00A6A2E89FFC}" destId="{11BCD4CE-91C6-4292-9A74-4E9AB5DAF15E}" srcOrd="3" destOrd="0" presId="urn:microsoft.com/office/officeart/2011/layout/RadialPictureList"/>
    <dgm:cxn modelId="{ABDF3F4E-2F58-46AC-83F0-FD3EE7894FDC}" type="presParOf" srcId="{3C97770C-85E9-4D4F-9B7C-00A6A2E89FFC}" destId="{C5CA444D-6FF3-4F7B-B98C-782CA0F7DC01}" srcOrd="4" destOrd="0" presId="urn:microsoft.com/office/officeart/2011/layout/RadialPictureList"/>
    <dgm:cxn modelId="{DF54FDB3-6CD8-48DA-829F-ACB60FB0A0EE}" type="presParOf" srcId="{C5CA444D-6FF3-4F7B-B98C-782CA0F7DC01}" destId="{A12769A0-36A3-4D00-A313-BDB9E1EA60F4}" srcOrd="0" destOrd="0" presId="urn:microsoft.com/office/officeart/2011/layout/RadialPictureList"/>
    <dgm:cxn modelId="{6FE20389-FEF7-4304-942C-DB48384E0828}" type="presParOf" srcId="{3C97770C-85E9-4D4F-9B7C-00A6A2E89FFC}" destId="{13AC476D-D648-4E5F-A08C-2A6FEEF578DE}" srcOrd="5" destOrd="0" presId="urn:microsoft.com/office/officeart/2011/layout/RadialPictureList"/>
    <dgm:cxn modelId="{AB514134-5D1B-405A-91D9-331F0BA90B4C}" type="presParOf" srcId="{3C97770C-85E9-4D4F-9B7C-00A6A2E89FFC}" destId="{BF687E6F-7893-4F06-9D68-45F865416721}" srcOrd="6" destOrd="0" presId="urn:microsoft.com/office/officeart/2011/layout/RadialPictureList"/>
    <dgm:cxn modelId="{C953AC68-EAAF-48C2-9AAA-61F5F84D48B4}" type="presParOf" srcId="{BF687E6F-7893-4F06-9D68-45F865416721}" destId="{E5F7A5BC-7827-4EF2-9FD8-5D3C4C424CB0}" srcOrd="0" destOrd="0" presId="urn:microsoft.com/office/officeart/2011/layout/RadialPictureList"/>
    <dgm:cxn modelId="{31B9F2CA-0B38-4BA7-A296-84A0CF2A35F8}" type="presParOf" srcId="{3C97770C-85E9-4D4F-9B7C-00A6A2E89FFC}" destId="{DBDBD811-20AD-4EEA-A247-7236671079D4}"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CAE147-B873-4257-8B1E-26149B16FC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313FC1-24CE-49D9-8CB3-E1ABE9EBE06E}">
      <dgm:prSet custT="1"/>
      <dgm:spPr/>
      <dgm:t>
        <a:bodyPr/>
        <a:lstStyle/>
        <a:p>
          <a:r>
            <a:rPr lang="en-US" sz="1800"/>
            <a:t>Community-Wide Meetings</a:t>
          </a:r>
        </a:p>
      </dgm:t>
    </dgm:pt>
    <dgm:pt modelId="{AF144610-31BE-478E-910F-E6094167ABFE}" type="parTrans" cxnId="{5A9BD79D-A545-4A99-B6EA-AD5237CAC619}">
      <dgm:prSet/>
      <dgm:spPr/>
      <dgm:t>
        <a:bodyPr/>
        <a:lstStyle/>
        <a:p>
          <a:endParaRPr lang="en-US" sz="1800"/>
        </a:p>
      </dgm:t>
    </dgm:pt>
    <dgm:pt modelId="{BDAADF42-A84D-4871-9A2C-C55EFCA31BA9}" type="sibTrans" cxnId="{5A9BD79D-A545-4A99-B6EA-AD5237CAC619}">
      <dgm:prSet/>
      <dgm:spPr/>
      <dgm:t>
        <a:bodyPr/>
        <a:lstStyle/>
        <a:p>
          <a:endParaRPr lang="en-US" sz="1800"/>
        </a:p>
      </dgm:t>
    </dgm:pt>
    <dgm:pt modelId="{F2844F1E-4B3A-4449-9115-9008E969B3C4}">
      <dgm:prSet custT="1"/>
      <dgm:spPr/>
      <dgm:t>
        <a:bodyPr/>
        <a:lstStyle/>
        <a:p>
          <a:r>
            <a:rPr lang="en-US" sz="1800"/>
            <a:t>Open Houses in November 2022</a:t>
          </a:r>
        </a:p>
      </dgm:t>
    </dgm:pt>
    <dgm:pt modelId="{432D363A-22CA-4C10-997D-58C918541087}" type="parTrans" cxnId="{7B4A5C3F-5DDA-4956-B16B-9E4CF17BBDCD}">
      <dgm:prSet/>
      <dgm:spPr/>
      <dgm:t>
        <a:bodyPr/>
        <a:lstStyle/>
        <a:p>
          <a:endParaRPr lang="en-US" sz="1800"/>
        </a:p>
      </dgm:t>
    </dgm:pt>
    <dgm:pt modelId="{038C504C-512E-431F-B24D-64D40BDCC1F3}" type="sibTrans" cxnId="{7B4A5C3F-5DDA-4956-B16B-9E4CF17BBDCD}">
      <dgm:prSet/>
      <dgm:spPr/>
      <dgm:t>
        <a:bodyPr/>
        <a:lstStyle/>
        <a:p>
          <a:endParaRPr lang="en-US" sz="1800"/>
        </a:p>
      </dgm:t>
    </dgm:pt>
    <dgm:pt modelId="{44E2B4FF-9787-47D6-9CDA-25698C6A6839}">
      <dgm:prSet custT="1"/>
      <dgm:spPr/>
      <dgm:t>
        <a:bodyPr/>
        <a:lstStyle/>
        <a:p>
          <a:r>
            <a:rPr lang="en-US" sz="1800"/>
            <a:t>Online </a:t>
          </a:r>
        </a:p>
      </dgm:t>
    </dgm:pt>
    <dgm:pt modelId="{E28893B6-7911-407D-8A17-8DCB45F82EF7}" type="parTrans" cxnId="{31B0AC6B-A553-40D1-88A3-CAFBEABC5C9D}">
      <dgm:prSet/>
      <dgm:spPr/>
      <dgm:t>
        <a:bodyPr/>
        <a:lstStyle/>
        <a:p>
          <a:endParaRPr lang="en-US" sz="1800"/>
        </a:p>
      </dgm:t>
    </dgm:pt>
    <dgm:pt modelId="{1CACD8F8-6B2A-446A-ADCD-726907A8B110}" type="sibTrans" cxnId="{31B0AC6B-A553-40D1-88A3-CAFBEABC5C9D}">
      <dgm:prSet/>
      <dgm:spPr/>
      <dgm:t>
        <a:bodyPr/>
        <a:lstStyle/>
        <a:p>
          <a:endParaRPr lang="en-US" sz="1800"/>
        </a:p>
      </dgm:t>
    </dgm:pt>
    <dgm:pt modelId="{29516CDD-7BE7-430B-9B6C-B7E7A47B5068}">
      <dgm:prSet custT="1"/>
      <dgm:spPr/>
      <dgm:t>
        <a:bodyPr/>
        <a:lstStyle/>
        <a:p>
          <a:r>
            <a:rPr lang="en-US" sz="1800" dirty="0"/>
            <a:t>Online Survey (January – March 2023)</a:t>
          </a:r>
        </a:p>
      </dgm:t>
    </dgm:pt>
    <dgm:pt modelId="{BE8D1B96-D60A-4167-ABBF-7600D516592E}" type="parTrans" cxnId="{487AB3CB-DA38-4105-8706-F8558DCDDC6F}">
      <dgm:prSet/>
      <dgm:spPr/>
      <dgm:t>
        <a:bodyPr/>
        <a:lstStyle/>
        <a:p>
          <a:endParaRPr lang="en-US" sz="1800"/>
        </a:p>
      </dgm:t>
    </dgm:pt>
    <dgm:pt modelId="{0E61A9BB-FA2B-4C92-958A-33A3E178CB17}" type="sibTrans" cxnId="{487AB3CB-DA38-4105-8706-F8558DCDDC6F}">
      <dgm:prSet/>
      <dgm:spPr/>
      <dgm:t>
        <a:bodyPr/>
        <a:lstStyle/>
        <a:p>
          <a:endParaRPr lang="en-US" sz="1800"/>
        </a:p>
      </dgm:t>
    </dgm:pt>
    <dgm:pt modelId="{6081DACC-B214-4241-A8F7-1599E4F9A07D}">
      <dgm:prSet custT="1"/>
      <dgm:spPr/>
      <dgm:t>
        <a:bodyPr/>
        <a:lstStyle/>
        <a:p>
          <a:r>
            <a:rPr lang="en-US" sz="1800"/>
            <a:t>Project Webpage </a:t>
          </a:r>
        </a:p>
      </dgm:t>
    </dgm:pt>
    <dgm:pt modelId="{FB3DAA81-8495-432F-8C6F-2D12616FF4FF}" type="parTrans" cxnId="{2DCE92B7-B87A-4B39-85F5-10BC6A79CAF0}">
      <dgm:prSet/>
      <dgm:spPr/>
      <dgm:t>
        <a:bodyPr/>
        <a:lstStyle/>
        <a:p>
          <a:endParaRPr lang="en-US" sz="1800"/>
        </a:p>
      </dgm:t>
    </dgm:pt>
    <dgm:pt modelId="{3678FFA5-81EE-4DBF-8D9C-16BF86A076FF}" type="sibTrans" cxnId="{2DCE92B7-B87A-4B39-85F5-10BC6A79CAF0}">
      <dgm:prSet/>
      <dgm:spPr/>
      <dgm:t>
        <a:bodyPr/>
        <a:lstStyle/>
        <a:p>
          <a:endParaRPr lang="en-US" sz="1800"/>
        </a:p>
      </dgm:t>
    </dgm:pt>
    <dgm:pt modelId="{3E2D68DF-3ADA-4CB2-86A2-3620B3FCA472}">
      <dgm:prSet custT="1"/>
      <dgm:spPr/>
      <dgm:t>
        <a:bodyPr/>
        <a:lstStyle/>
        <a:p>
          <a:r>
            <a:rPr lang="en-US" sz="1800"/>
            <a:t>Office Hours</a:t>
          </a:r>
        </a:p>
      </dgm:t>
    </dgm:pt>
    <dgm:pt modelId="{75DD7511-6F10-4572-A789-34B008F0F693}" type="parTrans" cxnId="{4FD7D1FA-3FFE-4C2A-A0F7-04A5E93B0FB8}">
      <dgm:prSet/>
      <dgm:spPr/>
      <dgm:t>
        <a:bodyPr/>
        <a:lstStyle/>
        <a:p>
          <a:endParaRPr lang="en-US" sz="1800"/>
        </a:p>
      </dgm:t>
    </dgm:pt>
    <dgm:pt modelId="{4C514112-20EF-4086-B2CB-7C58CA765001}" type="sibTrans" cxnId="{4FD7D1FA-3FFE-4C2A-A0F7-04A5E93B0FB8}">
      <dgm:prSet/>
      <dgm:spPr/>
      <dgm:t>
        <a:bodyPr/>
        <a:lstStyle/>
        <a:p>
          <a:endParaRPr lang="en-US" sz="1800"/>
        </a:p>
      </dgm:t>
    </dgm:pt>
    <dgm:pt modelId="{56017D3C-91B8-4753-A496-003B7E46704A}">
      <dgm:prSet custT="1"/>
      <dgm:spPr/>
      <dgm:t>
        <a:bodyPr/>
        <a:lstStyle/>
        <a:p>
          <a:r>
            <a:rPr lang="en-US" sz="1800"/>
            <a:t>Once a Month from January – May 2023</a:t>
          </a:r>
        </a:p>
      </dgm:t>
    </dgm:pt>
    <dgm:pt modelId="{23F1198E-C8AD-461B-A491-9A3F153A2E02}" type="parTrans" cxnId="{7A899C46-E6DA-4FFF-855F-C4D1DDA6DDA3}">
      <dgm:prSet/>
      <dgm:spPr/>
      <dgm:t>
        <a:bodyPr/>
        <a:lstStyle/>
        <a:p>
          <a:endParaRPr lang="en-US" sz="1800"/>
        </a:p>
      </dgm:t>
    </dgm:pt>
    <dgm:pt modelId="{C22A1F1D-CC65-4271-B42E-AA7D574FDDF0}" type="sibTrans" cxnId="{7A899C46-E6DA-4FFF-855F-C4D1DDA6DDA3}">
      <dgm:prSet/>
      <dgm:spPr/>
      <dgm:t>
        <a:bodyPr/>
        <a:lstStyle/>
        <a:p>
          <a:endParaRPr lang="en-US" sz="1800"/>
        </a:p>
      </dgm:t>
    </dgm:pt>
    <dgm:pt modelId="{13B15746-351B-470F-A125-CA38DE6C0DA0}">
      <dgm:prSet custT="1"/>
      <dgm:spPr/>
      <dgm:t>
        <a:bodyPr/>
        <a:lstStyle/>
        <a:p>
          <a:r>
            <a:rPr lang="en-US" sz="1800"/>
            <a:t>Community Plan Advisory Committee (CPAC)</a:t>
          </a:r>
        </a:p>
      </dgm:t>
    </dgm:pt>
    <dgm:pt modelId="{D727A3CE-B90F-474B-BC21-2DE084A69226}" type="parTrans" cxnId="{49574734-90C0-4F03-BC0B-789F65D74CDF}">
      <dgm:prSet/>
      <dgm:spPr/>
      <dgm:t>
        <a:bodyPr/>
        <a:lstStyle/>
        <a:p>
          <a:endParaRPr lang="en-US" sz="1800"/>
        </a:p>
      </dgm:t>
    </dgm:pt>
    <dgm:pt modelId="{F02CD8EB-A694-49C0-9F7D-BA995826A79B}" type="sibTrans" cxnId="{49574734-90C0-4F03-BC0B-789F65D74CDF}">
      <dgm:prSet/>
      <dgm:spPr/>
      <dgm:t>
        <a:bodyPr/>
        <a:lstStyle/>
        <a:p>
          <a:endParaRPr lang="en-US" sz="1800"/>
        </a:p>
      </dgm:t>
    </dgm:pt>
    <dgm:pt modelId="{35A19F35-5E47-4B41-97D2-E46E32932145}">
      <dgm:prSet custT="1"/>
      <dgm:spPr/>
      <dgm:t>
        <a:bodyPr/>
        <a:lstStyle/>
        <a:p>
          <a:r>
            <a:rPr lang="en-US" sz="1800"/>
            <a:t>Monthly January – July 2023</a:t>
          </a:r>
        </a:p>
      </dgm:t>
    </dgm:pt>
    <dgm:pt modelId="{3509883D-F5C7-4165-BD5F-340F3E1370B5}" type="parTrans" cxnId="{95ABB92D-BB27-4718-90B4-1155AB5312CF}">
      <dgm:prSet/>
      <dgm:spPr/>
      <dgm:t>
        <a:bodyPr/>
        <a:lstStyle/>
        <a:p>
          <a:endParaRPr lang="en-US" sz="1800"/>
        </a:p>
      </dgm:t>
    </dgm:pt>
    <dgm:pt modelId="{C1C3F40C-6A86-4D64-9AE9-9C645752E326}" type="sibTrans" cxnId="{95ABB92D-BB27-4718-90B4-1155AB5312CF}">
      <dgm:prSet/>
      <dgm:spPr/>
      <dgm:t>
        <a:bodyPr/>
        <a:lstStyle/>
        <a:p>
          <a:endParaRPr lang="en-US" sz="1800"/>
        </a:p>
      </dgm:t>
    </dgm:pt>
    <dgm:pt modelId="{B4938D7E-44FA-4FF4-8EF6-B8EE7F1E7784}">
      <dgm:prSet custT="1"/>
      <dgm:spPr/>
      <dgm:t>
        <a:bodyPr/>
        <a:lstStyle/>
        <a:p>
          <a:r>
            <a:rPr lang="en-US" sz="1800" dirty="0"/>
            <a:t>Community Events </a:t>
          </a:r>
        </a:p>
      </dgm:t>
    </dgm:pt>
    <dgm:pt modelId="{0FE6E42E-84D3-4884-BE72-4FE694F194EA}" type="parTrans" cxnId="{58B32483-6B50-430B-8F30-9B8EB3A548A1}">
      <dgm:prSet/>
      <dgm:spPr/>
      <dgm:t>
        <a:bodyPr/>
        <a:lstStyle/>
        <a:p>
          <a:endParaRPr lang="en-US" sz="1800"/>
        </a:p>
      </dgm:t>
    </dgm:pt>
    <dgm:pt modelId="{09959236-2086-4BF3-86A9-162FDFFFFDE8}" type="sibTrans" cxnId="{58B32483-6B50-430B-8F30-9B8EB3A548A1}">
      <dgm:prSet/>
      <dgm:spPr/>
      <dgm:t>
        <a:bodyPr/>
        <a:lstStyle/>
        <a:p>
          <a:endParaRPr lang="en-US" sz="1800"/>
        </a:p>
      </dgm:t>
    </dgm:pt>
    <dgm:pt modelId="{543965C5-8B10-46A0-ACFF-3CF0AAD5E84A}">
      <dgm:prSet custT="1"/>
      <dgm:spPr/>
      <dgm:t>
        <a:bodyPr/>
        <a:lstStyle/>
        <a:p>
          <a:r>
            <a:rPr lang="en-US" sz="1800"/>
            <a:t>Progress Village Civic Council Meet and Greet</a:t>
          </a:r>
        </a:p>
      </dgm:t>
    </dgm:pt>
    <dgm:pt modelId="{7B599037-476B-4711-B9BA-BB23CCAC4988}" type="parTrans" cxnId="{A7633BDB-A198-4195-A651-30EEADD22C46}">
      <dgm:prSet/>
      <dgm:spPr/>
      <dgm:t>
        <a:bodyPr/>
        <a:lstStyle/>
        <a:p>
          <a:endParaRPr lang="en-US" sz="1800"/>
        </a:p>
      </dgm:t>
    </dgm:pt>
    <dgm:pt modelId="{774D1C97-407F-4F4B-8A58-0E52282DF69A}" type="sibTrans" cxnId="{A7633BDB-A198-4195-A651-30EEADD22C46}">
      <dgm:prSet/>
      <dgm:spPr/>
      <dgm:t>
        <a:bodyPr/>
        <a:lstStyle/>
        <a:p>
          <a:endParaRPr lang="en-US" sz="1800"/>
        </a:p>
      </dgm:t>
    </dgm:pt>
    <dgm:pt modelId="{6B0B934C-ADC7-46E4-9F02-3FAE4A4D2896}">
      <dgm:prSet custT="1"/>
      <dgm:spPr/>
      <dgm:t>
        <a:bodyPr/>
        <a:lstStyle/>
        <a:p>
          <a:r>
            <a:rPr lang="en-US" sz="1800"/>
            <a:t>Commissioner Myer’s Town Halls</a:t>
          </a:r>
        </a:p>
      </dgm:t>
    </dgm:pt>
    <dgm:pt modelId="{B14B2723-0FCA-486C-99FF-FE4732039EC3}" type="parTrans" cxnId="{0AA31445-90E0-4D94-AF52-B3AA0FABFDD8}">
      <dgm:prSet/>
      <dgm:spPr/>
      <dgm:t>
        <a:bodyPr/>
        <a:lstStyle/>
        <a:p>
          <a:endParaRPr lang="en-US" sz="1800"/>
        </a:p>
      </dgm:t>
    </dgm:pt>
    <dgm:pt modelId="{5924B40C-1A84-4FE7-8556-12B1DAB2E9EB}" type="sibTrans" cxnId="{0AA31445-90E0-4D94-AF52-B3AA0FABFDD8}">
      <dgm:prSet/>
      <dgm:spPr/>
      <dgm:t>
        <a:bodyPr/>
        <a:lstStyle/>
        <a:p>
          <a:endParaRPr lang="en-US" sz="1800"/>
        </a:p>
      </dgm:t>
    </dgm:pt>
    <dgm:pt modelId="{173A7E18-8D9A-458F-804F-435A06F2D5FE}">
      <dgm:prSet custT="1"/>
      <dgm:spPr/>
      <dgm:t>
        <a:bodyPr/>
        <a:lstStyle/>
        <a:p>
          <a:r>
            <a:rPr lang="en-US" sz="1800"/>
            <a:t>Palm River CDC Events</a:t>
          </a:r>
        </a:p>
      </dgm:t>
    </dgm:pt>
    <dgm:pt modelId="{B31925B3-623B-418D-B559-09CFD43CB003}" type="parTrans" cxnId="{2F9B0F97-A06A-4259-9129-C790F4013F8D}">
      <dgm:prSet/>
      <dgm:spPr/>
      <dgm:t>
        <a:bodyPr/>
        <a:lstStyle/>
        <a:p>
          <a:endParaRPr lang="en-US" sz="1800"/>
        </a:p>
      </dgm:t>
    </dgm:pt>
    <dgm:pt modelId="{8C47B9E2-B206-4185-9B8D-86FE0971A698}" type="sibTrans" cxnId="{2F9B0F97-A06A-4259-9129-C790F4013F8D}">
      <dgm:prSet/>
      <dgm:spPr/>
      <dgm:t>
        <a:bodyPr/>
        <a:lstStyle/>
        <a:p>
          <a:endParaRPr lang="en-US" sz="1800"/>
        </a:p>
      </dgm:t>
    </dgm:pt>
    <dgm:pt modelId="{40D0245B-2FE8-49A8-9858-C6C0A006B0EB}" type="pres">
      <dgm:prSet presAssocID="{15CAE147-B873-4257-8B1E-26149B16FCE5}" presName="linear" presStyleCnt="0">
        <dgm:presLayoutVars>
          <dgm:animLvl val="lvl"/>
          <dgm:resizeHandles val="exact"/>
        </dgm:presLayoutVars>
      </dgm:prSet>
      <dgm:spPr/>
    </dgm:pt>
    <dgm:pt modelId="{8FE9A0CE-7E80-4A4F-BEFC-CFCFB306586D}" type="pres">
      <dgm:prSet presAssocID="{71313FC1-24CE-49D9-8CB3-E1ABE9EBE06E}" presName="parentText" presStyleLbl="node1" presStyleIdx="0" presStyleCnt="5">
        <dgm:presLayoutVars>
          <dgm:chMax val="0"/>
          <dgm:bulletEnabled val="1"/>
        </dgm:presLayoutVars>
      </dgm:prSet>
      <dgm:spPr/>
    </dgm:pt>
    <dgm:pt modelId="{E250CA1A-084F-497A-81A0-72A98CC361D7}" type="pres">
      <dgm:prSet presAssocID="{71313FC1-24CE-49D9-8CB3-E1ABE9EBE06E}" presName="childText" presStyleLbl="revTx" presStyleIdx="0" presStyleCnt="5">
        <dgm:presLayoutVars>
          <dgm:bulletEnabled val="1"/>
        </dgm:presLayoutVars>
      </dgm:prSet>
      <dgm:spPr/>
    </dgm:pt>
    <dgm:pt modelId="{25C4124C-A13C-4E61-A7E8-85E0453A3EEE}" type="pres">
      <dgm:prSet presAssocID="{44E2B4FF-9787-47D6-9CDA-25698C6A6839}" presName="parentText" presStyleLbl="node1" presStyleIdx="1" presStyleCnt="5">
        <dgm:presLayoutVars>
          <dgm:chMax val="0"/>
          <dgm:bulletEnabled val="1"/>
        </dgm:presLayoutVars>
      </dgm:prSet>
      <dgm:spPr/>
    </dgm:pt>
    <dgm:pt modelId="{50924E95-7271-4253-8927-696CA1FDAA94}" type="pres">
      <dgm:prSet presAssocID="{44E2B4FF-9787-47D6-9CDA-25698C6A6839}" presName="childText" presStyleLbl="revTx" presStyleIdx="1" presStyleCnt="5">
        <dgm:presLayoutVars>
          <dgm:bulletEnabled val="1"/>
        </dgm:presLayoutVars>
      </dgm:prSet>
      <dgm:spPr/>
    </dgm:pt>
    <dgm:pt modelId="{EC23DCF3-2EAE-4673-B4A7-AB29E3CD4F60}" type="pres">
      <dgm:prSet presAssocID="{3E2D68DF-3ADA-4CB2-86A2-3620B3FCA472}" presName="parentText" presStyleLbl="node1" presStyleIdx="2" presStyleCnt="5">
        <dgm:presLayoutVars>
          <dgm:chMax val="0"/>
          <dgm:bulletEnabled val="1"/>
        </dgm:presLayoutVars>
      </dgm:prSet>
      <dgm:spPr/>
    </dgm:pt>
    <dgm:pt modelId="{AA52F92E-86B5-4724-BA31-15E0BC0230BC}" type="pres">
      <dgm:prSet presAssocID="{3E2D68DF-3ADA-4CB2-86A2-3620B3FCA472}" presName="childText" presStyleLbl="revTx" presStyleIdx="2" presStyleCnt="5">
        <dgm:presLayoutVars>
          <dgm:bulletEnabled val="1"/>
        </dgm:presLayoutVars>
      </dgm:prSet>
      <dgm:spPr/>
    </dgm:pt>
    <dgm:pt modelId="{0E77EB2E-2319-4A95-83E0-46DC28D240D3}" type="pres">
      <dgm:prSet presAssocID="{13B15746-351B-470F-A125-CA38DE6C0DA0}" presName="parentText" presStyleLbl="node1" presStyleIdx="3" presStyleCnt="5">
        <dgm:presLayoutVars>
          <dgm:chMax val="0"/>
          <dgm:bulletEnabled val="1"/>
        </dgm:presLayoutVars>
      </dgm:prSet>
      <dgm:spPr/>
    </dgm:pt>
    <dgm:pt modelId="{E548B3F7-021A-4260-9814-8D7771671B04}" type="pres">
      <dgm:prSet presAssocID="{13B15746-351B-470F-A125-CA38DE6C0DA0}" presName="childText" presStyleLbl="revTx" presStyleIdx="3" presStyleCnt="5">
        <dgm:presLayoutVars>
          <dgm:bulletEnabled val="1"/>
        </dgm:presLayoutVars>
      </dgm:prSet>
      <dgm:spPr/>
    </dgm:pt>
    <dgm:pt modelId="{562230E1-604B-4734-BD1C-CF66406BAE3F}" type="pres">
      <dgm:prSet presAssocID="{B4938D7E-44FA-4FF4-8EF6-B8EE7F1E7784}" presName="parentText" presStyleLbl="node1" presStyleIdx="4" presStyleCnt="5">
        <dgm:presLayoutVars>
          <dgm:chMax val="0"/>
          <dgm:bulletEnabled val="1"/>
        </dgm:presLayoutVars>
      </dgm:prSet>
      <dgm:spPr/>
    </dgm:pt>
    <dgm:pt modelId="{8A858BB6-55D9-410B-8A0C-448C162D6C8D}" type="pres">
      <dgm:prSet presAssocID="{B4938D7E-44FA-4FF4-8EF6-B8EE7F1E7784}" presName="childText" presStyleLbl="revTx" presStyleIdx="4" presStyleCnt="5">
        <dgm:presLayoutVars>
          <dgm:bulletEnabled val="1"/>
        </dgm:presLayoutVars>
      </dgm:prSet>
      <dgm:spPr/>
    </dgm:pt>
  </dgm:ptLst>
  <dgm:cxnLst>
    <dgm:cxn modelId="{0F541605-6598-4235-8D17-7833B24B591E}" type="presOf" srcId="{543965C5-8B10-46A0-ACFF-3CF0AAD5E84A}" destId="{8A858BB6-55D9-410B-8A0C-448C162D6C8D}" srcOrd="0" destOrd="0" presId="urn:microsoft.com/office/officeart/2005/8/layout/vList2"/>
    <dgm:cxn modelId="{30CDAE0D-6E8D-4EF4-BA57-22370D68A2AE}" type="presOf" srcId="{6B0B934C-ADC7-46E4-9F02-3FAE4A4D2896}" destId="{8A858BB6-55D9-410B-8A0C-448C162D6C8D}" srcOrd="0" destOrd="1" presId="urn:microsoft.com/office/officeart/2005/8/layout/vList2"/>
    <dgm:cxn modelId="{71F28014-1118-4960-A88B-05041666E42E}" type="presOf" srcId="{15CAE147-B873-4257-8B1E-26149B16FCE5}" destId="{40D0245B-2FE8-49A8-9858-C6C0A006B0EB}" srcOrd="0" destOrd="0" presId="urn:microsoft.com/office/officeart/2005/8/layout/vList2"/>
    <dgm:cxn modelId="{3D388D17-DA73-4C21-9210-73C304915637}" type="presOf" srcId="{71313FC1-24CE-49D9-8CB3-E1ABE9EBE06E}" destId="{8FE9A0CE-7E80-4A4F-BEFC-CFCFB306586D}" srcOrd="0" destOrd="0" presId="urn:microsoft.com/office/officeart/2005/8/layout/vList2"/>
    <dgm:cxn modelId="{95ABB92D-BB27-4718-90B4-1155AB5312CF}" srcId="{13B15746-351B-470F-A125-CA38DE6C0DA0}" destId="{35A19F35-5E47-4B41-97D2-E46E32932145}" srcOrd="0" destOrd="0" parTransId="{3509883D-F5C7-4165-BD5F-340F3E1370B5}" sibTransId="{C1C3F40C-6A86-4D64-9AE9-9C645752E326}"/>
    <dgm:cxn modelId="{49574734-90C0-4F03-BC0B-789F65D74CDF}" srcId="{15CAE147-B873-4257-8B1E-26149B16FCE5}" destId="{13B15746-351B-470F-A125-CA38DE6C0DA0}" srcOrd="3" destOrd="0" parTransId="{D727A3CE-B90F-474B-BC21-2DE084A69226}" sibTransId="{F02CD8EB-A694-49C0-9F7D-BA995826A79B}"/>
    <dgm:cxn modelId="{CCA6023E-2C7A-4DF9-9029-C9C04B669DE0}" type="presOf" srcId="{13B15746-351B-470F-A125-CA38DE6C0DA0}" destId="{0E77EB2E-2319-4A95-83E0-46DC28D240D3}" srcOrd="0" destOrd="0" presId="urn:microsoft.com/office/officeart/2005/8/layout/vList2"/>
    <dgm:cxn modelId="{7B4A5C3F-5DDA-4956-B16B-9E4CF17BBDCD}" srcId="{71313FC1-24CE-49D9-8CB3-E1ABE9EBE06E}" destId="{F2844F1E-4B3A-4449-9115-9008E969B3C4}" srcOrd="0" destOrd="0" parTransId="{432D363A-22CA-4C10-997D-58C918541087}" sibTransId="{038C504C-512E-431F-B24D-64D40BDCC1F3}"/>
    <dgm:cxn modelId="{D3E9FA5E-50F2-4E1B-B01D-712C3E55A71D}" type="presOf" srcId="{B4938D7E-44FA-4FF4-8EF6-B8EE7F1E7784}" destId="{562230E1-604B-4734-BD1C-CF66406BAE3F}" srcOrd="0" destOrd="0" presId="urn:microsoft.com/office/officeart/2005/8/layout/vList2"/>
    <dgm:cxn modelId="{0AA31445-90E0-4D94-AF52-B3AA0FABFDD8}" srcId="{B4938D7E-44FA-4FF4-8EF6-B8EE7F1E7784}" destId="{6B0B934C-ADC7-46E4-9F02-3FAE4A4D2896}" srcOrd="1" destOrd="0" parTransId="{B14B2723-0FCA-486C-99FF-FE4732039EC3}" sibTransId="{5924B40C-1A84-4FE7-8556-12B1DAB2E9EB}"/>
    <dgm:cxn modelId="{7A899C46-E6DA-4FFF-855F-C4D1DDA6DDA3}" srcId="{3E2D68DF-3ADA-4CB2-86A2-3620B3FCA472}" destId="{56017D3C-91B8-4753-A496-003B7E46704A}" srcOrd="0" destOrd="0" parTransId="{23F1198E-C8AD-461B-A491-9A3F153A2E02}" sibTransId="{C22A1F1D-CC65-4271-B42E-AA7D574FDDF0}"/>
    <dgm:cxn modelId="{31B0AC6B-A553-40D1-88A3-CAFBEABC5C9D}" srcId="{15CAE147-B873-4257-8B1E-26149B16FCE5}" destId="{44E2B4FF-9787-47D6-9CDA-25698C6A6839}" srcOrd="1" destOrd="0" parTransId="{E28893B6-7911-407D-8A17-8DCB45F82EF7}" sibTransId="{1CACD8F8-6B2A-446A-ADCD-726907A8B110}"/>
    <dgm:cxn modelId="{42F3994D-DCF4-4F3B-87BE-E7B98B9F5B6C}" type="presOf" srcId="{3E2D68DF-3ADA-4CB2-86A2-3620B3FCA472}" destId="{EC23DCF3-2EAE-4673-B4A7-AB29E3CD4F60}" srcOrd="0" destOrd="0" presId="urn:microsoft.com/office/officeart/2005/8/layout/vList2"/>
    <dgm:cxn modelId="{3939B955-CED4-4B1B-8685-C834A854730B}" type="presOf" srcId="{173A7E18-8D9A-458F-804F-435A06F2D5FE}" destId="{8A858BB6-55D9-410B-8A0C-448C162D6C8D}" srcOrd="0" destOrd="2" presId="urn:microsoft.com/office/officeart/2005/8/layout/vList2"/>
    <dgm:cxn modelId="{58B32483-6B50-430B-8F30-9B8EB3A548A1}" srcId="{15CAE147-B873-4257-8B1E-26149B16FCE5}" destId="{B4938D7E-44FA-4FF4-8EF6-B8EE7F1E7784}" srcOrd="4" destOrd="0" parTransId="{0FE6E42E-84D3-4884-BE72-4FE694F194EA}" sibTransId="{09959236-2086-4BF3-86A9-162FDFFFFDE8}"/>
    <dgm:cxn modelId="{AC75D088-5328-4FA5-8AA6-05A4D7460A12}" type="presOf" srcId="{35A19F35-5E47-4B41-97D2-E46E32932145}" destId="{E548B3F7-021A-4260-9814-8D7771671B04}" srcOrd="0" destOrd="0" presId="urn:microsoft.com/office/officeart/2005/8/layout/vList2"/>
    <dgm:cxn modelId="{2F9B0F97-A06A-4259-9129-C790F4013F8D}" srcId="{B4938D7E-44FA-4FF4-8EF6-B8EE7F1E7784}" destId="{173A7E18-8D9A-458F-804F-435A06F2D5FE}" srcOrd="2" destOrd="0" parTransId="{B31925B3-623B-418D-B559-09CFD43CB003}" sibTransId="{8C47B9E2-B206-4185-9B8D-86FE0971A698}"/>
    <dgm:cxn modelId="{5A9BD79D-A545-4A99-B6EA-AD5237CAC619}" srcId="{15CAE147-B873-4257-8B1E-26149B16FCE5}" destId="{71313FC1-24CE-49D9-8CB3-E1ABE9EBE06E}" srcOrd="0" destOrd="0" parTransId="{AF144610-31BE-478E-910F-E6094167ABFE}" sibTransId="{BDAADF42-A84D-4871-9A2C-C55EFCA31BA9}"/>
    <dgm:cxn modelId="{B0D685AB-0C99-4C1B-AF84-FA1DD49B7B84}" type="presOf" srcId="{29516CDD-7BE7-430B-9B6C-B7E7A47B5068}" destId="{50924E95-7271-4253-8927-696CA1FDAA94}" srcOrd="0" destOrd="0" presId="urn:microsoft.com/office/officeart/2005/8/layout/vList2"/>
    <dgm:cxn modelId="{2DCE92B7-B87A-4B39-85F5-10BC6A79CAF0}" srcId="{44E2B4FF-9787-47D6-9CDA-25698C6A6839}" destId="{6081DACC-B214-4241-A8F7-1599E4F9A07D}" srcOrd="1" destOrd="0" parTransId="{FB3DAA81-8495-432F-8C6F-2D12616FF4FF}" sibTransId="{3678FFA5-81EE-4DBF-8D9C-16BF86A076FF}"/>
    <dgm:cxn modelId="{857602C5-C3B2-4C26-BC3D-247002DEB4E4}" type="presOf" srcId="{6081DACC-B214-4241-A8F7-1599E4F9A07D}" destId="{50924E95-7271-4253-8927-696CA1FDAA94}" srcOrd="0" destOrd="1" presId="urn:microsoft.com/office/officeart/2005/8/layout/vList2"/>
    <dgm:cxn modelId="{140612CA-B296-4CA0-B139-29DFD27F3E8B}" type="presOf" srcId="{44E2B4FF-9787-47D6-9CDA-25698C6A6839}" destId="{25C4124C-A13C-4E61-A7E8-85E0453A3EEE}" srcOrd="0" destOrd="0" presId="urn:microsoft.com/office/officeart/2005/8/layout/vList2"/>
    <dgm:cxn modelId="{487AB3CB-DA38-4105-8706-F8558DCDDC6F}" srcId="{44E2B4FF-9787-47D6-9CDA-25698C6A6839}" destId="{29516CDD-7BE7-430B-9B6C-B7E7A47B5068}" srcOrd="0" destOrd="0" parTransId="{BE8D1B96-D60A-4167-ABBF-7600D516592E}" sibTransId="{0E61A9BB-FA2B-4C92-958A-33A3E178CB17}"/>
    <dgm:cxn modelId="{A7633BDB-A198-4195-A651-30EEADD22C46}" srcId="{B4938D7E-44FA-4FF4-8EF6-B8EE7F1E7784}" destId="{543965C5-8B10-46A0-ACFF-3CF0AAD5E84A}" srcOrd="0" destOrd="0" parTransId="{7B599037-476B-4711-B9BA-BB23CCAC4988}" sibTransId="{774D1C97-407F-4F4B-8A58-0E52282DF69A}"/>
    <dgm:cxn modelId="{F2DA80E0-C444-4916-9933-C12DC949D83D}" type="presOf" srcId="{F2844F1E-4B3A-4449-9115-9008E969B3C4}" destId="{E250CA1A-084F-497A-81A0-72A98CC361D7}" srcOrd="0" destOrd="0" presId="urn:microsoft.com/office/officeart/2005/8/layout/vList2"/>
    <dgm:cxn modelId="{99DD30E2-1DFD-4797-B170-B10E440A50D5}" type="presOf" srcId="{56017D3C-91B8-4753-A496-003B7E46704A}" destId="{AA52F92E-86B5-4724-BA31-15E0BC0230BC}" srcOrd="0" destOrd="0" presId="urn:microsoft.com/office/officeart/2005/8/layout/vList2"/>
    <dgm:cxn modelId="{4FD7D1FA-3FFE-4C2A-A0F7-04A5E93B0FB8}" srcId="{15CAE147-B873-4257-8B1E-26149B16FCE5}" destId="{3E2D68DF-3ADA-4CB2-86A2-3620B3FCA472}" srcOrd="2" destOrd="0" parTransId="{75DD7511-6F10-4572-A789-34B008F0F693}" sibTransId="{4C514112-20EF-4086-B2CB-7C58CA765001}"/>
    <dgm:cxn modelId="{D5DD4715-8C11-4247-9738-78296816934D}" type="presParOf" srcId="{40D0245B-2FE8-49A8-9858-C6C0A006B0EB}" destId="{8FE9A0CE-7E80-4A4F-BEFC-CFCFB306586D}" srcOrd="0" destOrd="0" presId="urn:microsoft.com/office/officeart/2005/8/layout/vList2"/>
    <dgm:cxn modelId="{FB4DE965-2443-4197-97C0-BB6A8F17A219}" type="presParOf" srcId="{40D0245B-2FE8-49A8-9858-C6C0A006B0EB}" destId="{E250CA1A-084F-497A-81A0-72A98CC361D7}" srcOrd="1" destOrd="0" presId="urn:microsoft.com/office/officeart/2005/8/layout/vList2"/>
    <dgm:cxn modelId="{B0D676E2-DC61-42C8-9D5F-CAFF4C782A9D}" type="presParOf" srcId="{40D0245B-2FE8-49A8-9858-C6C0A006B0EB}" destId="{25C4124C-A13C-4E61-A7E8-85E0453A3EEE}" srcOrd="2" destOrd="0" presId="urn:microsoft.com/office/officeart/2005/8/layout/vList2"/>
    <dgm:cxn modelId="{ED194EFB-78F6-406C-AAB4-E7B42E934CD6}" type="presParOf" srcId="{40D0245B-2FE8-49A8-9858-C6C0A006B0EB}" destId="{50924E95-7271-4253-8927-696CA1FDAA94}" srcOrd="3" destOrd="0" presId="urn:microsoft.com/office/officeart/2005/8/layout/vList2"/>
    <dgm:cxn modelId="{23F56F53-2CC5-4315-B9A4-45F0CBAD07C8}" type="presParOf" srcId="{40D0245B-2FE8-49A8-9858-C6C0A006B0EB}" destId="{EC23DCF3-2EAE-4673-B4A7-AB29E3CD4F60}" srcOrd="4" destOrd="0" presId="urn:microsoft.com/office/officeart/2005/8/layout/vList2"/>
    <dgm:cxn modelId="{BAE77A84-2084-4BEB-BF95-A1B06C477E93}" type="presParOf" srcId="{40D0245B-2FE8-49A8-9858-C6C0A006B0EB}" destId="{AA52F92E-86B5-4724-BA31-15E0BC0230BC}" srcOrd="5" destOrd="0" presId="urn:microsoft.com/office/officeart/2005/8/layout/vList2"/>
    <dgm:cxn modelId="{6979499D-D579-428C-A0E3-F9EB7B3E2C59}" type="presParOf" srcId="{40D0245B-2FE8-49A8-9858-C6C0A006B0EB}" destId="{0E77EB2E-2319-4A95-83E0-46DC28D240D3}" srcOrd="6" destOrd="0" presId="urn:microsoft.com/office/officeart/2005/8/layout/vList2"/>
    <dgm:cxn modelId="{61FDCD7B-40B2-48C1-971B-48B7D1DC100A}" type="presParOf" srcId="{40D0245B-2FE8-49A8-9858-C6C0A006B0EB}" destId="{E548B3F7-021A-4260-9814-8D7771671B04}" srcOrd="7" destOrd="0" presId="urn:microsoft.com/office/officeart/2005/8/layout/vList2"/>
    <dgm:cxn modelId="{591C71F3-B3AD-424B-BCA1-68A22EFFF641}" type="presParOf" srcId="{40D0245B-2FE8-49A8-9858-C6C0A006B0EB}" destId="{562230E1-604B-4734-BD1C-CF66406BAE3F}" srcOrd="8" destOrd="0" presId="urn:microsoft.com/office/officeart/2005/8/layout/vList2"/>
    <dgm:cxn modelId="{0805921E-4F90-4DDA-A7D8-633CDB75CA1A}" type="presParOf" srcId="{40D0245B-2FE8-49A8-9858-C6C0A006B0EB}" destId="{8A858BB6-55D9-410B-8A0C-448C162D6C8D}"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0B5BBF-E591-4746-A0D9-E8854C4CD81D}" type="doc">
      <dgm:prSet loTypeId="urn:microsoft.com/office/officeart/2005/8/layout/matrix2" loCatId="matrix" qsTypeId="urn:microsoft.com/office/officeart/2005/8/quickstyle/simple1" qsCatId="simple" csTypeId="urn:microsoft.com/office/officeart/2005/8/colors/colorful5" csCatId="colorful" phldr="1"/>
      <dgm:spPr/>
      <dgm:t>
        <a:bodyPr/>
        <a:lstStyle/>
        <a:p>
          <a:endParaRPr lang="en-US"/>
        </a:p>
      </dgm:t>
    </dgm:pt>
    <dgm:pt modelId="{1B2634C5-D198-4989-A129-120D41010BEF}">
      <dgm:prSet custT="1"/>
      <dgm:spPr/>
      <dgm:t>
        <a:bodyPr/>
        <a:lstStyle/>
        <a:p>
          <a:pPr rtl="0"/>
          <a:r>
            <a:rPr lang="en-US" sz="2000" b="1" dirty="0">
              <a:solidFill>
                <a:schemeClr val="tx1">
                  <a:lumMod val="85000"/>
                  <a:lumOff val="15000"/>
                </a:schemeClr>
              </a:solidFill>
              <a:latin typeface="Arial" panose="020B0604020202020204"/>
            </a:rPr>
            <a:t>Strength </a:t>
          </a:r>
          <a:endParaRPr lang="en-US" sz="2000" b="1" dirty="0">
            <a:solidFill>
              <a:schemeClr val="tx1">
                <a:lumMod val="85000"/>
                <a:lumOff val="15000"/>
              </a:schemeClr>
            </a:solidFill>
          </a:endParaRPr>
        </a:p>
      </dgm:t>
    </dgm:pt>
    <dgm:pt modelId="{10190E8E-6D00-4E15-9153-FDBDFA4BA47B}" type="parTrans" cxnId="{31780A0A-4A5B-40F2-AA2C-6E59CB96D4C4}">
      <dgm:prSet/>
      <dgm:spPr/>
      <dgm:t>
        <a:bodyPr/>
        <a:lstStyle/>
        <a:p>
          <a:endParaRPr lang="en-US"/>
        </a:p>
      </dgm:t>
    </dgm:pt>
    <dgm:pt modelId="{8F7C992A-5C91-4257-AC07-DE29FD5D54F8}" type="sibTrans" cxnId="{31780A0A-4A5B-40F2-AA2C-6E59CB96D4C4}">
      <dgm:prSet/>
      <dgm:spPr/>
      <dgm:t>
        <a:bodyPr/>
        <a:lstStyle/>
        <a:p>
          <a:endParaRPr lang="en-US"/>
        </a:p>
      </dgm:t>
    </dgm:pt>
    <dgm:pt modelId="{408CC821-C780-48DE-8709-460BBC98AED5}">
      <dgm:prSet custT="1"/>
      <dgm:spPr/>
      <dgm:t>
        <a:bodyPr/>
        <a:lstStyle/>
        <a:p>
          <a:r>
            <a:rPr lang="en-US" sz="2000" b="1" dirty="0">
              <a:solidFill>
                <a:schemeClr val="tx1">
                  <a:lumMod val="85000"/>
                  <a:lumOff val="15000"/>
                </a:schemeClr>
              </a:solidFill>
            </a:rPr>
            <a:t>Weakness</a:t>
          </a:r>
          <a:endParaRPr lang="en-US" sz="2000" dirty="0">
            <a:solidFill>
              <a:schemeClr val="tx1">
                <a:lumMod val="85000"/>
                <a:lumOff val="15000"/>
              </a:schemeClr>
            </a:solidFill>
          </a:endParaRPr>
        </a:p>
      </dgm:t>
    </dgm:pt>
    <dgm:pt modelId="{8F1307CA-3D6E-41C4-A873-90FF667F5233}" type="parTrans" cxnId="{2B818727-0236-4024-8AD3-29DE2BE4F54B}">
      <dgm:prSet/>
      <dgm:spPr/>
      <dgm:t>
        <a:bodyPr/>
        <a:lstStyle/>
        <a:p>
          <a:endParaRPr lang="en-US"/>
        </a:p>
      </dgm:t>
    </dgm:pt>
    <dgm:pt modelId="{8124732A-2BAE-4A1D-8C19-E43A1DB5CA25}" type="sibTrans" cxnId="{2B818727-0236-4024-8AD3-29DE2BE4F54B}">
      <dgm:prSet/>
      <dgm:spPr/>
      <dgm:t>
        <a:bodyPr/>
        <a:lstStyle/>
        <a:p>
          <a:endParaRPr lang="en-US"/>
        </a:p>
      </dgm:t>
    </dgm:pt>
    <dgm:pt modelId="{FCF9F553-027C-43A3-A9D0-8FF91AE7F8E9}">
      <dgm:prSet custT="1"/>
      <dgm:spPr/>
      <dgm:t>
        <a:bodyPr/>
        <a:lstStyle/>
        <a:p>
          <a:pPr rtl="0"/>
          <a:r>
            <a:rPr lang="en-US" sz="2000" b="1" dirty="0">
              <a:solidFill>
                <a:schemeClr val="tx1">
                  <a:lumMod val="85000"/>
                  <a:lumOff val="15000"/>
                </a:schemeClr>
              </a:solidFill>
            </a:rPr>
            <a:t>Opportunity</a:t>
          </a:r>
          <a:r>
            <a:rPr lang="en-US" sz="2000" b="1" dirty="0">
              <a:solidFill>
                <a:schemeClr val="tx1">
                  <a:lumMod val="85000"/>
                  <a:lumOff val="15000"/>
                </a:schemeClr>
              </a:solidFill>
              <a:latin typeface="Arial" panose="020B0604020202020204"/>
            </a:rPr>
            <a:t> </a:t>
          </a:r>
          <a:endParaRPr lang="en-US" sz="2000" dirty="0">
            <a:solidFill>
              <a:schemeClr val="tx1">
                <a:lumMod val="85000"/>
                <a:lumOff val="15000"/>
              </a:schemeClr>
            </a:solidFill>
          </a:endParaRPr>
        </a:p>
      </dgm:t>
    </dgm:pt>
    <dgm:pt modelId="{EB9F6C0A-8075-468D-BB38-0B8A63ABCC29}" type="parTrans" cxnId="{C94184FD-2738-456B-80E8-D246BD3ED03E}">
      <dgm:prSet/>
      <dgm:spPr/>
      <dgm:t>
        <a:bodyPr/>
        <a:lstStyle/>
        <a:p>
          <a:endParaRPr lang="en-US"/>
        </a:p>
      </dgm:t>
    </dgm:pt>
    <dgm:pt modelId="{E224E5CA-A4B7-4D74-84E1-4A4B8144728F}" type="sibTrans" cxnId="{C94184FD-2738-456B-80E8-D246BD3ED03E}">
      <dgm:prSet/>
      <dgm:spPr/>
      <dgm:t>
        <a:bodyPr/>
        <a:lstStyle/>
        <a:p>
          <a:endParaRPr lang="en-US"/>
        </a:p>
      </dgm:t>
    </dgm:pt>
    <dgm:pt modelId="{432AB4F2-3B01-4292-88FC-0BAC741D3A22}">
      <dgm:prSet custT="1"/>
      <dgm:spPr/>
      <dgm:t>
        <a:bodyPr/>
        <a:lstStyle/>
        <a:p>
          <a:r>
            <a:rPr lang="en-US" sz="2000" b="1" dirty="0">
              <a:solidFill>
                <a:schemeClr val="tx1">
                  <a:lumMod val="85000"/>
                  <a:lumOff val="15000"/>
                </a:schemeClr>
              </a:solidFill>
            </a:rPr>
            <a:t>Threat</a:t>
          </a:r>
          <a:endParaRPr lang="en-US" sz="2000" dirty="0">
            <a:solidFill>
              <a:schemeClr val="tx1">
                <a:lumMod val="85000"/>
                <a:lumOff val="15000"/>
              </a:schemeClr>
            </a:solidFill>
          </a:endParaRPr>
        </a:p>
      </dgm:t>
    </dgm:pt>
    <dgm:pt modelId="{6A50F00C-8125-417D-A062-8FD026570DCA}" type="parTrans" cxnId="{AF9F12E3-6E14-4E4D-B30C-9828C382F353}">
      <dgm:prSet/>
      <dgm:spPr/>
      <dgm:t>
        <a:bodyPr/>
        <a:lstStyle/>
        <a:p>
          <a:endParaRPr lang="en-US"/>
        </a:p>
      </dgm:t>
    </dgm:pt>
    <dgm:pt modelId="{5531A048-5E70-4B73-844E-CC1E05B52B84}" type="sibTrans" cxnId="{AF9F12E3-6E14-4E4D-B30C-9828C382F353}">
      <dgm:prSet/>
      <dgm:spPr/>
      <dgm:t>
        <a:bodyPr/>
        <a:lstStyle/>
        <a:p>
          <a:endParaRPr lang="en-US"/>
        </a:p>
      </dgm:t>
    </dgm:pt>
    <dgm:pt modelId="{78D0A0F5-98D0-4951-B751-191A52E590CC}">
      <dgm:prSet custT="1"/>
      <dgm:spPr/>
      <dgm:t>
        <a:bodyPr/>
        <a:lstStyle/>
        <a:p>
          <a:r>
            <a:rPr lang="en-US" sz="1200" dirty="0">
              <a:solidFill>
                <a:schemeClr val="tx1">
                  <a:lumMod val="85000"/>
                  <a:lumOff val="15000"/>
                </a:schemeClr>
              </a:solidFill>
            </a:rPr>
            <a:t>Individuality of neighborhoods</a:t>
          </a:r>
        </a:p>
      </dgm:t>
    </dgm:pt>
    <dgm:pt modelId="{D15CD906-F553-4962-A197-F84868B2FE35}" type="parTrans" cxnId="{40E89F25-0D74-46B9-88F4-7A3913BF2B93}">
      <dgm:prSet/>
      <dgm:spPr/>
      <dgm:t>
        <a:bodyPr/>
        <a:lstStyle/>
        <a:p>
          <a:endParaRPr lang="en-US"/>
        </a:p>
      </dgm:t>
    </dgm:pt>
    <dgm:pt modelId="{6A2BA85A-0767-41AC-99AA-DCAD97B33FE6}" type="sibTrans" cxnId="{40E89F25-0D74-46B9-88F4-7A3913BF2B93}">
      <dgm:prSet/>
      <dgm:spPr/>
      <dgm:t>
        <a:bodyPr/>
        <a:lstStyle/>
        <a:p>
          <a:endParaRPr lang="en-US"/>
        </a:p>
      </dgm:t>
    </dgm:pt>
    <dgm:pt modelId="{EAA1B726-B6E0-4886-94ED-04BBD3F26BE2}">
      <dgm:prSet custT="1"/>
      <dgm:spPr/>
      <dgm:t>
        <a:bodyPr/>
        <a:lstStyle/>
        <a:p>
          <a:r>
            <a:rPr lang="en-US" sz="1200" dirty="0">
              <a:solidFill>
                <a:schemeClr val="tx1">
                  <a:lumMod val="85000"/>
                  <a:lumOff val="15000"/>
                </a:schemeClr>
              </a:solidFill>
            </a:rPr>
            <a:t>Long term community members</a:t>
          </a:r>
        </a:p>
      </dgm:t>
    </dgm:pt>
    <dgm:pt modelId="{744F202F-137A-4777-BE60-DBA9A730FE4B}" type="parTrans" cxnId="{833DC82D-05F0-44FC-B94D-5AABB88188EB}">
      <dgm:prSet/>
      <dgm:spPr/>
      <dgm:t>
        <a:bodyPr/>
        <a:lstStyle/>
        <a:p>
          <a:endParaRPr lang="en-US"/>
        </a:p>
      </dgm:t>
    </dgm:pt>
    <dgm:pt modelId="{C527AD5B-73EF-49BE-9577-58CC599CC132}" type="sibTrans" cxnId="{833DC82D-05F0-44FC-B94D-5AABB88188EB}">
      <dgm:prSet/>
      <dgm:spPr/>
      <dgm:t>
        <a:bodyPr/>
        <a:lstStyle/>
        <a:p>
          <a:endParaRPr lang="en-US"/>
        </a:p>
      </dgm:t>
    </dgm:pt>
    <dgm:pt modelId="{A1962B64-9E96-426E-B102-7F3A664568C5}">
      <dgm:prSet custT="1"/>
      <dgm:spPr/>
      <dgm:t>
        <a:bodyPr/>
        <a:lstStyle/>
        <a:p>
          <a:pPr rtl="0"/>
          <a:r>
            <a:rPr lang="en-US" sz="1200" b="1" dirty="0">
              <a:solidFill>
                <a:schemeClr val="tx1">
                  <a:lumMod val="85000"/>
                  <a:lumOff val="15000"/>
                </a:schemeClr>
              </a:solidFill>
            </a:rPr>
            <a:t>Location</a:t>
          </a:r>
          <a:r>
            <a:rPr lang="en-US" sz="1200" dirty="0">
              <a:solidFill>
                <a:schemeClr val="tx1">
                  <a:lumMod val="85000"/>
                  <a:lumOff val="15000"/>
                </a:schemeClr>
              </a:solidFill>
              <a:latin typeface="Arial" panose="020B0604020202020204"/>
            </a:rPr>
            <a:t> </a:t>
          </a:r>
          <a:endParaRPr lang="en-US" sz="1200" dirty="0">
            <a:solidFill>
              <a:schemeClr val="tx1">
                <a:lumMod val="85000"/>
                <a:lumOff val="15000"/>
              </a:schemeClr>
            </a:solidFill>
          </a:endParaRPr>
        </a:p>
      </dgm:t>
    </dgm:pt>
    <dgm:pt modelId="{FAF00EB0-AC3D-4940-A08F-FF10710F0B55}" type="parTrans" cxnId="{615D882C-634F-425E-8532-FE07BEB80D2A}">
      <dgm:prSet/>
      <dgm:spPr/>
      <dgm:t>
        <a:bodyPr/>
        <a:lstStyle/>
        <a:p>
          <a:endParaRPr lang="en-US"/>
        </a:p>
      </dgm:t>
    </dgm:pt>
    <dgm:pt modelId="{3C7E37E5-7695-4C64-9AE8-B745E9482ACF}" type="sibTrans" cxnId="{615D882C-634F-425E-8532-FE07BEB80D2A}">
      <dgm:prSet/>
      <dgm:spPr/>
      <dgm:t>
        <a:bodyPr/>
        <a:lstStyle/>
        <a:p>
          <a:endParaRPr lang="en-US"/>
        </a:p>
      </dgm:t>
    </dgm:pt>
    <dgm:pt modelId="{9300E09F-C434-41F5-A5AA-FBA524689593}">
      <dgm:prSet custT="1"/>
      <dgm:spPr/>
      <dgm:t>
        <a:bodyPr/>
        <a:lstStyle/>
        <a:p>
          <a:r>
            <a:rPr lang="en-US" sz="1200" dirty="0">
              <a:solidFill>
                <a:schemeClr val="tx1">
                  <a:lumMod val="85000"/>
                  <a:lumOff val="15000"/>
                </a:schemeClr>
              </a:solidFill>
            </a:rPr>
            <a:t>Affordable homes/lots for middle income families</a:t>
          </a:r>
        </a:p>
      </dgm:t>
    </dgm:pt>
    <dgm:pt modelId="{882F2FE3-91E1-4F0B-91BF-7770E055AA31}" type="parTrans" cxnId="{F74394B2-0703-4B01-8D68-646B01958BC3}">
      <dgm:prSet/>
      <dgm:spPr/>
      <dgm:t>
        <a:bodyPr/>
        <a:lstStyle/>
        <a:p>
          <a:endParaRPr lang="en-US"/>
        </a:p>
      </dgm:t>
    </dgm:pt>
    <dgm:pt modelId="{9EADFB5D-B517-46B2-BDB6-4E0A6EC41283}" type="sibTrans" cxnId="{F74394B2-0703-4B01-8D68-646B01958BC3}">
      <dgm:prSet/>
      <dgm:spPr/>
      <dgm:t>
        <a:bodyPr/>
        <a:lstStyle/>
        <a:p>
          <a:endParaRPr lang="en-US"/>
        </a:p>
      </dgm:t>
    </dgm:pt>
    <dgm:pt modelId="{F3CF0905-5916-4080-AFD2-980E4C957B24}">
      <dgm:prSet custT="1"/>
      <dgm:spPr/>
      <dgm:t>
        <a:bodyPr/>
        <a:lstStyle/>
        <a:p>
          <a:r>
            <a:rPr lang="en-US" sz="1200" dirty="0">
              <a:solidFill>
                <a:schemeClr val="tx1">
                  <a:lumMod val="85000"/>
                  <a:lumOff val="15000"/>
                </a:schemeClr>
              </a:solidFill>
            </a:rPr>
            <a:t>Diversity</a:t>
          </a:r>
        </a:p>
      </dgm:t>
    </dgm:pt>
    <dgm:pt modelId="{24F0DC88-A689-4333-A600-881948EA5BD4}" type="parTrans" cxnId="{1DF15013-5DDE-41B4-8F40-CE3DF18855D5}">
      <dgm:prSet/>
      <dgm:spPr/>
      <dgm:t>
        <a:bodyPr/>
        <a:lstStyle/>
        <a:p>
          <a:endParaRPr lang="en-US"/>
        </a:p>
      </dgm:t>
    </dgm:pt>
    <dgm:pt modelId="{8D8FBE89-0A7A-48D2-8801-E3D4DCB83D92}" type="sibTrans" cxnId="{1DF15013-5DDE-41B4-8F40-CE3DF18855D5}">
      <dgm:prSet/>
      <dgm:spPr/>
      <dgm:t>
        <a:bodyPr/>
        <a:lstStyle/>
        <a:p>
          <a:endParaRPr lang="en-US"/>
        </a:p>
      </dgm:t>
    </dgm:pt>
    <dgm:pt modelId="{5DE39CA1-1F73-4D21-BED6-1B9C42F9A155}">
      <dgm:prSet custT="1"/>
      <dgm:spPr/>
      <dgm:t>
        <a:bodyPr/>
        <a:lstStyle/>
        <a:p>
          <a:r>
            <a:rPr lang="en-US" sz="1200" dirty="0">
              <a:solidFill>
                <a:schemeClr val="tx1">
                  <a:lumMod val="85000"/>
                  <a:lumOff val="15000"/>
                </a:schemeClr>
              </a:solidFill>
            </a:rPr>
            <a:t>Small Businesses</a:t>
          </a:r>
        </a:p>
      </dgm:t>
    </dgm:pt>
    <dgm:pt modelId="{9C02335F-9727-474E-A6FA-A8E3EA792722}" type="parTrans" cxnId="{02CC331B-D42C-44F2-8D4B-F876EF31AEBE}">
      <dgm:prSet/>
      <dgm:spPr/>
      <dgm:t>
        <a:bodyPr/>
        <a:lstStyle/>
        <a:p>
          <a:endParaRPr lang="en-US"/>
        </a:p>
      </dgm:t>
    </dgm:pt>
    <dgm:pt modelId="{7B347D4D-9047-48A7-85C3-C683D57420A5}" type="sibTrans" cxnId="{02CC331B-D42C-44F2-8D4B-F876EF31AEBE}">
      <dgm:prSet/>
      <dgm:spPr/>
      <dgm:t>
        <a:bodyPr/>
        <a:lstStyle/>
        <a:p>
          <a:endParaRPr lang="en-US"/>
        </a:p>
      </dgm:t>
    </dgm:pt>
    <dgm:pt modelId="{703A5ADD-3E99-44D6-B930-8E2FC7587685}">
      <dgm:prSet custT="1"/>
      <dgm:spPr/>
      <dgm:t>
        <a:bodyPr/>
        <a:lstStyle/>
        <a:p>
          <a:r>
            <a:rPr lang="en-US" sz="1200" b="0" i="0" u="none" dirty="0">
              <a:solidFill>
                <a:schemeClr val="tx1">
                  <a:lumMod val="85000"/>
                  <a:lumOff val="15000"/>
                </a:schemeClr>
              </a:solidFill>
            </a:rPr>
            <a:t>Crime/Violence</a:t>
          </a:r>
          <a:endParaRPr lang="en-US" sz="1200" dirty="0">
            <a:solidFill>
              <a:schemeClr val="tx1">
                <a:lumMod val="85000"/>
                <a:lumOff val="15000"/>
              </a:schemeClr>
            </a:solidFill>
          </a:endParaRPr>
        </a:p>
      </dgm:t>
    </dgm:pt>
    <dgm:pt modelId="{E76BFD13-DC17-4259-88B0-F0DF7AA73255}" type="parTrans" cxnId="{62A52355-2317-4732-978A-AE167804DF39}">
      <dgm:prSet/>
      <dgm:spPr/>
      <dgm:t>
        <a:bodyPr/>
        <a:lstStyle/>
        <a:p>
          <a:endParaRPr lang="en-US"/>
        </a:p>
      </dgm:t>
    </dgm:pt>
    <dgm:pt modelId="{07407B1C-E0C9-472B-B2BA-05364BC7398E}" type="sibTrans" cxnId="{62A52355-2317-4732-978A-AE167804DF39}">
      <dgm:prSet/>
      <dgm:spPr/>
      <dgm:t>
        <a:bodyPr/>
        <a:lstStyle/>
        <a:p>
          <a:endParaRPr lang="en-US"/>
        </a:p>
      </dgm:t>
    </dgm:pt>
    <dgm:pt modelId="{4123A81B-DA2E-49C6-9780-49070607405B}">
      <dgm:prSet custT="1"/>
      <dgm:spPr/>
      <dgm:t>
        <a:bodyPr/>
        <a:lstStyle/>
        <a:p>
          <a:r>
            <a:rPr lang="en-US" sz="1200" b="0" i="0" u="none" dirty="0">
              <a:solidFill>
                <a:schemeClr val="tx1">
                  <a:lumMod val="85000"/>
                  <a:lumOff val="15000"/>
                </a:schemeClr>
              </a:solidFill>
            </a:rPr>
            <a:t>Funding</a:t>
          </a:r>
          <a:endParaRPr lang="en-US" sz="1200" b="0" dirty="0">
            <a:solidFill>
              <a:schemeClr val="tx1">
                <a:lumMod val="85000"/>
                <a:lumOff val="15000"/>
              </a:schemeClr>
            </a:solidFill>
          </a:endParaRPr>
        </a:p>
      </dgm:t>
    </dgm:pt>
    <dgm:pt modelId="{18BD48A0-36E9-458E-AF50-AA894E6E5B1D}" type="parTrans" cxnId="{F7BE97BB-F048-4C68-9C6E-7E9175ECF44E}">
      <dgm:prSet/>
      <dgm:spPr/>
      <dgm:t>
        <a:bodyPr/>
        <a:lstStyle/>
        <a:p>
          <a:endParaRPr lang="en-US"/>
        </a:p>
      </dgm:t>
    </dgm:pt>
    <dgm:pt modelId="{4F9D1635-73B7-4C06-B8AB-D12F055F1415}" type="sibTrans" cxnId="{F7BE97BB-F048-4C68-9C6E-7E9175ECF44E}">
      <dgm:prSet/>
      <dgm:spPr/>
      <dgm:t>
        <a:bodyPr/>
        <a:lstStyle/>
        <a:p>
          <a:endParaRPr lang="en-US"/>
        </a:p>
      </dgm:t>
    </dgm:pt>
    <dgm:pt modelId="{4A1AE0A3-5ABA-4B1C-8E48-0A1B24A1DDD9}">
      <dgm:prSet custT="1"/>
      <dgm:spPr/>
      <dgm:t>
        <a:bodyPr/>
        <a:lstStyle/>
        <a:p>
          <a:r>
            <a:rPr lang="en-US" sz="1200" b="1" i="0" u="none" dirty="0">
              <a:solidFill>
                <a:schemeClr val="tx1">
                  <a:lumMod val="85000"/>
                  <a:lumOff val="15000"/>
                </a:schemeClr>
              </a:solidFill>
            </a:rPr>
            <a:t>Communication</a:t>
          </a:r>
          <a:endParaRPr lang="en-US" sz="1200" b="1" dirty="0">
            <a:solidFill>
              <a:schemeClr val="tx1">
                <a:lumMod val="85000"/>
                <a:lumOff val="15000"/>
              </a:schemeClr>
            </a:solidFill>
          </a:endParaRPr>
        </a:p>
      </dgm:t>
    </dgm:pt>
    <dgm:pt modelId="{6B807671-D3BA-4057-BE2C-F6CA43BC55B9}" type="parTrans" cxnId="{870F2DC5-1B83-47FD-B524-26ADBA92389D}">
      <dgm:prSet/>
      <dgm:spPr/>
      <dgm:t>
        <a:bodyPr/>
        <a:lstStyle/>
        <a:p>
          <a:endParaRPr lang="en-US"/>
        </a:p>
      </dgm:t>
    </dgm:pt>
    <dgm:pt modelId="{72B43905-93B6-481A-B978-F4C3A660E43D}" type="sibTrans" cxnId="{870F2DC5-1B83-47FD-B524-26ADBA92389D}">
      <dgm:prSet/>
      <dgm:spPr/>
      <dgm:t>
        <a:bodyPr/>
        <a:lstStyle/>
        <a:p>
          <a:endParaRPr lang="en-US"/>
        </a:p>
      </dgm:t>
    </dgm:pt>
    <dgm:pt modelId="{5D6917CA-9F39-4342-8CF3-30499D5B372D}">
      <dgm:prSet custT="1"/>
      <dgm:spPr/>
      <dgm:t>
        <a:bodyPr/>
        <a:lstStyle/>
        <a:p>
          <a:r>
            <a:rPr lang="en-US" sz="1200" b="1" i="0" u="none" dirty="0">
              <a:solidFill>
                <a:schemeClr val="tx1">
                  <a:lumMod val="85000"/>
                  <a:lumOff val="15000"/>
                </a:schemeClr>
              </a:solidFill>
            </a:rPr>
            <a:t>Roads</a:t>
          </a:r>
          <a:r>
            <a:rPr lang="en-US" sz="1200" b="0" i="0" u="none" dirty="0">
              <a:solidFill>
                <a:schemeClr val="tx1">
                  <a:lumMod val="85000"/>
                  <a:lumOff val="15000"/>
                </a:schemeClr>
              </a:solidFill>
            </a:rPr>
            <a:t>/</a:t>
          </a:r>
          <a:r>
            <a:rPr lang="en-US" sz="1200" b="1" i="0" u="none" dirty="0">
              <a:solidFill>
                <a:schemeClr val="tx1">
                  <a:lumMod val="85000"/>
                  <a:lumOff val="15000"/>
                </a:schemeClr>
              </a:solidFill>
            </a:rPr>
            <a:t>Traffic</a:t>
          </a:r>
          <a:endParaRPr lang="en-US" sz="1200" b="1" dirty="0">
            <a:solidFill>
              <a:schemeClr val="tx1">
                <a:lumMod val="85000"/>
                <a:lumOff val="15000"/>
              </a:schemeClr>
            </a:solidFill>
          </a:endParaRPr>
        </a:p>
      </dgm:t>
    </dgm:pt>
    <dgm:pt modelId="{4B40071E-88BA-49AD-A08E-72CA2CB67695}" type="parTrans" cxnId="{CA74E6AD-6F33-429D-B01B-F3ACE90BA210}">
      <dgm:prSet/>
      <dgm:spPr/>
      <dgm:t>
        <a:bodyPr/>
        <a:lstStyle/>
        <a:p>
          <a:endParaRPr lang="en-US"/>
        </a:p>
      </dgm:t>
    </dgm:pt>
    <dgm:pt modelId="{AB70D869-1D07-42DD-BB3E-8D9F1C5396F0}" type="sibTrans" cxnId="{CA74E6AD-6F33-429D-B01B-F3ACE90BA210}">
      <dgm:prSet/>
      <dgm:spPr/>
      <dgm:t>
        <a:bodyPr/>
        <a:lstStyle/>
        <a:p>
          <a:endParaRPr lang="en-US"/>
        </a:p>
      </dgm:t>
    </dgm:pt>
    <dgm:pt modelId="{6B9BBF63-35E9-473F-868A-472E958FAA01}">
      <dgm:prSet custT="1"/>
      <dgm:spPr/>
      <dgm:t>
        <a:bodyPr/>
        <a:lstStyle/>
        <a:p>
          <a:pPr rtl="0"/>
          <a:r>
            <a:rPr lang="en-US" sz="1200" b="0" i="0" u="none" dirty="0">
              <a:solidFill>
                <a:schemeClr val="tx1">
                  <a:lumMod val="85000"/>
                  <a:lumOff val="15000"/>
                </a:schemeClr>
              </a:solidFill>
            </a:rPr>
            <a:t>New business development</a:t>
          </a:r>
          <a:r>
            <a:rPr lang="en-US" sz="2000" b="0" i="0" u="none" dirty="0">
              <a:solidFill>
                <a:schemeClr val="tx1">
                  <a:lumMod val="85000"/>
                  <a:lumOff val="15000"/>
                </a:schemeClr>
              </a:solidFill>
              <a:latin typeface="Arial" panose="020B0604020202020204"/>
            </a:rPr>
            <a:t> </a:t>
          </a:r>
          <a:endParaRPr lang="en-US" sz="2000" dirty="0">
            <a:solidFill>
              <a:schemeClr val="tx1">
                <a:lumMod val="85000"/>
                <a:lumOff val="15000"/>
              </a:schemeClr>
            </a:solidFill>
          </a:endParaRPr>
        </a:p>
      </dgm:t>
    </dgm:pt>
    <dgm:pt modelId="{0D8FBACF-7267-4B34-993F-04FF70E3E7D7}" type="parTrans" cxnId="{2EED11AC-3D78-4EE7-AFEE-7865F0BE229C}">
      <dgm:prSet/>
      <dgm:spPr/>
      <dgm:t>
        <a:bodyPr/>
        <a:lstStyle/>
        <a:p>
          <a:endParaRPr lang="en-US"/>
        </a:p>
      </dgm:t>
    </dgm:pt>
    <dgm:pt modelId="{6D356B83-329F-4DF3-BF3A-6F02CAD67B5A}" type="sibTrans" cxnId="{2EED11AC-3D78-4EE7-AFEE-7865F0BE229C}">
      <dgm:prSet/>
      <dgm:spPr/>
      <dgm:t>
        <a:bodyPr/>
        <a:lstStyle/>
        <a:p>
          <a:endParaRPr lang="en-US"/>
        </a:p>
      </dgm:t>
    </dgm:pt>
    <dgm:pt modelId="{F23C97FE-241A-40A7-B262-E607867B466B}">
      <dgm:prSet custT="1"/>
      <dgm:spPr/>
      <dgm:t>
        <a:bodyPr/>
        <a:lstStyle/>
        <a:p>
          <a:pPr rtl="0"/>
          <a:r>
            <a:rPr lang="en-US" sz="1200" dirty="0">
              <a:solidFill>
                <a:schemeClr val="tx1">
                  <a:lumMod val="85000"/>
                  <a:lumOff val="15000"/>
                </a:schemeClr>
              </a:solidFill>
            </a:rPr>
            <a:t>Water/Sewer</a:t>
          </a:r>
          <a:r>
            <a:rPr lang="en-US" sz="1200" dirty="0">
              <a:solidFill>
                <a:schemeClr val="tx1">
                  <a:lumMod val="85000"/>
                  <a:lumOff val="15000"/>
                </a:schemeClr>
              </a:solidFill>
              <a:latin typeface="Arial" panose="020B0604020202020204"/>
            </a:rPr>
            <a:t> </a:t>
          </a:r>
          <a:endParaRPr lang="en-US" sz="1200" dirty="0">
            <a:solidFill>
              <a:schemeClr val="tx1">
                <a:lumMod val="85000"/>
                <a:lumOff val="15000"/>
              </a:schemeClr>
            </a:solidFill>
          </a:endParaRPr>
        </a:p>
      </dgm:t>
    </dgm:pt>
    <dgm:pt modelId="{37C0C571-6340-4B29-8337-170375A74A11}" type="parTrans" cxnId="{2B5C77FF-D1AD-44E1-B209-7479153DD2EA}">
      <dgm:prSet/>
      <dgm:spPr/>
      <dgm:t>
        <a:bodyPr/>
        <a:lstStyle/>
        <a:p>
          <a:endParaRPr lang="en-US"/>
        </a:p>
      </dgm:t>
    </dgm:pt>
    <dgm:pt modelId="{334862EF-AD43-44DA-B81D-0073001031F0}" type="sibTrans" cxnId="{2B5C77FF-D1AD-44E1-B209-7479153DD2EA}">
      <dgm:prSet/>
      <dgm:spPr/>
      <dgm:t>
        <a:bodyPr/>
        <a:lstStyle/>
        <a:p>
          <a:endParaRPr lang="en-US"/>
        </a:p>
      </dgm:t>
    </dgm:pt>
    <dgm:pt modelId="{AD9CCAB1-AA93-41A8-BFC1-48423251BC07}">
      <dgm:prSet custT="1"/>
      <dgm:spPr/>
      <dgm:t>
        <a:bodyPr/>
        <a:lstStyle/>
        <a:p>
          <a:r>
            <a:rPr lang="en-US" sz="1200" b="1" dirty="0">
              <a:solidFill>
                <a:schemeClr val="tx1">
                  <a:lumMod val="85000"/>
                  <a:lumOff val="15000"/>
                </a:schemeClr>
              </a:solidFill>
            </a:rPr>
            <a:t>Attracting new business &amp; services</a:t>
          </a:r>
        </a:p>
      </dgm:t>
    </dgm:pt>
    <dgm:pt modelId="{DBCE154F-C4CD-481D-B599-1EDF436BA0ED}" type="parTrans" cxnId="{AF8AFEF5-C2AE-4060-BE82-17FD95872C86}">
      <dgm:prSet/>
      <dgm:spPr/>
      <dgm:t>
        <a:bodyPr/>
        <a:lstStyle/>
        <a:p>
          <a:endParaRPr lang="en-US"/>
        </a:p>
      </dgm:t>
    </dgm:pt>
    <dgm:pt modelId="{21C49F47-D59D-4034-892F-0517456C1FD5}" type="sibTrans" cxnId="{AF8AFEF5-C2AE-4060-BE82-17FD95872C86}">
      <dgm:prSet/>
      <dgm:spPr/>
      <dgm:t>
        <a:bodyPr/>
        <a:lstStyle/>
        <a:p>
          <a:endParaRPr lang="en-US"/>
        </a:p>
      </dgm:t>
    </dgm:pt>
    <dgm:pt modelId="{7F5BFDCE-D15A-4D42-98F0-8C1017CB9337}">
      <dgm:prSet custT="1"/>
      <dgm:spPr/>
      <dgm:t>
        <a:bodyPr/>
        <a:lstStyle/>
        <a:p>
          <a:r>
            <a:rPr lang="en-US" sz="1200" dirty="0">
              <a:solidFill>
                <a:schemeClr val="tx1">
                  <a:lumMod val="85000"/>
                  <a:lumOff val="15000"/>
                </a:schemeClr>
              </a:solidFill>
            </a:rPr>
            <a:t>Improved infrastructure</a:t>
          </a:r>
        </a:p>
      </dgm:t>
    </dgm:pt>
    <dgm:pt modelId="{60349229-1518-435E-9FC6-6C00C80D8A3F}" type="parTrans" cxnId="{D2FF4056-1E86-462F-9920-FF537DE70C8C}">
      <dgm:prSet/>
      <dgm:spPr/>
      <dgm:t>
        <a:bodyPr/>
        <a:lstStyle/>
        <a:p>
          <a:endParaRPr lang="en-US"/>
        </a:p>
      </dgm:t>
    </dgm:pt>
    <dgm:pt modelId="{162959DF-5E4C-4896-ADB6-8C15E68FE408}" type="sibTrans" cxnId="{D2FF4056-1E86-462F-9920-FF537DE70C8C}">
      <dgm:prSet/>
      <dgm:spPr/>
      <dgm:t>
        <a:bodyPr/>
        <a:lstStyle/>
        <a:p>
          <a:endParaRPr lang="en-US"/>
        </a:p>
      </dgm:t>
    </dgm:pt>
    <dgm:pt modelId="{ABAAAB41-F647-4396-9F6F-668F7B7FF6E5}">
      <dgm:prSet custT="1"/>
      <dgm:spPr/>
      <dgm:t>
        <a:bodyPr/>
        <a:lstStyle/>
        <a:p>
          <a:r>
            <a:rPr lang="en-US" sz="1200" b="1" dirty="0">
              <a:solidFill>
                <a:schemeClr val="tx1">
                  <a:lumMod val="85000"/>
                  <a:lumOff val="15000"/>
                </a:schemeClr>
              </a:solidFill>
            </a:rPr>
            <a:t>Engagement of youth</a:t>
          </a:r>
        </a:p>
      </dgm:t>
    </dgm:pt>
    <dgm:pt modelId="{1D0A8FC5-05C7-47B9-A140-571A748D9228}" type="parTrans" cxnId="{E62D93AF-3209-4C98-B5B3-17AAAE19321C}">
      <dgm:prSet/>
      <dgm:spPr/>
      <dgm:t>
        <a:bodyPr/>
        <a:lstStyle/>
        <a:p>
          <a:endParaRPr lang="en-US"/>
        </a:p>
      </dgm:t>
    </dgm:pt>
    <dgm:pt modelId="{B59B962A-F16C-4483-A8BD-B7D5CA39F61B}" type="sibTrans" cxnId="{E62D93AF-3209-4C98-B5B3-17AAAE19321C}">
      <dgm:prSet/>
      <dgm:spPr/>
      <dgm:t>
        <a:bodyPr/>
        <a:lstStyle/>
        <a:p>
          <a:endParaRPr lang="en-US"/>
        </a:p>
      </dgm:t>
    </dgm:pt>
    <dgm:pt modelId="{BCBF355D-B5C9-45CA-8FA6-72A5CD4521FE}">
      <dgm:prSet custT="1"/>
      <dgm:spPr/>
      <dgm:t>
        <a:bodyPr/>
        <a:lstStyle/>
        <a:p>
          <a:r>
            <a:rPr lang="en-US" sz="1200" dirty="0">
              <a:solidFill>
                <a:schemeClr val="tx1">
                  <a:lumMod val="85000"/>
                  <a:lumOff val="15000"/>
                </a:schemeClr>
              </a:solidFill>
            </a:rPr>
            <a:t>More recreational venues</a:t>
          </a:r>
        </a:p>
      </dgm:t>
    </dgm:pt>
    <dgm:pt modelId="{1215071F-915F-428B-9A7A-656C751265C5}" type="parTrans" cxnId="{3946EA0B-37C4-4048-9388-0A0110A40883}">
      <dgm:prSet/>
      <dgm:spPr/>
      <dgm:t>
        <a:bodyPr/>
        <a:lstStyle/>
        <a:p>
          <a:endParaRPr lang="en-US"/>
        </a:p>
      </dgm:t>
    </dgm:pt>
    <dgm:pt modelId="{52EE3AB4-FCF7-4BF1-99FE-F6800D0B1A6A}" type="sibTrans" cxnId="{3946EA0B-37C4-4048-9388-0A0110A40883}">
      <dgm:prSet/>
      <dgm:spPr/>
      <dgm:t>
        <a:bodyPr/>
        <a:lstStyle/>
        <a:p>
          <a:endParaRPr lang="en-US"/>
        </a:p>
      </dgm:t>
    </dgm:pt>
    <dgm:pt modelId="{C67A0887-8D85-45BA-9FED-06472D78637D}">
      <dgm:prSet custT="1"/>
      <dgm:spPr/>
      <dgm:t>
        <a:bodyPr/>
        <a:lstStyle/>
        <a:p>
          <a:r>
            <a:rPr lang="en-US" sz="1200" b="1" dirty="0">
              <a:solidFill>
                <a:schemeClr val="tx1">
                  <a:lumMod val="85000"/>
                  <a:lumOff val="15000"/>
                </a:schemeClr>
              </a:solidFill>
            </a:rPr>
            <a:t>Funding</a:t>
          </a:r>
        </a:p>
      </dgm:t>
    </dgm:pt>
    <dgm:pt modelId="{CA3FE281-402A-433D-A611-9CCB68904EDF}" type="parTrans" cxnId="{4E1450A1-3177-4DD9-849B-BE3FC93BC41B}">
      <dgm:prSet/>
      <dgm:spPr/>
      <dgm:t>
        <a:bodyPr/>
        <a:lstStyle/>
        <a:p>
          <a:endParaRPr lang="en-US"/>
        </a:p>
      </dgm:t>
    </dgm:pt>
    <dgm:pt modelId="{EE23F83E-7644-4890-B648-F49A46A69EB4}" type="sibTrans" cxnId="{4E1450A1-3177-4DD9-849B-BE3FC93BC41B}">
      <dgm:prSet/>
      <dgm:spPr/>
      <dgm:t>
        <a:bodyPr/>
        <a:lstStyle/>
        <a:p>
          <a:endParaRPr lang="en-US"/>
        </a:p>
      </dgm:t>
    </dgm:pt>
    <dgm:pt modelId="{84A3A2CB-2355-4A75-A786-431695A0796D}">
      <dgm:prSet custT="1"/>
      <dgm:spPr/>
      <dgm:t>
        <a:bodyPr/>
        <a:lstStyle/>
        <a:p>
          <a:r>
            <a:rPr lang="en-US" sz="1200" dirty="0">
              <a:solidFill>
                <a:schemeClr val="tx1">
                  <a:lumMod val="85000"/>
                  <a:lumOff val="15000"/>
                </a:schemeClr>
              </a:solidFill>
            </a:rPr>
            <a:t>Crime</a:t>
          </a:r>
        </a:p>
      </dgm:t>
    </dgm:pt>
    <dgm:pt modelId="{9E71E2CD-5485-4895-BBC3-91BB6D1A5DFF}" type="parTrans" cxnId="{B16F931D-A5BD-4314-8229-45710A83332F}">
      <dgm:prSet/>
      <dgm:spPr/>
      <dgm:t>
        <a:bodyPr/>
        <a:lstStyle/>
        <a:p>
          <a:endParaRPr lang="en-US"/>
        </a:p>
      </dgm:t>
    </dgm:pt>
    <dgm:pt modelId="{079580AC-2A4F-4440-8964-7BC27BCED9B6}" type="sibTrans" cxnId="{B16F931D-A5BD-4314-8229-45710A83332F}">
      <dgm:prSet/>
      <dgm:spPr/>
      <dgm:t>
        <a:bodyPr/>
        <a:lstStyle/>
        <a:p>
          <a:endParaRPr lang="en-US"/>
        </a:p>
      </dgm:t>
    </dgm:pt>
    <dgm:pt modelId="{6C8ABB0F-3725-410C-A2DF-0A1DA6CF6B0D}">
      <dgm:prSet custT="1"/>
      <dgm:spPr/>
      <dgm:t>
        <a:bodyPr/>
        <a:lstStyle/>
        <a:p>
          <a:r>
            <a:rPr lang="en-US" sz="1200" dirty="0">
              <a:solidFill>
                <a:schemeClr val="tx1">
                  <a:lumMod val="85000"/>
                  <a:lumOff val="15000"/>
                </a:schemeClr>
              </a:solidFill>
            </a:rPr>
            <a:t>Lack of cohesiveness within neighborhoods</a:t>
          </a:r>
        </a:p>
      </dgm:t>
    </dgm:pt>
    <dgm:pt modelId="{8064B1A1-C2A5-43DB-991F-56A4E42DC62E}" type="parTrans" cxnId="{F51386E2-6CBD-454A-91DF-BD57195088C8}">
      <dgm:prSet/>
      <dgm:spPr/>
      <dgm:t>
        <a:bodyPr/>
        <a:lstStyle/>
        <a:p>
          <a:endParaRPr lang="en-US"/>
        </a:p>
      </dgm:t>
    </dgm:pt>
    <dgm:pt modelId="{444A39FA-7069-4B5D-B3A4-3709796D8907}" type="sibTrans" cxnId="{F51386E2-6CBD-454A-91DF-BD57195088C8}">
      <dgm:prSet/>
      <dgm:spPr/>
      <dgm:t>
        <a:bodyPr/>
        <a:lstStyle/>
        <a:p>
          <a:endParaRPr lang="en-US"/>
        </a:p>
      </dgm:t>
    </dgm:pt>
    <dgm:pt modelId="{5FA92BC8-5EDF-4A03-9240-741C89E39CE0}">
      <dgm:prSet custT="1"/>
      <dgm:spPr/>
      <dgm:t>
        <a:bodyPr/>
        <a:lstStyle/>
        <a:p>
          <a:r>
            <a:rPr lang="en-US" sz="1200" b="1" dirty="0">
              <a:solidFill>
                <a:schemeClr val="tx1">
                  <a:lumMod val="85000"/>
                  <a:lumOff val="15000"/>
                </a:schemeClr>
              </a:solidFill>
            </a:rPr>
            <a:t>Rapid development</a:t>
          </a:r>
        </a:p>
      </dgm:t>
    </dgm:pt>
    <dgm:pt modelId="{4BE25BBC-6FF9-47B0-B54E-4777D03C1A76}" type="parTrans" cxnId="{764317A1-3440-4789-8D48-33FF75F5EF2B}">
      <dgm:prSet/>
      <dgm:spPr/>
      <dgm:t>
        <a:bodyPr/>
        <a:lstStyle/>
        <a:p>
          <a:endParaRPr lang="en-US"/>
        </a:p>
      </dgm:t>
    </dgm:pt>
    <dgm:pt modelId="{14077E68-E131-49B9-AE8A-430163CC998D}" type="sibTrans" cxnId="{764317A1-3440-4789-8D48-33FF75F5EF2B}">
      <dgm:prSet/>
      <dgm:spPr/>
      <dgm:t>
        <a:bodyPr/>
        <a:lstStyle/>
        <a:p>
          <a:endParaRPr lang="en-US"/>
        </a:p>
      </dgm:t>
    </dgm:pt>
    <dgm:pt modelId="{A61208ED-3D68-490A-AE13-61E622F94918}">
      <dgm:prSet custT="1"/>
      <dgm:spPr/>
      <dgm:t>
        <a:bodyPr/>
        <a:lstStyle/>
        <a:p>
          <a:pPr rtl="0"/>
          <a:r>
            <a:rPr lang="en-US" sz="1200" b="1" dirty="0">
              <a:solidFill>
                <a:schemeClr val="tx1">
                  <a:lumMod val="85000"/>
                  <a:lumOff val="15000"/>
                </a:schemeClr>
              </a:solidFill>
            </a:rPr>
            <a:t>Loss of Identity/Original Residents leaving area</a:t>
          </a:r>
          <a:r>
            <a:rPr lang="en-US" sz="1200" b="1" dirty="0">
              <a:solidFill>
                <a:schemeClr val="tx1">
                  <a:lumMod val="85000"/>
                  <a:lumOff val="15000"/>
                </a:schemeClr>
              </a:solidFill>
              <a:latin typeface="Arial" panose="020B0604020202020204"/>
            </a:rPr>
            <a:t> </a:t>
          </a:r>
          <a:endParaRPr lang="en-US" sz="1200" b="1" dirty="0">
            <a:solidFill>
              <a:schemeClr val="tx1">
                <a:lumMod val="85000"/>
                <a:lumOff val="15000"/>
              </a:schemeClr>
            </a:solidFill>
          </a:endParaRPr>
        </a:p>
      </dgm:t>
    </dgm:pt>
    <dgm:pt modelId="{023075FC-5BF9-4246-91B1-F1D04463DFBB}" type="parTrans" cxnId="{A286FDBA-299B-4551-AF6D-C4C398902AC6}">
      <dgm:prSet/>
      <dgm:spPr/>
      <dgm:t>
        <a:bodyPr/>
        <a:lstStyle/>
        <a:p>
          <a:endParaRPr lang="en-US"/>
        </a:p>
      </dgm:t>
    </dgm:pt>
    <dgm:pt modelId="{7B8C065E-95EE-44F5-8C7A-693F7D38F7FA}" type="sibTrans" cxnId="{A286FDBA-299B-4551-AF6D-C4C398902AC6}">
      <dgm:prSet/>
      <dgm:spPr/>
      <dgm:t>
        <a:bodyPr/>
        <a:lstStyle/>
        <a:p>
          <a:endParaRPr lang="en-US"/>
        </a:p>
      </dgm:t>
    </dgm:pt>
    <dgm:pt modelId="{6FFE6C01-D367-4FDC-A2CE-550041F9DD26}" type="pres">
      <dgm:prSet presAssocID="{BF0B5BBF-E591-4746-A0D9-E8854C4CD81D}" presName="matrix" presStyleCnt="0">
        <dgm:presLayoutVars>
          <dgm:chMax val="1"/>
          <dgm:dir/>
          <dgm:resizeHandles val="exact"/>
        </dgm:presLayoutVars>
      </dgm:prSet>
      <dgm:spPr/>
    </dgm:pt>
    <dgm:pt modelId="{BACC1713-63B9-4DEE-98B6-FF19D1A4C08C}" type="pres">
      <dgm:prSet presAssocID="{BF0B5BBF-E591-4746-A0D9-E8854C4CD81D}" presName="axisShape" presStyleLbl="bgShp" presStyleIdx="0" presStyleCnt="1" custScaleX="147269"/>
      <dgm:spPr/>
    </dgm:pt>
    <dgm:pt modelId="{D7978524-867E-4322-B6BF-F6D0F919EE85}" type="pres">
      <dgm:prSet presAssocID="{BF0B5BBF-E591-4746-A0D9-E8854C4CD81D}" presName="rect1" presStyleLbl="node1" presStyleIdx="0" presStyleCnt="4" custScaleX="168014" custScaleY="86828" custLinFactNeighborX="-35769" custLinFactNeighborY="-208">
        <dgm:presLayoutVars>
          <dgm:chMax val="0"/>
          <dgm:chPref val="0"/>
          <dgm:bulletEnabled val="1"/>
        </dgm:presLayoutVars>
      </dgm:prSet>
      <dgm:spPr/>
    </dgm:pt>
    <dgm:pt modelId="{4CE48195-4FFC-4268-AE7A-32ABC456F71C}" type="pres">
      <dgm:prSet presAssocID="{BF0B5BBF-E591-4746-A0D9-E8854C4CD81D}" presName="rect2" presStyleLbl="node1" presStyleIdx="1" presStyleCnt="4" custScaleX="168014" custScaleY="86828" custLinFactNeighborX="36746" custLinFactNeighborY="-978">
        <dgm:presLayoutVars>
          <dgm:chMax val="0"/>
          <dgm:chPref val="0"/>
          <dgm:bulletEnabled val="1"/>
        </dgm:presLayoutVars>
      </dgm:prSet>
      <dgm:spPr/>
    </dgm:pt>
    <dgm:pt modelId="{32861B31-23C3-41E0-AC79-B6E78DDF7FBD}" type="pres">
      <dgm:prSet presAssocID="{BF0B5BBF-E591-4746-A0D9-E8854C4CD81D}" presName="rect3" presStyleLbl="node1" presStyleIdx="2" presStyleCnt="4" custScaleX="168014" custScaleY="86828" custLinFactNeighborX="-35769" custLinFactNeighborY="-208">
        <dgm:presLayoutVars>
          <dgm:chMax val="0"/>
          <dgm:chPref val="0"/>
          <dgm:bulletEnabled val="1"/>
        </dgm:presLayoutVars>
      </dgm:prSet>
      <dgm:spPr/>
    </dgm:pt>
    <dgm:pt modelId="{96EB2D4C-6057-4A15-8AF1-2A0D665C4EE2}" type="pres">
      <dgm:prSet presAssocID="{BF0B5BBF-E591-4746-A0D9-E8854C4CD81D}" presName="rect4" presStyleLbl="node1" presStyleIdx="3" presStyleCnt="4" custScaleX="168014" custScaleY="86828" custLinFactNeighborX="36746" custLinFactNeighborY="-978">
        <dgm:presLayoutVars>
          <dgm:chMax val="0"/>
          <dgm:chPref val="0"/>
          <dgm:bulletEnabled val="1"/>
        </dgm:presLayoutVars>
      </dgm:prSet>
      <dgm:spPr/>
    </dgm:pt>
  </dgm:ptLst>
  <dgm:cxnLst>
    <dgm:cxn modelId="{40BCF507-4BD5-4117-839A-52988E624614}" type="presOf" srcId="{BCBF355D-B5C9-45CA-8FA6-72A5CD4521FE}" destId="{32861B31-23C3-41E0-AC79-B6E78DDF7FBD}" srcOrd="0" destOrd="4" presId="urn:microsoft.com/office/officeart/2005/8/layout/matrix2"/>
    <dgm:cxn modelId="{31780A0A-4A5B-40F2-AA2C-6E59CB96D4C4}" srcId="{BF0B5BBF-E591-4746-A0D9-E8854C4CD81D}" destId="{1B2634C5-D198-4989-A129-120D41010BEF}" srcOrd="0" destOrd="0" parTransId="{10190E8E-6D00-4E15-9153-FDBDFA4BA47B}" sibTransId="{8F7C992A-5C91-4257-AC07-DE29FD5D54F8}"/>
    <dgm:cxn modelId="{E3EF3F0A-8F49-493C-98AF-3C97705FC984}" type="presOf" srcId="{FCF9F553-027C-43A3-A9D0-8FF91AE7F8E9}" destId="{32861B31-23C3-41E0-AC79-B6E78DDF7FBD}" srcOrd="0" destOrd="0" presId="urn:microsoft.com/office/officeart/2005/8/layout/matrix2"/>
    <dgm:cxn modelId="{3946EA0B-37C4-4048-9388-0A0110A40883}" srcId="{FCF9F553-027C-43A3-A9D0-8FF91AE7F8E9}" destId="{BCBF355D-B5C9-45CA-8FA6-72A5CD4521FE}" srcOrd="3" destOrd="0" parTransId="{1215071F-915F-428B-9A7A-656C751265C5}" sibTransId="{52EE3AB4-FCF7-4BF1-99FE-F6800D0B1A6A}"/>
    <dgm:cxn modelId="{1DF15013-5DDE-41B4-8F40-CE3DF18855D5}" srcId="{1B2634C5-D198-4989-A129-120D41010BEF}" destId="{F3CF0905-5916-4080-AFD2-980E4C957B24}" srcOrd="1" destOrd="0" parTransId="{24F0DC88-A689-4333-A600-881948EA5BD4}" sibTransId="{8D8FBE89-0A7A-48D2-8801-E3D4DCB83D92}"/>
    <dgm:cxn modelId="{02CC331B-D42C-44F2-8D4B-F876EF31AEBE}" srcId="{1B2634C5-D198-4989-A129-120D41010BEF}" destId="{5DE39CA1-1F73-4D21-BED6-1B9C42F9A155}" srcOrd="5" destOrd="0" parTransId="{9C02335F-9727-474E-A6FA-A8E3EA792722}" sibTransId="{7B347D4D-9047-48A7-85C3-C683D57420A5}"/>
    <dgm:cxn modelId="{B16F931D-A5BD-4314-8229-45710A83332F}" srcId="{432AB4F2-3B01-4292-88FC-0BAC741D3A22}" destId="{84A3A2CB-2355-4A75-A786-431695A0796D}" srcOrd="1" destOrd="0" parTransId="{9E71E2CD-5485-4895-BBC3-91BB6D1A5DFF}" sibTransId="{079580AC-2A4F-4440-8964-7BC27BCED9B6}"/>
    <dgm:cxn modelId="{D373681E-1EFC-4D8F-AF08-C00053FF1CC5}" type="presOf" srcId="{A61208ED-3D68-490A-AE13-61E622F94918}" destId="{96EB2D4C-6057-4A15-8AF1-2A0D665C4EE2}" srcOrd="0" destOrd="5" presId="urn:microsoft.com/office/officeart/2005/8/layout/matrix2"/>
    <dgm:cxn modelId="{C56ADB1E-0DC7-4345-8875-5429E18D2F3F}" type="presOf" srcId="{7F5BFDCE-D15A-4D42-98F0-8C1017CB9337}" destId="{32861B31-23C3-41E0-AC79-B6E78DDF7FBD}" srcOrd="0" destOrd="2" presId="urn:microsoft.com/office/officeart/2005/8/layout/matrix2"/>
    <dgm:cxn modelId="{40E89F25-0D74-46B9-88F4-7A3913BF2B93}" srcId="{1B2634C5-D198-4989-A129-120D41010BEF}" destId="{78D0A0F5-98D0-4951-B751-191A52E590CC}" srcOrd="2" destOrd="0" parTransId="{D15CD906-F553-4962-A197-F84868B2FE35}" sibTransId="{6A2BA85A-0767-41AC-99AA-DCAD97B33FE6}"/>
    <dgm:cxn modelId="{2B818727-0236-4024-8AD3-29DE2BE4F54B}" srcId="{BF0B5BBF-E591-4746-A0D9-E8854C4CD81D}" destId="{408CC821-C780-48DE-8709-460BBC98AED5}" srcOrd="1" destOrd="0" parTransId="{8F1307CA-3D6E-41C4-A873-90FF667F5233}" sibTransId="{8124732A-2BAE-4A1D-8C19-E43A1DB5CA25}"/>
    <dgm:cxn modelId="{615D882C-634F-425E-8532-FE07BEB80D2A}" srcId="{1B2634C5-D198-4989-A129-120D41010BEF}" destId="{A1962B64-9E96-426E-B102-7F3A664568C5}" srcOrd="0" destOrd="0" parTransId="{FAF00EB0-AC3D-4940-A08F-FF10710F0B55}" sibTransId="{3C7E37E5-7695-4C64-9AE8-B745E9482ACF}"/>
    <dgm:cxn modelId="{833DC82D-05F0-44FC-B94D-5AABB88188EB}" srcId="{1B2634C5-D198-4989-A129-120D41010BEF}" destId="{EAA1B726-B6E0-4886-94ED-04BBD3F26BE2}" srcOrd="3" destOrd="0" parTransId="{744F202F-137A-4777-BE60-DBA9A730FE4B}" sibTransId="{C527AD5B-73EF-49BE-9577-58CC599CC132}"/>
    <dgm:cxn modelId="{5771B242-3D86-42C3-B340-2B99D43B2F47}" type="presOf" srcId="{BF0B5BBF-E591-4746-A0D9-E8854C4CD81D}" destId="{6FFE6C01-D367-4FDC-A2CE-550041F9DD26}" srcOrd="0" destOrd="0" presId="urn:microsoft.com/office/officeart/2005/8/layout/matrix2"/>
    <dgm:cxn modelId="{EDBE0D4A-4BEC-42CC-952F-2CB38A22B7E7}" type="presOf" srcId="{F23C97FE-241A-40A7-B262-E607867B466B}" destId="{4CE48195-4FFC-4268-AE7A-32ABC456F71C}" srcOrd="0" destOrd="6" presId="urn:microsoft.com/office/officeart/2005/8/layout/matrix2"/>
    <dgm:cxn modelId="{BE8A886B-732F-45A0-AF9E-A387130A54E9}" type="presOf" srcId="{A1962B64-9E96-426E-B102-7F3A664568C5}" destId="{D7978524-867E-4322-B6BF-F6D0F919EE85}" srcOrd="0" destOrd="1" presId="urn:microsoft.com/office/officeart/2005/8/layout/matrix2"/>
    <dgm:cxn modelId="{4AF6646F-2B59-4A28-B68A-6D7AC3C25C44}" type="presOf" srcId="{AD9CCAB1-AA93-41A8-BFC1-48423251BC07}" destId="{32861B31-23C3-41E0-AC79-B6E78DDF7FBD}" srcOrd="0" destOrd="1" presId="urn:microsoft.com/office/officeart/2005/8/layout/matrix2"/>
    <dgm:cxn modelId="{62A52355-2317-4732-978A-AE167804DF39}" srcId="{408CC821-C780-48DE-8709-460BBC98AED5}" destId="{703A5ADD-3E99-44D6-B930-8E2FC7587685}" srcOrd="0" destOrd="0" parTransId="{E76BFD13-DC17-4259-88B0-F0DF7AA73255}" sibTransId="{07407B1C-E0C9-472B-B2BA-05364BC7398E}"/>
    <dgm:cxn modelId="{D2FF4056-1E86-462F-9920-FF537DE70C8C}" srcId="{FCF9F553-027C-43A3-A9D0-8FF91AE7F8E9}" destId="{7F5BFDCE-D15A-4D42-98F0-8C1017CB9337}" srcOrd="1" destOrd="0" parTransId="{60349229-1518-435E-9FC6-6C00C80D8A3F}" sibTransId="{162959DF-5E4C-4896-ADB6-8C15E68FE408}"/>
    <dgm:cxn modelId="{9AA15E78-24CC-4218-BC7B-C48CC4A2A8E6}" type="presOf" srcId="{6B9BBF63-35E9-473F-868A-472E958FAA01}" destId="{4CE48195-4FFC-4268-AE7A-32ABC456F71C}" srcOrd="0" destOrd="5" presId="urn:microsoft.com/office/officeart/2005/8/layout/matrix2"/>
    <dgm:cxn modelId="{0620DD7E-218C-4F8D-BC12-8E410944C573}" type="presOf" srcId="{78D0A0F5-98D0-4951-B751-191A52E590CC}" destId="{D7978524-867E-4322-B6BF-F6D0F919EE85}" srcOrd="0" destOrd="3" presId="urn:microsoft.com/office/officeart/2005/8/layout/matrix2"/>
    <dgm:cxn modelId="{510DD381-59E0-4854-8364-EB9AC22FBAF8}" type="presOf" srcId="{703A5ADD-3E99-44D6-B930-8E2FC7587685}" destId="{4CE48195-4FFC-4268-AE7A-32ABC456F71C}" srcOrd="0" destOrd="1" presId="urn:microsoft.com/office/officeart/2005/8/layout/matrix2"/>
    <dgm:cxn modelId="{252C7282-5B5B-4C9C-ABF0-B66F3E0872E6}" type="presOf" srcId="{4A1AE0A3-5ABA-4B1C-8E48-0A1B24A1DDD9}" destId="{4CE48195-4FFC-4268-AE7A-32ABC456F71C}" srcOrd="0" destOrd="3" presId="urn:microsoft.com/office/officeart/2005/8/layout/matrix2"/>
    <dgm:cxn modelId="{71169C8E-A385-4669-B576-B0BAE63DB920}" type="presOf" srcId="{1B2634C5-D198-4989-A129-120D41010BEF}" destId="{D7978524-867E-4322-B6BF-F6D0F919EE85}" srcOrd="0" destOrd="0" presId="urn:microsoft.com/office/officeart/2005/8/layout/matrix2"/>
    <dgm:cxn modelId="{CD527B9F-1C97-4EC8-8EB8-B1D3A4F051ED}" type="presOf" srcId="{4123A81B-DA2E-49C6-9780-49070607405B}" destId="{4CE48195-4FFC-4268-AE7A-32ABC456F71C}" srcOrd="0" destOrd="2" presId="urn:microsoft.com/office/officeart/2005/8/layout/matrix2"/>
    <dgm:cxn modelId="{764317A1-3440-4789-8D48-33FF75F5EF2B}" srcId="{432AB4F2-3B01-4292-88FC-0BAC741D3A22}" destId="{5FA92BC8-5EDF-4A03-9240-741C89E39CE0}" srcOrd="3" destOrd="0" parTransId="{4BE25BBC-6FF9-47B0-B54E-4777D03C1A76}" sibTransId="{14077E68-E131-49B9-AE8A-430163CC998D}"/>
    <dgm:cxn modelId="{4E1450A1-3177-4DD9-849B-BE3FC93BC41B}" srcId="{432AB4F2-3B01-4292-88FC-0BAC741D3A22}" destId="{C67A0887-8D85-45BA-9FED-06472D78637D}" srcOrd="0" destOrd="0" parTransId="{CA3FE281-402A-433D-A611-9CCB68904EDF}" sibTransId="{EE23F83E-7644-4890-B648-F49A46A69EB4}"/>
    <dgm:cxn modelId="{9983F2A8-FC58-4FC9-ADDE-CF0449010813}" type="presOf" srcId="{5FA92BC8-5EDF-4A03-9240-741C89E39CE0}" destId="{96EB2D4C-6057-4A15-8AF1-2A0D665C4EE2}" srcOrd="0" destOrd="4" presId="urn:microsoft.com/office/officeart/2005/8/layout/matrix2"/>
    <dgm:cxn modelId="{2EED11AC-3D78-4EE7-AFEE-7865F0BE229C}" srcId="{408CC821-C780-48DE-8709-460BBC98AED5}" destId="{6B9BBF63-35E9-473F-868A-472E958FAA01}" srcOrd="4" destOrd="0" parTransId="{0D8FBACF-7267-4B34-993F-04FF70E3E7D7}" sibTransId="{6D356B83-329F-4DF3-BF3A-6F02CAD67B5A}"/>
    <dgm:cxn modelId="{CA74E6AD-6F33-429D-B01B-F3ACE90BA210}" srcId="{408CC821-C780-48DE-8709-460BBC98AED5}" destId="{5D6917CA-9F39-4342-8CF3-30499D5B372D}" srcOrd="3" destOrd="0" parTransId="{4B40071E-88BA-49AD-A08E-72CA2CB67695}" sibTransId="{AB70D869-1D07-42DD-BB3E-8D9F1C5396F0}"/>
    <dgm:cxn modelId="{E62D93AF-3209-4C98-B5B3-17AAAE19321C}" srcId="{FCF9F553-027C-43A3-A9D0-8FF91AE7F8E9}" destId="{ABAAAB41-F647-4396-9F6F-668F7B7FF6E5}" srcOrd="2" destOrd="0" parTransId="{1D0A8FC5-05C7-47B9-A140-571A748D9228}" sibTransId="{B59B962A-F16C-4483-A8BD-B7D5CA39F61B}"/>
    <dgm:cxn modelId="{F74394B2-0703-4B01-8D68-646B01958BC3}" srcId="{1B2634C5-D198-4989-A129-120D41010BEF}" destId="{9300E09F-C434-41F5-A5AA-FBA524689593}" srcOrd="4" destOrd="0" parTransId="{882F2FE3-91E1-4F0B-91BF-7770E055AA31}" sibTransId="{9EADFB5D-B517-46B2-BDB6-4E0A6EC41283}"/>
    <dgm:cxn modelId="{902B1CB9-E18D-490E-ABD5-709881AC8E4C}" type="presOf" srcId="{C67A0887-8D85-45BA-9FED-06472D78637D}" destId="{96EB2D4C-6057-4A15-8AF1-2A0D665C4EE2}" srcOrd="0" destOrd="1" presId="urn:microsoft.com/office/officeart/2005/8/layout/matrix2"/>
    <dgm:cxn modelId="{A286FDBA-299B-4551-AF6D-C4C398902AC6}" srcId="{432AB4F2-3B01-4292-88FC-0BAC741D3A22}" destId="{A61208ED-3D68-490A-AE13-61E622F94918}" srcOrd="4" destOrd="0" parTransId="{023075FC-5BF9-4246-91B1-F1D04463DFBB}" sibTransId="{7B8C065E-95EE-44F5-8C7A-693F7D38F7FA}"/>
    <dgm:cxn modelId="{276B92BB-20D1-4E85-97F1-02568D94ED39}" type="presOf" srcId="{6C8ABB0F-3725-410C-A2DF-0A1DA6CF6B0D}" destId="{96EB2D4C-6057-4A15-8AF1-2A0D665C4EE2}" srcOrd="0" destOrd="3" presId="urn:microsoft.com/office/officeart/2005/8/layout/matrix2"/>
    <dgm:cxn modelId="{F7BE97BB-F048-4C68-9C6E-7E9175ECF44E}" srcId="{408CC821-C780-48DE-8709-460BBC98AED5}" destId="{4123A81B-DA2E-49C6-9780-49070607405B}" srcOrd="1" destOrd="0" parTransId="{18BD48A0-36E9-458E-AF50-AA894E6E5B1D}" sibTransId="{4F9D1635-73B7-4C06-B8AB-D12F055F1415}"/>
    <dgm:cxn modelId="{017CCCC1-3BA8-43C4-B0A4-49E9C67945D1}" type="presOf" srcId="{5D6917CA-9F39-4342-8CF3-30499D5B372D}" destId="{4CE48195-4FFC-4268-AE7A-32ABC456F71C}" srcOrd="0" destOrd="4" presId="urn:microsoft.com/office/officeart/2005/8/layout/matrix2"/>
    <dgm:cxn modelId="{111EA9C4-2C9D-4682-B55C-4D32D1542EF3}" type="presOf" srcId="{F3CF0905-5916-4080-AFD2-980E4C957B24}" destId="{D7978524-867E-4322-B6BF-F6D0F919EE85}" srcOrd="0" destOrd="2" presId="urn:microsoft.com/office/officeart/2005/8/layout/matrix2"/>
    <dgm:cxn modelId="{870F2DC5-1B83-47FD-B524-26ADBA92389D}" srcId="{408CC821-C780-48DE-8709-460BBC98AED5}" destId="{4A1AE0A3-5ABA-4B1C-8E48-0A1B24A1DDD9}" srcOrd="2" destOrd="0" parTransId="{6B807671-D3BA-4057-BE2C-F6CA43BC55B9}" sibTransId="{72B43905-93B6-481A-B978-F4C3A660E43D}"/>
    <dgm:cxn modelId="{73A5D7C7-BBE8-486E-AE31-D4C9EFF4C085}" type="presOf" srcId="{84A3A2CB-2355-4A75-A786-431695A0796D}" destId="{96EB2D4C-6057-4A15-8AF1-2A0D665C4EE2}" srcOrd="0" destOrd="2" presId="urn:microsoft.com/office/officeart/2005/8/layout/matrix2"/>
    <dgm:cxn modelId="{3F5AF3D0-428E-4205-BEFB-7DD6EB1A811B}" type="presOf" srcId="{432AB4F2-3B01-4292-88FC-0BAC741D3A22}" destId="{96EB2D4C-6057-4A15-8AF1-2A0D665C4EE2}" srcOrd="0" destOrd="0" presId="urn:microsoft.com/office/officeart/2005/8/layout/matrix2"/>
    <dgm:cxn modelId="{7558ACDA-013C-402E-8072-32BBCAB1132D}" type="presOf" srcId="{9300E09F-C434-41F5-A5AA-FBA524689593}" destId="{D7978524-867E-4322-B6BF-F6D0F919EE85}" srcOrd="0" destOrd="5" presId="urn:microsoft.com/office/officeart/2005/8/layout/matrix2"/>
    <dgm:cxn modelId="{098B88DF-8799-438A-B036-ABD6ECAC076A}" type="presOf" srcId="{ABAAAB41-F647-4396-9F6F-668F7B7FF6E5}" destId="{32861B31-23C3-41E0-AC79-B6E78DDF7FBD}" srcOrd="0" destOrd="3" presId="urn:microsoft.com/office/officeart/2005/8/layout/matrix2"/>
    <dgm:cxn modelId="{2D593BE0-EBD3-480B-BAF7-449CEBBB7795}" type="presOf" srcId="{5DE39CA1-1F73-4D21-BED6-1B9C42F9A155}" destId="{D7978524-867E-4322-B6BF-F6D0F919EE85}" srcOrd="0" destOrd="6" presId="urn:microsoft.com/office/officeart/2005/8/layout/matrix2"/>
    <dgm:cxn modelId="{F51386E2-6CBD-454A-91DF-BD57195088C8}" srcId="{432AB4F2-3B01-4292-88FC-0BAC741D3A22}" destId="{6C8ABB0F-3725-410C-A2DF-0A1DA6CF6B0D}" srcOrd="2" destOrd="0" parTransId="{8064B1A1-C2A5-43DB-991F-56A4E42DC62E}" sibTransId="{444A39FA-7069-4B5D-B3A4-3709796D8907}"/>
    <dgm:cxn modelId="{AF9F12E3-6E14-4E4D-B30C-9828C382F353}" srcId="{BF0B5BBF-E591-4746-A0D9-E8854C4CD81D}" destId="{432AB4F2-3B01-4292-88FC-0BAC741D3A22}" srcOrd="3" destOrd="0" parTransId="{6A50F00C-8125-417D-A062-8FD026570DCA}" sibTransId="{5531A048-5E70-4B73-844E-CC1E05B52B84}"/>
    <dgm:cxn modelId="{AF8AFEF5-C2AE-4060-BE82-17FD95872C86}" srcId="{FCF9F553-027C-43A3-A9D0-8FF91AE7F8E9}" destId="{AD9CCAB1-AA93-41A8-BFC1-48423251BC07}" srcOrd="0" destOrd="0" parTransId="{DBCE154F-C4CD-481D-B599-1EDF436BA0ED}" sibTransId="{21C49F47-D59D-4034-892F-0517456C1FD5}"/>
    <dgm:cxn modelId="{5A2CE6FB-2B92-402E-8725-000DD2F0CEDE}" type="presOf" srcId="{408CC821-C780-48DE-8709-460BBC98AED5}" destId="{4CE48195-4FFC-4268-AE7A-32ABC456F71C}" srcOrd="0" destOrd="0" presId="urn:microsoft.com/office/officeart/2005/8/layout/matrix2"/>
    <dgm:cxn modelId="{C94184FD-2738-456B-80E8-D246BD3ED03E}" srcId="{BF0B5BBF-E591-4746-A0D9-E8854C4CD81D}" destId="{FCF9F553-027C-43A3-A9D0-8FF91AE7F8E9}" srcOrd="2" destOrd="0" parTransId="{EB9F6C0A-8075-468D-BB38-0B8A63ABCC29}" sibTransId="{E224E5CA-A4B7-4D74-84E1-4A4B8144728F}"/>
    <dgm:cxn modelId="{CD6E45FE-18E6-4DBC-A71B-E88D05E266EF}" type="presOf" srcId="{EAA1B726-B6E0-4886-94ED-04BBD3F26BE2}" destId="{D7978524-867E-4322-B6BF-F6D0F919EE85}" srcOrd="0" destOrd="4" presId="urn:microsoft.com/office/officeart/2005/8/layout/matrix2"/>
    <dgm:cxn modelId="{2B5C77FF-D1AD-44E1-B209-7479153DD2EA}" srcId="{408CC821-C780-48DE-8709-460BBC98AED5}" destId="{F23C97FE-241A-40A7-B262-E607867B466B}" srcOrd="5" destOrd="0" parTransId="{37C0C571-6340-4B29-8337-170375A74A11}" sibTransId="{334862EF-AD43-44DA-B81D-0073001031F0}"/>
    <dgm:cxn modelId="{C9A05954-6E51-4358-BC38-D62C3897F6A9}" type="presParOf" srcId="{6FFE6C01-D367-4FDC-A2CE-550041F9DD26}" destId="{BACC1713-63B9-4DEE-98B6-FF19D1A4C08C}" srcOrd="0" destOrd="0" presId="urn:microsoft.com/office/officeart/2005/8/layout/matrix2"/>
    <dgm:cxn modelId="{4E0E4A13-9262-48CF-8F05-9F6E21C9850F}" type="presParOf" srcId="{6FFE6C01-D367-4FDC-A2CE-550041F9DD26}" destId="{D7978524-867E-4322-B6BF-F6D0F919EE85}" srcOrd="1" destOrd="0" presId="urn:microsoft.com/office/officeart/2005/8/layout/matrix2"/>
    <dgm:cxn modelId="{5E45AF92-7079-42EA-B053-D86CC807E2C8}" type="presParOf" srcId="{6FFE6C01-D367-4FDC-A2CE-550041F9DD26}" destId="{4CE48195-4FFC-4268-AE7A-32ABC456F71C}" srcOrd="2" destOrd="0" presId="urn:microsoft.com/office/officeart/2005/8/layout/matrix2"/>
    <dgm:cxn modelId="{79C2C231-D9F8-4743-A45C-CD633E9BDBDB}" type="presParOf" srcId="{6FFE6C01-D367-4FDC-A2CE-550041F9DD26}" destId="{32861B31-23C3-41E0-AC79-B6E78DDF7FBD}" srcOrd="3" destOrd="0" presId="urn:microsoft.com/office/officeart/2005/8/layout/matrix2"/>
    <dgm:cxn modelId="{BE3C15AC-B64A-4FC8-9F2F-98359A45A27E}" type="presParOf" srcId="{6FFE6C01-D367-4FDC-A2CE-550041F9DD26}" destId="{96EB2D4C-6057-4A15-8AF1-2A0D665C4EE2}"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A9F594-AF46-4163-9F4E-FD838CD7BC9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1A210FA-A6A3-40E0-9D70-D48E7991F8FD}">
      <dgm:prSet custT="1"/>
      <dgm:spPr>
        <a:solidFill>
          <a:srgbClr val="9A4188"/>
        </a:solidFill>
      </dgm:spPr>
      <dgm:t>
        <a:bodyPr/>
        <a:lstStyle/>
        <a:p>
          <a:pPr rtl="0"/>
          <a:r>
            <a:rPr lang="en-US" sz="2000" dirty="0">
              <a:solidFill>
                <a:schemeClr val="bg1"/>
              </a:solidFill>
            </a:rPr>
            <a:t>Adopted community plan not implemented adequately</a:t>
          </a:r>
          <a:r>
            <a:rPr lang="en-US" sz="2000" dirty="0">
              <a:solidFill>
                <a:schemeClr val="bg1"/>
              </a:solidFill>
              <a:latin typeface="Arial" panose="020B0604020202020204"/>
            </a:rPr>
            <a:t> </a:t>
          </a:r>
          <a:endParaRPr lang="en-US" sz="2000" dirty="0">
            <a:solidFill>
              <a:schemeClr val="bg1"/>
            </a:solidFill>
          </a:endParaRPr>
        </a:p>
      </dgm:t>
    </dgm:pt>
    <dgm:pt modelId="{7892B561-402D-4D92-BB50-2962D5AD7159}" type="parTrans" cxnId="{DBEC8E2A-C1D3-410E-81DD-1B0CA0435C0F}">
      <dgm:prSet/>
      <dgm:spPr/>
      <dgm:t>
        <a:bodyPr/>
        <a:lstStyle/>
        <a:p>
          <a:endParaRPr lang="en-US" sz="2000">
            <a:solidFill>
              <a:schemeClr val="bg1"/>
            </a:solidFill>
          </a:endParaRPr>
        </a:p>
      </dgm:t>
    </dgm:pt>
    <dgm:pt modelId="{C4797672-C8E6-4475-AD94-5A5AC4B1BC19}" type="sibTrans" cxnId="{DBEC8E2A-C1D3-410E-81DD-1B0CA0435C0F}">
      <dgm:prSet/>
      <dgm:spPr/>
      <dgm:t>
        <a:bodyPr/>
        <a:lstStyle/>
        <a:p>
          <a:endParaRPr lang="en-US" sz="2000">
            <a:solidFill>
              <a:schemeClr val="bg1"/>
            </a:solidFill>
          </a:endParaRPr>
        </a:p>
      </dgm:t>
    </dgm:pt>
    <dgm:pt modelId="{AE4B91CD-7621-45FE-8373-49B2017FD644}">
      <dgm:prSet custT="1"/>
      <dgm:spPr>
        <a:solidFill>
          <a:srgbClr val="9A4188"/>
        </a:solidFill>
      </dgm:spPr>
      <dgm:t>
        <a:bodyPr/>
        <a:lstStyle/>
        <a:p>
          <a:pPr rtl="0"/>
          <a:r>
            <a:rPr lang="en-US" sz="2000" dirty="0">
              <a:solidFill>
                <a:schemeClr val="bg1"/>
              </a:solidFill>
            </a:rPr>
            <a:t>Area’s history </a:t>
          </a:r>
          <a:r>
            <a:rPr lang="en-US" sz="2000" b="1" dirty="0">
              <a:solidFill>
                <a:schemeClr val="bg1"/>
              </a:solidFill>
            </a:rPr>
            <a:t>and sense of community/identity </a:t>
          </a:r>
          <a:r>
            <a:rPr lang="en-US" sz="2000" dirty="0">
              <a:solidFill>
                <a:schemeClr val="bg1"/>
              </a:solidFill>
            </a:rPr>
            <a:t>being lost to new development and changing demographics</a:t>
          </a:r>
          <a:r>
            <a:rPr lang="en-US" sz="2000" dirty="0">
              <a:solidFill>
                <a:schemeClr val="bg1"/>
              </a:solidFill>
              <a:latin typeface="Arial" panose="020B0604020202020204"/>
            </a:rPr>
            <a:t> </a:t>
          </a:r>
          <a:endParaRPr lang="en-US" sz="2000" dirty="0">
            <a:solidFill>
              <a:schemeClr val="bg1"/>
            </a:solidFill>
          </a:endParaRPr>
        </a:p>
      </dgm:t>
    </dgm:pt>
    <dgm:pt modelId="{17FBACDE-0606-4376-BC7D-106CC354E066}" type="parTrans" cxnId="{CE7ABC92-178F-4E47-9208-A2EE412D9848}">
      <dgm:prSet/>
      <dgm:spPr/>
      <dgm:t>
        <a:bodyPr/>
        <a:lstStyle/>
        <a:p>
          <a:endParaRPr lang="en-US" sz="2000">
            <a:solidFill>
              <a:schemeClr val="bg1"/>
            </a:solidFill>
          </a:endParaRPr>
        </a:p>
      </dgm:t>
    </dgm:pt>
    <dgm:pt modelId="{FE4F5A6F-4B71-4068-A241-E9538F1459E4}" type="sibTrans" cxnId="{CE7ABC92-178F-4E47-9208-A2EE412D9848}">
      <dgm:prSet/>
      <dgm:spPr/>
      <dgm:t>
        <a:bodyPr/>
        <a:lstStyle/>
        <a:p>
          <a:endParaRPr lang="en-US" sz="2000">
            <a:solidFill>
              <a:schemeClr val="bg1"/>
            </a:solidFill>
          </a:endParaRPr>
        </a:p>
      </dgm:t>
    </dgm:pt>
    <dgm:pt modelId="{9D9D1E26-0B00-4CB3-B609-5F07211FA03E}">
      <dgm:prSet custT="1"/>
      <dgm:spPr>
        <a:solidFill>
          <a:srgbClr val="9A4188"/>
        </a:solidFill>
      </dgm:spPr>
      <dgm:t>
        <a:bodyPr/>
        <a:lstStyle/>
        <a:p>
          <a:r>
            <a:rPr lang="en-US" sz="2000" dirty="0">
              <a:solidFill>
                <a:schemeClr val="bg1"/>
              </a:solidFill>
            </a:rPr>
            <a:t>Desire for </a:t>
          </a:r>
          <a:r>
            <a:rPr lang="en-US" sz="2000" b="1" dirty="0">
              <a:solidFill>
                <a:schemeClr val="bg1"/>
              </a:solidFill>
            </a:rPr>
            <a:t>balance</a:t>
          </a:r>
          <a:r>
            <a:rPr lang="en-US" sz="2000" dirty="0">
              <a:solidFill>
                <a:schemeClr val="bg1"/>
              </a:solidFill>
            </a:rPr>
            <a:t> between development and infrastructure demands</a:t>
          </a:r>
        </a:p>
      </dgm:t>
    </dgm:pt>
    <dgm:pt modelId="{F43939E7-29D4-45BB-94A2-E1AC08E4C3F8}" type="parTrans" cxnId="{D0EC30F6-F413-41AA-91BC-D33E529A08A6}">
      <dgm:prSet/>
      <dgm:spPr/>
      <dgm:t>
        <a:bodyPr/>
        <a:lstStyle/>
        <a:p>
          <a:endParaRPr lang="en-US" sz="2000">
            <a:solidFill>
              <a:schemeClr val="bg1"/>
            </a:solidFill>
          </a:endParaRPr>
        </a:p>
      </dgm:t>
    </dgm:pt>
    <dgm:pt modelId="{929A196A-C97D-43F3-9AAD-48444BBA3DBE}" type="sibTrans" cxnId="{D0EC30F6-F413-41AA-91BC-D33E529A08A6}">
      <dgm:prSet/>
      <dgm:spPr/>
      <dgm:t>
        <a:bodyPr/>
        <a:lstStyle/>
        <a:p>
          <a:endParaRPr lang="en-US" sz="2000">
            <a:solidFill>
              <a:schemeClr val="bg1"/>
            </a:solidFill>
          </a:endParaRPr>
        </a:p>
      </dgm:t>
    </dgm:pt>
    <dgm:pt modelId="{1971E434-03BA-47DE-B6F4-49250207E7BA}">
      <dgm:prSet custT="1"/>
      <dgm:spPr>
        <a:solidFill>
          <a:srgbClr val="9A4188"/>
        </a:solidFill>
      </dgm:spPr>
      <dgm:t>
        <a:bodyPr/>
        <a:lstStyle/>
        <a:p>
          <a:r>
            <a:rPr lang="en-US" sz="2000" dirty="0">
              <a:solidFill>
                <a:schemeClr val="bg1"/>
              </a:solidFill>
            </a:rPr>
            <a:t>Desire for </a:t>
          </a:r>
          <a:r>
            <a:rPr lang="en-US" sz="2000" b="1" dirty="0">
              <a:solidFill>
                <a:schemeClr val="bg1"/>
              </a:solidFill>
            </a:rPr>
            <a:t>better communication </a:t>
          </a:r>
          <a:r>
            <a:rPr lang="en-US" sz="2000" dirty="0">
              <a:solidFill>
                <a:schemeClr val="bg1"/>
              </a:solidFill>
            </a:rPr>
            <a:t>within the community and with the county</a:t>
          </a:r>
        </a:p>
      </dgm:t>
    </dgm:pt>
    <dgm:pt modelId="{3B653A9B-B998-4637-BA0B-005835D57EB6}" type="parTrans" cxnId="{1B73076E-D001-49FC-A314-A6D8FCF6CE52}">
      <dgm:prSet/>
      <dgm:spPr/>
      <dgm:t>
        <a:bodyPr/>
        <a:lstStyle/>
        <a:p>
          <a:endParaRPr lang="en-US" sz="2000">
            <a:solidFill>
              <a:schemeClr val="bg1"/>
            </a:solidFill>
          </a:endParaRPr>
        </a:p>
      </dgm:t>
    </dgm:pt>
    <dgm:pt modelId="{4756A865-19C4-469A-B972-964824F40E8F}" type="sibTrans" cxnId="{1B73076E-D001-49FC-A314-A6D8FCF6CE52}">
      <dgm:prSet/>
      <dgm:spPr/>
      <dgm:t>
        <a:bodyPr/>
        <a:lstStyle/>
        <a:p>
          <a:endParaRPr lang="en-US" sz="2000">
            <a:solidFill>
              <a:schemeClr val="bg1"/>
            </a:solidFill>
          </a:endParaRPr>
        </a:p>
      </dgm:t>
    </dgm:pt>
    <dgm:pt modelId="{49D403D8-E408-4EA7-A4A2-5B7C4999B3EE}" type="pres">
      <dgm:prSet presAssocID="{F9A9F594-AF46-4163-9F4E-FD838CD7BC97}" presName="linear" presStyleCnt="0">
        <dgm:presLayoutVars>
          <dgm:animLvl val="lvl"/>
          <dgm:resizeHandles val="exact"/>
        </dgm:presLayoutVars>
      </dgm:prSet>
      <dgm:spPr/>
    </dgm:pt>
    <dgm:pt modelId="{01E4466C-6C79-4AD6-AE9E-7F14B6272A72}" type="pres">
      <dgm:prSet presAssocID="{F1A210FA-A6A3-40E0-9D70-D48E7991F8FD}" presName="parentText" presStyleLbl="node1" presStyleIdx="0" presStyleCnt="4">
        <dgm:presLayoutVars>
          <dgm:chMax val="0"/>
          <dgm:bulletEnabled val="1"/>
        </dgm:presLayoutVars>
      </dgm:prSet>
      <dgm:spPr/>
    </dgm:pt>
    <dgm:pt modelId="{6EBE7647-7337-4F16-B221-5237FB851E42}" type="pres">
      <dgm:prSet presAssocID="{C4797672-C8E6-4475-AD94-5A5AC4B1BC19}" presName="spacer" presStyleCnt="0"/>
      <dgm:spPr/>
    </dgm:pt>
    <dgm:pt modelId="{EB064660-3E3E-4F6F-AA04-74FF8BA55D48}" type="pres">
      <dgm:prSet presAssocID="{AE4B91CD-7621-45FE-8373-49B2017FD644}" presName="parentText" presStyleLbl="node1" presStyleIdx="1" presStyleCnt="4">
        <dgm:presLayoutVars>
          <dgm:chMax val="0"/>
          <dgm:bulletEnabled val="1"/>
        </dgm:presLayoutVars>
      </dgm:prSet>
      <dgm:spPr/>
    </dgm:pt>
    <dgm:pt modelId="{58928338-B3EB-4F6C-90B4-98362A755F00}" type="pres">
      <dgm:prSet presAssocID="{FE4F5A6F-4B71-4068-A241-E9538F1459E4}" presName="spacer" presStyleCnt="0"/>
      <dgm:spPr/>
    </dgm:pt>
    <dgm:pt modelId="{8F4805C9-77F8-40E0-A68A-85999CD15B65}" type="pres">
      <dgm:prSet presAssocID="{9D9D1E26-0B00-4CB3-B609-5F07211FA03E}" presName="parentText" presStyleLbl="node1" presStyleIdx="2" presStyleCnt="4">
        <dgm:presLayoutVars>
          <dgm:chMax val="0"/>
          <dgm:bulletEnabled val="1"/>
        </dgm:presLayoutVars>
      </dgm:prSet>
      <dgm:spPr/>
    </dgm:pt>
    <dgm:pt modelId="{3144838E-FD15-4D93-9F95-6F264DAB239C}" type="pres">
      <dgm:prSet presAssocID="{929A196A-C97D-43F3-9AAD-48444BBA3DBE}" presName="spacer" presStyleCnt="0"/>
      <dgm:spPr/>
    </dgm:pt>
    <dgm:pt modelId="{F42CFB46-802D-4AAF-B123-EFB40AD78046}" type="pres">
      <dgm:prSet presAssocID="{1971E434-03BA-47DE-B6F4-49250207E7BA}" presName="parentText" presStyleLbl="node1" presStyleIdx="3" presStyleCnt="4">
        <dgm:presLayoutVars>
          <dgm:chMax val="0"/>
          <dgm:bulletEnabled val="1"/>
        </dgm:presLayoutVars>
      </dgm:prSet>
      <dgm:spPr/>
    </dgm:pt>
  </dgm:ptLst>
  <dgm:cxnLst>
    <dgm:cxn modelId="{DBEC8E2A-C1D3-410E-81DD-1B0CA0435C0F}" srcId="{F9A9F594-AF46-4163-9F4E-FD838CD7BC97}" destId="{F1A210FA-A6A3-40E0-9D70-D48E7991F8FD}" srcOrd="0" destOrd="0" parTransId="{7892B561-402D-4D92-BB50-2962D5AD7159}" sibTransId="{C4797672-C8E6-4475-AD94-5A5AC4B1BC19}"/>
    <dgm:cxn modelId="{D4AF072E-0B1F-4473-A7B7-BA245910470E}" type="presOf" srcId="{AE4B91CD-7621-45FE-8373-49B2017FD644}" destId="{EB064660-3E3E-4F6F-AA04-74FF8BA55D48}" srcOrd="0" destOrd="0" presId="urn:microsoft.com/office/officeart/2005/8/layout/vList2"/>
    <dgm:cxn modelId="{1B73076E-D001-49FC-A314-A6D8FCF6CE52}" srcId="{F9A9F594-AF46-4163-9F4E-FD838CD7BC97}" destId="{1971E434-03BA-47DE-B6F4-49250207E7BA}" srcOrd="3" destOrd="0" parTransId="{3B653A9B-B998-4637-BA0B-005835D57EB6}" sibTransId="{4756A865-19C4-469A-B972-964824F40E8F}"/>
    <dgm:cxn modelId="{62D70292-9D2C-4DAD-8A24-62EE66BE51E0}" type="presOf" srcId="{F1A210FA-A6A3-40E0-9D70-D48E7991F8FD}" destId="{01E4466C-6C79-4AD6-AE9E-7F14B6272A72}" srcOrd="0" destOrd="0" presId="urn:microsoft.com/office/officeart/2005/8/layout/vList2"/>
    <dgm:cxn modelId="{CE7ABC92-178F-4E47-9208-A2EE412D9848}" srcId="{F9A9F594-AF46-4163-9F4E-FD838CD7BC97}" destId="{AE4B91CD-7621-45FE-8373-49B2017FD644}" srcOrd="1" destOrd="0" parTransId="{17FBACDE-0606-4376-BC7D-106CC354E066}" sibTransId="{FE4F5A6F-4B71-4068-A241-E9538F1459E4}"/>
    <dgm:cxn modelId="{DDAE1AA7-44EB-4AFE-9BE3-4523C9EF1778}" type="presOf" srcId="{F9A9F594-AF46-4163-9F4E-FD838CD7BC97}" destId="{49D403D8-E408-4EA7-A4A2-5B7C4999B3EE}" srcOrd="0" destOrd="0" presId="urn:microsoft.com/office/officeart/2005/8/layout/vList2"/>
    <dgm:cxn modelId="{9592A4C3-6B45-4EB2-AFAA-48C708C4AE88}" type="presOf" srcId="{1971E434-03BA-47DE-B6F4-49250207E7BA}" destId="{F42CFB46-802D-4AAF-B123-EFB40AD78046}" srcOrd="0" destOrd="0" presId="urn:microsoft.com/office/officeart/2005/8/layout/vList2"/>
    <dgm:cxn modelId="{5AE1B2C8-DF88-4747-A887-0EF5B7C54246}" type="presOf" srcId="{9D9D1E26-0B00-4CB3-B609-5F07211FA03E}" destId="{8F4805C9-77F8-40E0-A68A-85999CD15B65}" srcOrd="0" destOrd="0" presId="urn:microsoft.com/office/officeart/2005/8/layout/vList2"/>
    <dgm:cxn modelId="{D0EC30F6-F413-41AA-91BC-D33E529A08A6}" srcId="{F9A9F594-AF46-4163-9F4E-FD838CD7BC97}" destId="{9D9D1E26-0B00-4CB3-B609-5F07211FA03E}" srcOrd="2" destOrd="0" parTransId="{F43939E7-29D4-45BB-94A2-E1AC08E4C3F8}" sibTransId="{929A196A-C97D-43F3-9AAD-48444BBA3DBE}"/>
    <dgm:cxn modelId="{58689B7E-88EE-41F0-ABAB-7437E5EF0719}" type="presParOf" srcId="{49D403D8-E408-4EA7-A4A2-5B7C4999B3EE}" destId="{01E4466C-6C79-4AD6-AE9E-7F14B6272A72}" srcOrd="0" destOrd="0" presId="urn:microsoft.com/office/officeart/2005/8/layout/vList2"/>
    <dgm:cxn modelId="{211A8244-05D5-42CA-BEC8-D6FFFBFBDB7E}" type="presParOf" srcId="{49D403D8-E408-4EA7-A4A2-5B7C4999B3EE}" destId="{6EBE7647-7337-4F16-B221-5237FB851E42}" srcOrd="1" destOrd="0" presId="urn:microsoft.com/office/officeart/2005/8/layout/vList2"/>
    <dgm:cxn modelId="{76A1EEF7-DA55-43EE-ACAE-21909CF93119}" type="presParOf" srcId="{49D403D8-E408-4EA7-A4A2-5B7C4999B3EE}" destId="{EB064660-3E3E-4F6F-AA04-74FF8BA55D48}" srcOrd="2" destOrd="0" presId="urn:microsoft.com/office/officeart/2005/8/layout/vList2"/>
    <dgm:cxn modelId="{B6F7A8E3-E297-41BA-9B68-6A611E985335}" type="presParOf" srcId="{49D403D8-E408-4EA7-A4A2-5B7C4999B3EE}" destId="{58928338-B3EB-4F6C-90B4-98362A755F00}" srcOrd="3" destOrd="0" presId="urn:microsoft.com/office/officeart/2005/8/layout/vList2"/>
    <dgm:cxn modelId="{723AF46F-4D11-4351-B534-161FB5FA6E09}" type="presParOf" srcId="{49D403D8-E408-4EA7-A4A2-5B7C4999B3EE}" destId="{8F4805C9-77F8-40E0-A68A-85999CD15B65}" srcOrd="4" destOrd="0" presId="urn:microsoft.com/office/officeart/2005/8/layout/vList2"/>
    <dgm:cxn modelId="{A629998B-5302-44E4-9406-4CCC3BA98C12}" type="presParOf" srcId="{49D403D8-E408-4EA7-A4A2-5B7C4999B3EE}" destId="{3144838E-FD15-4D93-9F95-6F264DAB239C}" srcOrd="5" destOrd="0" presId="urn:microsoft.com/office/officeart/2005/8/layout/vList2"/>
    <dgm:cxn modelId="{B125B9DD-8AD1-4CD4-8757-8CE5032AD6D9}" type="presParOf" srcId="{49D403D8-E408-4EA7-A4A2-5B7C4999B3EE}" destId="{F42CFB46-802D-4AAF-B123-EFB40AD7804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6D7E80-A6ED-4D19-936A-E6BAA01B507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1912D529-9633-495A-9960-B765C7B2FDCA}">
      <dgm:prSet custT="1"/>
      <dgm:spPr/>
      <dgm:t>
        <a:bodyPr/>
        <a:lstStyle/>
        <a:p>
          <a:r>
            <a:rPr lang="en-US" sz="2400" b="0" dirty="0">
              <a:solidFill>
                <a:schemeClr val="tx1"/>
              </a:solidFill>
            </a:rPr>
            <a:t>Updating Vision Statement and Concept Map</a:t>
          </a:r>
          <a:r>
            <a:rPr lang="en-US" sz="2000" b="0" dirty="0">
              <a:solidFill>
                <a:schemeClr val="tx1"/>
              </a:solidFill>
              <a:latin typeface="Arial" panose="020B0604020202020204"/>
            </a:rPr>
            <a:t> </a:t>
          </a:r>
          <a:endParaRPr lang="en-US" sz="2400" b="0" dirty="0">
            <a:solidFill>
              <a:schemeClr val="tx1"/>
            </a:solidFill>
          </a:endParaRPr>
        </a:p>
      </dgm:t>
    </dgm:pt>
    <dgm:pt modelId="{75F0292F-621C-4B50-81ED-E90BE50B6253}" type="parTrans" cxnId="{3A764952-CB79-41AE-872C-191E39DA056D}">
      <dgm:prSet/>
      <dgm:spPr/>
      <dgm:t>
        <a:bodyPr/>
        <a:lstStyle/>
        <a:p>
          <a:endParaRPr lang="en-US"/>
        </a:p>
      </dgm:t>
    </dgm:pt>
    <dgm:pt modelId="{02653FEF-D74F-4869-8DD7-C54235A138AE}" type="sibTrans" cxnId="{3A764952-CB79-41AE-872C-191E39DA056D}">
      <dgm:prSet/>
      <dgm:spPr/>
      <dgm:t>
        <a:bodyPr/>
        <a:lstStyle/>
        <a:p>
          <a:endParaRPr lang="en-US"/>
        </a:p>
      </dgm:t>
    </dgm:pt>
    <dgm:pt modelId="{975AFC7E-A4AA-4A5F-9397-0F1F1C026CC3}">
      <dgm:prSet custT="1"/>
      <dgm:spPr/>
      <dgm:t>
        <a:bodyPr/>
        <a:lstStyle/>
        <a:p>
          <a:pPr rtl="0"/>
          <a:r>
            <a:rPr lang="en-US" sz="2400" b="0" dirty="0">
              <a:solidFill>
                <a:schemeClr val="tx1"/>
              </a:solidFill>
            </a:rPr>
            <a:t>Clarifying strategies</a:t>
          </a:r>
          <a:r>
            <a:rPr lang="en-US" sz="2400" b="0" dirty="0">
              <a:solidFill>
                <a:schemeClr val="tx1"/>
              </a:solidFill>
              <a:latin typeface="Arial" panose="020B0604020202020204"/>
            </a:rPr>
            <a:t> </a:t>
          </a:r>
          <a:endParaRPr lang="en-US" sz="2400" b="0" dirty="0">
            <a:solidFill>
              <a:schemeClr val="tx1"/>
            </a:solidFill>
          </a:endParaRPr>
        </a:p>
      </dgm:t>
    </dgm:pt>
    <dgm:pt modelId="{C555E057-6EB0-4A78-9AE3-24277B07DE6E}" type="parTrans" cxnId="{1B7A292D-9957-43C3-8BD1-11839FFEA25F}">
      <dgm:prSet/>
      <dgm:spPr/>
      <dgm:t>
        <a:bodyPr/>
        <a:lstStyle/>
        <a:p>
          <a:endParaRPr lang="en-US"/>
        </a:p>
      </dgm:t>
    </dgm:pt>
    <dgm:pt modelId="{6CD98F1E-B568-462B-996F-AC95390C28BA}" type="sibTrans" cxnId="{1B7A292D-9957-43C3-8BD1-11839FFEA25F}">
      <dgm:prSet/>
      <dgm:spPr/>
      <dgm:t>
        <a:bodyPr/>
        <a:lstStyle/>
        <a:p>
          <a:endParaRPr lang="en-US"/>
        </a:p>
      </dgm:t>
    </dgm:pt>
    <dgm:pt modelId="{A736F0AF-FB82-4258-9AD4-1496D7099BE6}">
      <dgm:prSet custT="1"/>
      <dgm:spPr/>
      <dgm:t>
        <a:bodyPr/>
        <a:lstStyle/>
        <a:p>
          <a:r>
            <a:rPr lang="en-US" sz="2000" b="0" dirty="0">
              <a:solidFill>
                <a:schemeClr val="tx1"/>
              </a:solidFill>
            </a:rPr>
            <a:t>Relocating action items to a separate document</a:t>
          </a:r>
        </a:p>
      </dgm:t>
    </dgm:pt>
    <dgm:pt modelId="{BAC30E02-8D32-49A6-9D63-21F7B7314BB7}" type="parTrans" cxnId="{D82422F7-92D5-4F1B-A0BE-550F10500B2B}">
      <dgm:prSet/>
      <dgm:spPr/>
      <dgm:t>
        <a:bodyPr/>
        <a:lstStyle/>
        <a:p>
          <a:endParaRPr lang="en-US"/>
        </a:p>
      </dgm:t>
    </dgm:pt>
    <dgm:pt modelId="{B00D9FF1-7967-4914-A5CE-7102483884D1}" type="sibTrans" cxnId="{D82422F7-92D5-4F1B-A0BE-550F10500B2B}">
      <dgm:prSet/>
      <dgm:spPr/>
      <dgm:t>
        <a:bodyPr/>
        <a:lstStyle/>
        <a:p>
          <a:endParaRPr lang="en-US"/>
        </a:p>
      </dgm:t>
    </dgm:pt>
    <dgm:pt modelId="{A63119EC-2A5B-475E-ACC7-EE06199ACE61}">
      <dgm:prSet custT="1"/>
      <dgm:spPr/>
      <dgm:t>
        <a:bodyPr/>
        <a:lstStyle/>
        <a:p>
          <a:pPr rtl="0"/>
          <a:r>
            <a:rPr lang="en-US" sz="2400" b="0" dirty="0">
              <a:solidFill>
                <a:schemeClr val="tx1"/>
              </a:solidFill>
            </a:rPr>
            <a:t>Combining related goals to focus efforts</a:t>
          </a:r>
          <a:r>
            <a:rPr lang="en-US" sz="2400" b="0" dirty="0">
              <a:solidFill>
                <a:schemeClr val="tx1"/>
              </a:solidFill>
              <a:latin typeface="Arial" panose="020B0604020202020204"/>
            </a:rPr>
            <a:t> </a:t>
          </a:r>
          <a:endParaRPr lang="en-US" sz="2400" b="0" dirty="0">
            <a:solidFill>
              <a:schemeClr val="tx1"/>
            </a:solidFill>
          </a:endParaRPr>
        </a:p>
      </dgm:t>
    </dgm:pt>
    <dgm:pt modelId="{1E4E812D-6047-4B3C-B1A4-A67D1016DB05}" type="sibTrans" cxnId="{5229E73A-7E7C-48A2-939E-F259236D32AE}">
      <dgm:prSet/>
      <dgm:spPr/>
      <dgm:t>
        <a:bodyPr/>
        <a:lstStyle/>
        <a:p>
          <a:endParaRPr lang="en-US"/>
        </a:p>
      </dgm:t>
    </dgm:pt>
    <dgm:pt modelId="{9C030A80-E466-4474-8E4C-921AEA86B3B1}" type="parTrans" cxnId="{5229E73A-7E7C-48A2-939E-F259236D32AE}">
      <dgm:prSet/>
      <dgm:spPr/>
      <dgm:t>
        <a:bodyPr/>
        <a:lstStyle/>
        <a:p>
          <a:endParaRPr lang="en-US"/>
        </a:p>
      </dgm:t>
    </dgm:pt>
    <dgm:pt modelId="{481583D0-8A41-4EBB-918C-3F65EE925302}">
      <dgm:prSet custT="1"/>
      <dgm:spPr/>
      <dgm:t>
        <a:bodyPr/>
        <a:lstStyle/>
        <a:p>
          <a:r>
            <a:rPr lang="en-US" sz="2000" b="0" dirty="0">
              <a:solidFill>
                <a:schemeClr val="tx1"/>
              </a:solidFill>
            </a:rPr>
            <a:t>Palm River-Progress Village Community Plan</a:t>
          </a:r>
          <a:r>
            <a:rPr lang="en-US" sz="2000" b="0" dirty="0">
              <a:solidFill>
                <a:schemeClr val="tx1"/>
              </a:solidFill>
              <a:latin typeface="Arial" panose="020B0604020202020204"/>
            </a:rPr>
            <a:t> </a:t>
          </a:r>
          <a:endParaRPr lang="en-US" sz="2000" dirty="0"/>
        </a:p>
      </dgm:t>
    </dgm:pt>
    <dgm:pt modelId="{C3727F47-E10F-43DF-A7CF-2A5F00DBAC8D}" type="parTrans" cxnId="{A42BA104-404D-403F-8E72-DEF8B51EF991}">
      <dgm:prSet/>
      <dgm:spPr/>
      <dgm:t>
        <a:bodyPr/>
        <a:lstStyle/>
        <a:p>
          <a:endParaRPr lang="en-US"/>
        </a:p>
      </dgm:t>
    </dgm:pt>
    <dgm:pt modelId="{83C6B779-A2BD-4FD9-A5C0-1A1392646086}" type="sibTrans" cxnId="{A42BA104-404D-403F-8E72-DEF8B51EF991}">
      <dgm:prSet/>
      <dgm:spPr/>
      <dgm:t>
        <a:bodyPr/>
        <a:lstStyle/>
        <a:p>
          <a:endParaRPr lang="en-US"/>
        </a:p>
      </dgm:t>
    </dgm:pt>
    <dgm:pt modelId="{A35E6879-CD65-482A-ABDD-857FA32919F7}">
      <dgm:prSet custT="1"/>
      <dgm:spPr/>
      <dgm:t>
        <a:bodyPr/>
        <a:lstStyle/>
        <a:p>
          <a:r>
            <a:rPr lang="en-US" sz="2400" b="0" dirty="0">
              <a:solidFill>
                <a:schemeClr val="tx1"/>
              </a:solidFill>
            </a:rPr>
            <a:t>Renaming of Community Plan</a:t>
          </a:r>
        </a:p>
      </dgm:t>
    </dgm:pt>
    <dgm:pt modelId="{A4BD8561-C346-4D31-B19E-560A42E4E7FB}" type="sibTrans" cxnId="{CC07CF25-DCCF-4C06-9B2B-787B2B7C98F5}">
      <dgm:prSet/>
      <dgm:spPr/>
      <dgm:t>
        <a:bodyPr/>
        <a:lstStyle/>
        <a:p>
          <a:endParaRPr lang="en-US"/>
        </a:p>
      </dgm:t>
    </dgm:pt>
    <dgm:pt modelId="{C6B08DB8-A274-4A96-A98B-D2229C05D946}" type="parTrans" cxnId="{CC07CF25-DCCF-4C06-9B2B-787B2B7C98F5}">
      <dgm:prSet/>
      <dgm:spPr/>
      <dgm:t>
        <a:bodyPr/>
        <a:lstStyle/>
        <a:p>
          <a:endParaRPr lang="en-US"/>
        </a:p>
      </dgm:t>
    </dgm:pt>
    <dgm:pt modelId="{28DFD7B1-C888-4567-94B4-19BAA8C47FB8}">
      <dgm:prSet custT="1"/>
      <dgm:spPr/>
      <dgm:t>
        <a:bodyPr/>
        <a:lstStyle/>
        <a:p>
          <a:r>
            <a:rPr lang="en-US" sz="2000" b="0" dirty="0">
              <a:solidFill>
                <a:schemeClr val="tx1"/>
              </a:solidFill>
            </a:rPr>
            <a:t>Identifying neighborhoods on Concept Map</a:t>
          </a:r>
          <a:r>
            <a:rPr lang="en-US" sz="2000" b="0" dirty="0">
              <a:solidFill>
                <a:schemeClr val="tx1"/>
              </a:solidFill>
              <a:latin typeface="Arial" panose="020B0604020202020204"/>
            </a:rPr>
            <a:t> </a:t>
          </a:r>
          <a:endParaRPr lang="en-US" sz="2400" b="0" dirty="0">
            <a:solidFill>
              <a:schemeClr val="tx1"/>
            </a:solidFill>
          </a:endParaRPr>
        </a:p>
      </dgm:t>
    </dgm:pt>
    <dgm:pt modelId="{3E2F437C-06BC-4210-9858-5F7769F74BBD}" type="sibTrans" cxnId="{77E1A5A9-1F8F-4F29-BC6F-ABAFDE69C8D8}">
      <dgm:prSet/>
      <dgm:spPr/>
      <dgm:t>
        <a:bodyPr/>
        <a:lstStyle/>
        <a:p>
          <a:endParaRPr lang="en-US"/>
        </a:p>
      </dgm:t>
    </dgm:pt>
    <dgm:pt modelId="{32A3FAED-15E9-49A8-81CE-A378EE1E7AF2}" type="parTrans" cxnId="{77E1A5A9-1F8F-4F29-BC6F-ABAFDE69C8D8}">
      <dgm:prSet/>
      <dgm:spPr/>
      <dgm:t>
        <a:bodyPr/>
        <a:lstStyle/>
        <a:p>
          <a:endParaRPr lang="en-US"/>
        </a:p>
      </dgm:t>
    </dgm:pt>
    <dgm:pt modelId="{F3EC8CFB-1E75-471C-8640-06BFDE50EE60}">
      <dgm:prSet custT="1"/>
      <dgm:spPr/>
      <dgm:t>
        <a:bodyPr/>
        <a:lstStyle/>
        <a:p>
          <a:pPr rtl="0"/>
          <a:r>
            <a:rPr lang="en-US" sz="2000" b="0" dirty="0">
              <a:solidFill>
                <a:schemeClr val="tx1"/>
              </a:solidFill>
            </a:rPr>
            <a:t>Combining Planning, Infrastructure, and Transportation Goals to better address growth</a:t>
          </a:r>
        </a:p>
      </dgm:t>
    </dgm:pt>
    <dgm:pt modelId="{47D6AC7A-3087-498C-AC6D-4D4E6E7A60D7}" type="parTrans" cxnId="{64C4030C-1628-4750-B42C-9AA2AC8D06ED}">
      <dgm:prSet/>
      <dgm:spPr/>
      <dgm:t>
        <a:bodyPr/>
        <a:lstStyle/>
        <a:p>
          <a:endParaRPr lang="en-US"/>
        </a:p>
      </dgm:t>
    </dgm:pt>
    <dgm:pt modelId="{36E5DC9A-6833-4907-B486-C56C933967D1}" type="sibTrans" cxnId="{64C4030C-1628-4750-B42C-9AA2AC8D06ED}">
      <dgm:prSet/>
      <dgm:spPr/>
      <dgm:t>
        <a:bodyPr/>
        <a:lstStyle/>
        <a:p>
          <a:endParaRPr lang="en-US"/>
        </a:p>
      </dgm:t>
    </dgm:pt>
    <dgm:pt modelId="{B6CEF433-0EB6-4B75-94A1-A4B6397FFD90}" type="pres">
      <dgm:prSet presAssocID="{EA6D7E80-A6ED-4D19-936A-E6BAA01B5077}" presName="diagram" presStyleCnt="0">
        <dgm:presLayoutVars>
          <dgm:dir/>
          <dgm:resizeHandles val="exact"/>
        </dgm:presLayoutVars>
      </dgm:prSet>
      <dgm:spPr/>
    </dgm:pt>
    <dgm:pt modelId="{0BDF15F6-252C-4FE6-9AD8-9FB624866856}" type="pres">
      <dgm:prSet presAssocID="{1912D529-9633-495A-9960-B765C7B2FDCA}" presName="node" presStyleLbl="node1" presStyleIdx="0" presStyleCnt="4" custScaleX="144084">
        <dgm:presLayoutVars>
          <dgm:bulletEnabled val="1"/>
        </dgm:presLayoutVars>
      </dgm:prSet>
      <dgm:spPr/>
    </dgm:pt>
    <dgm:pt modelId="{5D6E9CCB-6CCD-42BD-927C-097781B1C68D}" type="pres">
      <dgm:prSet presAssocID="{02653FEF-D74F-4869-8DD7-C54235A138AE}" presName="sibTrans" presStyleCnt="0"/>
      <dgm:spPr/>
    </dgm:pt>
    <dgm:pt modelId="{F091012F-74C4-4A97-9198-F94B72C419A4}" type="pres">
      <dgm:prSet presAssocID="{A35E6879-CD65-482A-ABDD-857FA32919F7}" presName="node" presStyleLbl="node1" presStyleIdx="1" presStyleCnt="4" custScaleX="148918">
        <dgm:presLayoutVars>
          <dgm:bulletEnabled val="1"/>
        </dgm:presLayoutVars>
      </dgm:prSet>
      <dgm:spPr/>
    </dgm:pt>
    <dgm:pt modelId="{3B17DD19-7760-446A-B875-F08F55C65B4A}" type="pres">
      <dgm:prSet presAssocID="{A4BD8561-C346-4D31-B19E-560A42E4E7FB}" presName="sibTrans" presStyleCnt="0"/>
      <dgm:spPr/>
    </dgm:pt>
    <dgm:pt modelId="{46282B96-6E59-4DE8-BE6C-E9421C7C61E8}" type="pres">
      <dgm:prSet presAssocID="{A63119EC-2A5B-475E-ACC7-EE06199ACE61}" presName="node" presStyleLbl="node1" presStyleIdx="2" presStyleCnt="4" custScaleX="142295">
        <dgm:presLayoutVars>
          <dgm:bulletEnabled val="1"/>
        </dgm:presLayoutVars>
      </dgm:prSet>
      <dgm:spPr/>
    </dgm:pt>
    <dgm:pt modelId="{E2FB405D-FAE5-45A7-A9E7-9F62B6AF3519}" type="pres">
      <dgm:prSet presAssocID="{1E4E812D-6047-4B3C-B1A4-A67D1016DB05}" presName="sibTrans" presStyleCnt="0"/>
      <dgm:spPr/>
    </dgm:pt>
    <dgm:pt modelId="{190FD150-990B-4920-8B6A-D722B2EB717E}" type="pres">
      <dgm:prSet presAssocID="{975AFC7E-A4AA-4A5F-9397-0F1F1C026CC3}" presName="node" presStyleLbl="node1" presStyleIdx="3" presStyleCnt="4" custScaleX="147857">
        <dgm:presLayoutVars>
          <dgm:bulletEnabled val="1"/>
        </dgm:presLayoutVars>
      </dgm:prSet>
      <dgm:spPr/>
    </dgm:pt>
  </dgm:ptLst>
  <dgm:cxnLst>
    <dgm:cxn modelId="{A42BA104-404D-403F-8E72-DEF8B51EF991}" srcId="{A35E6879-CD65-482A-ABDD-857FA32919F7}" destId="{481583D0-8A41-4EBB-918C-3F65EE925302}" srcOrd="0" destOrd="0" parTransId="{C3727F47-E10F-43DF-A7CF-2A5F00DBAC8D}" sibTransId="{83C6B779-A2BD-4FD9-A5C0-1A1392646086}"/>
    <dgm:cxn modelId="{1632D407-647C-4F60-824C-33D763F912E0}" type="presOf" srcId="{EA6D7E80-A6ED-4D19-936A-E6BAA01B5077}" destId="{B6CEF433-0EB6-4B75-94A1-A4B6397FFD90}" srcOrd="0" destOrd="0" presId="urn:microsoft.com/office/officeart/2005/8/layout/default"/>
    <dgm:cxn modelId="{C702640A-E6E1-496A-AAB9-40399E78696D}" type="presOf" srcId="{975AFC7E-A4AA-4A5F-9397-0F1F1C026CC3}" destId="{190FD150-990B-4920-8B6A-D722B2EB717E}" srcOrd="0" destOrd="0" presId="urn:microsoft.com/office/officeart/2005/8/layout/default"/>
    <dgm:cxn modelId="{64C4030C-1628-4750-B42C-9AA2AC8D06ED}" srcId="{A63119EC-2A5B-475E-ACC7-EE06199ACE61}" destId="{F3EC8CFB-1E75-471C-8640-06BFDE50EE60}" srcOrd="0" destOrd="0" parTransId="{47D6AC7A-3087-498C-AC6D-4D4E6E7A60D7}" sibTransId="{36E5DC9A-6833-4907-B486-C56C933967D1}"/>
    <dgm:cxn modelId="{A4F60210-B5E3-4B3D-9241-EB29DC8808DA}" type="presOf" srcId="{A63119EC-2A5B-475E-ACC7-EE06199ACE61}" destId="{46282B96-6E59-4DE8-BE6C-E9421C7C61E8}" srcOrd="0" destOrd="0" presId="urn:microsoft.com/office/officeart/2005/8/layout/default"/>
    <dgm:cxn modelId="{CC07CF25-DCCF-4C06-9B2B-787B2B7C98F5}" srcId="{EA6D7E80-A6ED-4D19-936A-E6BAA01B5077}" destId="{A35E6879-CD65-482A-ABDD-857FA32919F7}" srcOrd="1" destOrd="0" parTransId="{C6B08DB8-A274-4A96-A98B-D2229C05D946}" sibTransId="{A4BD8561-C346-4D31-B19E-560A42E4E7FB}"/>
    <dgm:cxn modelId="{1504CD26-F0D4-4B21-9896-74B460DFCF36}" type="presOf" srcId="{1912D529-9633-495A-9960-B765C7B2FDCA}" destId="{0BDF15F6-252C-4FE6-9AD8-9FB624866856}" srcOrd="0" destOrd="0" presId="urn:microsoft.com/office/officeart/2005/8/layout/default"/>
    <dgm:cxn modelId="{1B7A292D-9957-43C3-8BD1-11839FFEA25F}" srcId="{EA6D7E80-A6ED-4D19-936A-E6BAA01B5077}" destId="{975AFC7E-A4AA-4A5F-9397-0F1F1C026CC3}" srcOrd="3" destOrd="0" parTransId="{C555E057-6EB0-4A78-9AE3-24277B07DE6E}" sibTransId="{6CD98F1E-B568-462B-996F-AC95390C28BA}"/>
    <dgm:cxn modelId="{5229E73A-7E7C-48A2-939E-F259236D32AE}" srcId="{EA6D7E80-A6ED-4D19-936A-E6BAA01B5077}" destId="{A63119EC-2A5B-475E-ACC7-EE06199ACE61}" srcOrd="2" destOrd="0" parTransId="{9C030A80-E466-4474-8E4C-921AEA86B3B1}" sibTransId="{1E4E812D-6047-4B3C-B1A4-A67D1016DB05}"/>
    <dgm:cxn modelId="{54E88268-33AF-487C-9850-CF71C2341018}" type="presOf" srcId="{A736F0AF-FB82-4258-9AD4-1496D7099BE6}" destId="{190FD150-990B-4920-8B6A-D722B2EB717E}" srcOrd="0" destOrd="1" presId="urn:microsoft.com/office/officeart/2005/8/layout/default"/>
    <dgm:cxn modelId="{3A764952-CB79-41AE-872C-191E39DA056D}" srcId="{EA6D7E80-A6ED-4D19-936A-E6BAA01B5077}" destId="{1912D529-9633-495A-9960-B765C7B2FDCA}" srcOrd="0" destOrd="0" parTransId="{75F0292F-621C-4B50-81ED-E90BE50B6253}" sibTransId="{02653FEF-D74F-4869-8DD7-C54235A138AE}"/>
    <dgm:cxn modelId="{4DFEF654-C683-4AA3-809A-8EDB8702B924}" type="presOf" srcId="{F3EC8CFB-1E75-471C-8640-06BFDE50EE60}" destId="{46282B96-6E59-4DE8-BE6C-E9421C7C61E8}" srcOrd="0" destOrd="1" presId="urn:microsoft.com/office/officeart/2005/8/layout/default"/>
    <dgm:cxn modelId="{06305B83-2003-4364-A249-43570E52345C}" type="presOf" srcId="{28DFD7B1-C888-4567-94B4-19BAA8C47FB8}" destId="{0BDF15F6-252C-4FE6-9AD8-9FB624866856}" srcOrd="0" destOrd="1" presId="urn:microsoft.com/office/officeart/2005/8/layout/default"/>
    <dgm:cxn modelId="{0D075E9E-D524-480F-928D-F63322F25005}" type="presOf" srcId="{A35E6879-CD65-482A-ABDD-857FA32919F7}" destId="{F091012F-74C4-4A97-9198-F94B72C419A4}" srcOrd="0" destOrd="0" presId="urn:microsoft.com/office/officeart/2005/8/layout/default"/>
    <dgm:cxn modelId="{77E1A5A9-1F8F-4F29-BC6F-ABAFDE69C8D8}" srcId="{1912D529-9633-495A-9960-B765C7B2FDCA}" destId="{28DFD7B1-C888-4567-94B4-19BAA8C47FB8}" srcOrd="0" destOrd="0" parTransId="{32A3FAED-15E9-49A8-81CE-A378EE1E7AF2}" sibTransId="{3E2F437C-06BC-4210-9858-5F7769F74BBD}"/>
    <dgm:cxn modelId="{B640CFDE-B8C0-4034-B57B-844A65E3BF5B}" type="presOf" srcId="{481583D0-8A41-4EBB-918C-3F65EE925302}" destId="{F091012F-74C4-4A97-9198-F94B72C419A4}" srcOrd="0" destOrd="1" presId="urn:microsoft.com/office/officeart/2005/8/layout/default"/>
    <dgm:cxn modelId="{D82422F7-92D5-4F1B-A0BE-550F10500B2B}" srcId="{975AFC7E-A4AA-4A5F-9397-0F1F1C026CC3}" destId="{A736F0AF-FB82-4258-9AD4-1496D7099BE6}" srcOrd="0" destOrd="0" parTransId="{BAC30E02-8D32-49A6-9D63-21F7B7314BB7}" sibTransId="{B00D9FF1-7967-4914-A5CE-7102483884D1}"/>
    <dgm:cxn modelId="{9069B4F7-B9A7-4CB7-8919-8BEB78464CFF}" type="presParOf" srcId="{B6CEF433-0EB6-4B75-94A1-A4B6397FFD90}" destId="{0BDF15F6-252C-4FE6-9AD8-9FB624866856}" srcOrd="0" destOrd="0" presId="urn:microsoft.com/office/officeart/2005/8/layout/default"/>
    <dgm:cxn modelId="{323B9FDE-DE8E-4278-9EF8-B13A4CDBDADA}" type="presParOf" srcId="{B6CEF433-0EB6-4B75-94A1-A4B6397FFD90}" destId="{5D6E9CCB-6CCD-42BD-927C-097781B1C68D}" srcOrd="1" destOrd="0" presId="urn:microsoft.com/office/officeart/2005/8/layout/default"/>
    <dgm:cxn modelId="{526DC875-3651-4B88-A09E-31E9FDDCB0E2}" type="presParOf" srcId="{B6CEF433-0EB6-4B75-94A1-A4B6397FFD90}" destId="{F091012F-74C4-4A97-9198-F94B72C419A4}" srcOrd="2" destOrd="0" presId="urn:microsoft.com/office/officeart/2005/8/layout/default"/>
    <dgm:cxn modelId="{B240AEB3-0829-4185-BBF2-DF57654D19B3}" type="presParOf" srcId="{B6CEF433-0EB6-4B75-94A1-A4B6397FFD90}" destId="{3B17DD19-7760-446A-B875-F08F55C65B4A}" srcOrd="3" destOrd="0" presId="urn:microsoft.com/office/officeart/2005/8/layout/default"/>
    <dgm:cxn modelId="{AE3A4213-17CF-43CB-AFB0-160CD76CE44A}" type="presParOf" srcId="{B6CEF433-0EB6-4B75-94A1-A4B6397FFD90}" destId="{46282B96-6E59-4DE8-BE6C-E9421C7C61E8}" srcOrd="4" destOrd="0" presId="urn:microsoft.com/office/officeart/2005/8/layout/default"/>
    <dgm:cxn modelId="{09225206-9DE1-455E-999F-58742F42BF6D}" type="presParOf" srcId="{B6CEF433-0EB6-4B75-94A1-A4B6397FFD90}" destId="{E2FB405D-FAE5-45A7-A9E7-9F62B6AF3519}" srcOrd="5" destOrd="0" presId="urn:microsoft.com/office/officeart/2005/8/layout/default"/>
    <dgm:cxn modelId="{8EFDD1F7-4CD8-487C-9832-50E180B9D81B}" type="presParOf" srcId="{B6CEF433-0EB6-4B75-94A1-A4B6397FFD90}" destId="{190FD150-990B-4920-8B6A-D722B2EB717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7F70BF8-F573-4BCC-8BC5-A5C776296C08}"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9197D47F-9F91-4DE9-9BAA-63640F668CDC}">
      <dgm:prSet custT="1"/>
      <dgm:spPr/>
      <dgm:t>
        <a:bodyPr/>
        <a:lstStyle/>
        <a:p>
          <a:r>
            <a:rPr lang="en-US" sz="2000" dirty="0"/>
            <a:t>Drafting Recommendations</a:t>
          </a:r>
        </a:p>
      </dgm:t>
    </dgm:pt>
    <dgm:pt modelId="{322DC9AD-C826-47EC-A0E3-28C267FD0022}" type="parTrans" cxnId="{BC71E528-B971-42AB-9D5F-AF72684F0079}">
      <dgm:prSet/>
      <dgm:spPr/>
      <dgm:t>
        <a:bodyPr/>
        <a:lstStyle/>
        <a:p>
          <a:endParaRPr lang="en-US" sz="2000"/>
        </a:p>
      </dgm:t>
    </dgm:pt>
    <dgm:pt modelId="{AA2C5CCD-1CB0-4F3F-8B9E-E51E38B2E84A}" type="sibTrans" cxnId="{BC71E528-B971-42AB-9D5F-AF72684F0079}">
      <dgm:prSet/>
      <dgm:spPr/>
      <dgm:t>
        <a:bodyPr/>
        <a:lstStyle/>
        <a:p>
          <a:endParaRPr lang="en-US" sz="2000"/>
        </a:p>
      </dgm:t>
    </dgm:pt>
    <dgm:pt modelId="{5AC75D1C-A0CF-4562-8BF1-EE1752CE38AB}">
      <dgm:prSet custT="1"/>
      <dgm:spPr/>
      <dgm:t>
        <a:bodyPr/>
        <a:lstStyle/>
        <a:p>
          <a:r>
            <a:rPr lang="en-US" sz="2000" dirty="0"/>
            <a:t>Fall 2023</a:t>
          </a:r>
        </a:p>
      </dgm:t>
    </dgm:pt>
    <dgm:pt modelId="{CEC0A25C-8A47-45F7-BC5C-7DC65F927221}" type="parTrans" cxnId="{D121F5AE-63A7-4ACF-A940-5742C4EC9CA4}">
      <dgm:prSet/>
      <dgm:spPr/>
      <dgm:t>
        <a:bodyPr/>
        <a:lstStyle/>
        <a:p>
          <a:endParaRPr lang="en-US" sz="2000"/>
        </a:p>
      </dgm:t>
    </dgm:pt>
    <dgm:pt modelId="{7DAA33F4-EBE7-4322-952D-982AA835BE66}" type="sibTrans" cxnId="{D121F5AE-63A7-4ACF-A940-5742C4EC9CA4}">
      <dgm:prSet/>
      <dgm:spPr/>
      <dgm:t>
        <a:bodyPr/>
        <a:lstStyle/>
        <a:p>
          <a:endParaRPr lang="en-US" sz="2000"/>
        </a:p>
      </dgm:t>
    </dgm:pt>
    <dgm:pt modelId="{854267E9-F743-4A07-A032-DE07BDC742FF}">
      <dgm:prSet custT="1"/>
      <dgm:spPr/>
      <dgm:t>
        <a:bodyPr/>
        <a:lstStyle/>
        <a:p>
          <a:r>
            <a:rPr lang="en-US" sz="2000" dirty="0"/>
            <a:t>Open to meet with Community Organizations/Individuals </a:t>
          </a:r>
        </a:p>
      </dgm:t>
    </dgm:pt>
    <dgm:pt modelId="{2BA82239-0E0D-4631-8A07-465B84039094}" type="parTrans" cxnId="{2351C55A-C192-4A86-9CE0-5E5F13A66C1E}">
      <dgm:prSet/>
      <dgm:spPr/>
      <dgm:t>
        <a:bodyPr/>
        <a:lstStyle/>
        <a:p>
          <a:endParaRPr lang="en-US" sz="2000"/>
        </a:p>
      </dgm:t>
    </dgm:pt>
    <dgm:pt modelId="{80C7FF03-8599-4D17-A6C0-4B3F469B04F9}" type="sibTrans" cxnId="{2351C55A-C192-4A86-9CE0-5E5F13A66C1E}">
      <dgm:prSet/>
      <dgm:spPr/>
      <dgm:t>
        <a:bodyPr/>
        <a:lstStyle/>
        <a:p>
          <a:endParaRPr lang="en-US" sz="2000"/>
        </a:p>
      </dgm:t>
    </dgm:pt>
    <dgm:pt modelId="{A4C39845-8939-4335-89D5-A659F49F8911}">
      <dgm:prSet custT="1"/>
      <dgm:spPr>
        <a:solidFill>
          <a:srgbClr val="9A4188"/>
        </a:solidFill>
      </dgm:spPr>
      <dgm:t>
        <a:bodyPr/>
        <a:lstStyle/>
        <a:p>
          <a:r>
            <a:rPr lang="en-US" sz="2000" dirty="0"/>
            <a:t>Winter 2023-2024</a:t>
          </a:r>
        </a:p>
      </dgm:t>
    </dgm:pt>
    <dgm:pt modelId="{F7374D8F-5C5C-497B-863D-ECAB0D7EFCE1}" type="parTrans" cxnId="{107CC5DF-ED3E-4FD9-880E-99CD4FD7B893}">
      <dgm:prSet/>
      <dgm:spPr/>
      <dgm:t>
        <a:bodyPr/>
        <a:lstStyle/>
        <a:p>
          <a:endParaRPr lang="en-US" sz="2000"/>
        </a:p>
      </dgm:t>
    </dgm:pt>
    <dgm:pt modelId="{255F0543-3939-4D07-838E-9A39E334B2C1}" type="sibTrans" cxnId="{107CC5DF-ED3E-4FD9-880E-99CD4FD7B893}">
      <dgm:prSet/>
      <dgm:spPr/>
      <dgm:t>
        <a:bodyPr/>
        <a:lstStyle/>
        <a:p>
          <a:endParaRPr lang="en-US" sz="2000"/>
        </a:p>
      </dgm:t>
    </dgm:pt>
    <dgm:pt modelId="{03CB8083-A365-4E1C-94E3-931B470E1424}">
      <dgm:prSet custT="1"/>
      <dgm:spPr/>
      <dgm:t>
        <a:bodyPr/>
        <a:lstStyle/>
        <a:p>
          <a:r>
            <a:rPr lang="en-US" sz="2000" dirty="0"/>
            <a:t>Summer 2023 </a:t>
          </a:r>
        </a:p>
      </dgm:t>
    </dgm:pt>
    <dgm:pt modelId="{C57CB5A9-1927-4630-A8F1-A378C9A21444}" type="parTrans" cxnId="{5D7B5F7E-6F68-43DC-AD6F-7CC9B076701A}">
      <dgm:prSet/>
      <dgm:spPr/>
      <dgm:t>
        <a:bodyPr/>
        <a:lstStyle/>
        <a:p>
          <a:endParaRPr lang="en-US" sz="2000"/>
        </a:p>
      </dgm:t>
    </dgm:pt>
    <dgm:pt modelId="{3D1B2366-B72E-443C-8DAD-6BEC41E69B3D}" type="sibTrans" cxnId="{5D7B5F7E-6F68-43DC-AD6F-7CC9B076701A}">
      <dgm:prSet/>
      <dgm:spPr/>
      <dgm:t>
        <a:bodyPr/>
        <a:lstStyle/>
        <a:p>
          <a:endParaRPr lang="en-US" sz="2000"/>
        </a:p>
      </dgm:t>
    </dgm:pt>
    <dgm:pt modelId="{03A96B43-739A-47C7-A6FC-CD106E959C47}">
      <dgm:prSet custT="1"/>
      <dgm:spPr/>
      <dgm:t>
        <a:bodyPr/>
        <a:lstStyle/>
        <a:p>
          <a:r>
            <a:rPr lang="en-US" sz="2000" dirty="0"/>
            <a:t>Community-Wide Meetings</a:t>
          </a:r>
        </a:p>
      </dgm:t>
    </dgm:pt>
    <dgm:pt modelId="{DD48C478-7DE1-4749-9932-7824A5C98A68}" type="parTrans" cxnId="{CDB33C66-24B9-439E-BF12-A8D67346FAD8}">
      <dgm:prSet/>
      <dgm:spPr/>
      <dgm:t>
        <a:bodyPr/>
        <a:lstStyle/>
        <a:p>
          <a:endParaRPr lang="en-US" sz="2000"/>
        </a:p>
      </dgm:t>
    </dgm:pt>
    <dgm:pt modelId="{38BE8953-3615-4AC4-B308-2A5D14D1D916}" type="sibTrans" cxnId="{CDB33C66-24B9-439E-BF12-A8D67346FAD8}">
      <dgm:prSet/>
      <dgm:spPr/>
      <dgm:t>
        <a:bodyPr/>
        <a:lstStyle/>
        <a:p>
          <a:endParaRPr lang="en-US" sz="2000"/>
        </a:p>
      </dgm:t>
    </dgm:pt>
    <dgm:pt modelId="{593F476C-CC1E-489B-A894-074154890760}">
      <dgm:prSet custT="1"/>
      <dgm:spPr/>
      <dgm:t>
        <a:bodyPr/>
        <a:lstStyle/>
        <a:p>
          <a:r>
            <a:rPr lang="en-US" sz="2000" dirty="0"/>
            <a:t>Finalizing Recommendations</a:t>
          </a:r>
        </a:p>
      </dgm:t>
    </dgm:pt>
    <dgm:pt modelId="{95F8D6BE-79C1-4383-A8E9-1F6E4A0257E9}" type="parTrans" cxnId="{ED10D861-ED3C-45E9-97A0-E0F349676D4D}">
      <dgm:prSet/>
      <dgm:spPr/>
      <dgm:t>
        <a:bodyPr/>
        <a:lstStyle/>
        <a:p>
          <a:endParaRPr lang="en-US" sz="2000"/>
        </a:p>
      </dgm:t>
    </dgm:pt>
    <dgm:pt modelId="{AA29A00F-A7E3-42DA-A4F9-8F5AA4910ABB}" type="sibTrans" cxnId="{ED10D861-ED3C-45E9-97A0-E0F349676D4D}">
      <dgm:prSet/>
      <dgm:spPr/>
      <dgm:t>
        <a:bodyPr/>
        <a:lstStyle/>
        <a:p>
          <a:endParaRPr lang="en-US" sz="2000"/>
        </a:p>
      </dgm:t>
    </dgm:pt>
    <dgm:pt modelId="{DDB8EC71-BBB0-465A-805D-469AA24A316F}">
      <dgm:prSet custT="1"/>
      <dgm:spPr/>
      <dgm:t>
        <a:bodyPr/>
        <a:lstStyle/>
        <a:p>
          <a:r>
            <a:rPr lang="en-US" sz="2000" dirty="0"/>
            <a:t>Finalized Draft of Updated Community Plan </a:t>
          </a:r>
        </a:p>
      </dgm:t>
    </dgm:pt>
    <dgm:pt modelId="{31FC0D7A-509F-41E5-9D3C-07888F675A8A}" type="parTrans" cxnId="{247111A4-0E7C-4529-995D-DD3EA4E58FEB}">
      <dgm:prSet/>
      <dgm:spPr/>
      <dgm:t>
        <a:bodyPr/>
        <a:lstStyle/>
        <a:p>
          <a:endParaRPr lang="en-US" sz="2000"/>
        </a:p>
      </dgm:t>
    </dgm:pt>
    <dgm:pt modelId="{CC9F02C6-134B-49B3-8D66-3CD868C3A244}" type="sibTrans" cxnId="{247111A4-0E7C-4529-995D-DD3EA4E58FEB}">
      <dgm:prSet/>
      <dgm:spPr/>
      <dgm:t>
        <a:bodyPr/>
        <a:lstStyle/>
        <a:p>
          <a:endParaRPr lang="en-US" sz="2000"/>
        </a:p>
      </dgm:t>
    </dgm:pt>
    <dgm:pt modelId="{1FA653FB-FE83-4E0C-8CC0-74A88D3E6DAD}">
      <dgm:prSet custT="1"/>
      <dgm:spPr/>
      <dgm:t>
        <a:bodyPr/>
        <a:lstStyle/>
        <a:p>
          <a:r>
            <a:rPr lang="en-US" sz="2000" dirty="0"/>
            <a:t>Online Survey </a:t>
          </a:r>
        </a:p>
      </dgm:t>
    </dgm:pt>
    <dgm:pt modelId="{5CA7FE97-8AD9-473B-8B8C-136E1F2AB8D8}" type="parTrans" cxnId="{D1467C13-DBC8-4B7A-875B-87C4C131C765}">
      <dgm:prSet/>
      <dgm:spPr/>
      <dgm:t>
        <a:bodyPr/>
        <a:lstStyle/>
        <a:p>
          <a:endParaRPr lang="en-US"/>
        </a:p>
      </dgm:t>
    </dgm:pt>
    <dgm:pt modelId="{C2501E19-6578-4B4A-A979-B965658F005B}" type="sibTrans" cxnId="{D1467C13-DBC8-4B7A-875B-87C4C131C765}">
      <dgm:prSet/>
      <dgm:spPr/>
      <dgm:t>
        <a:bodyPr/>
        <a:lstStyle/>
        <a:p>
          <a:endParaRPr lang="en-US"/>
        </a:p>
      </dgm:t>
    </dgm:pt>
    <dgm:pt modelId="{5C1C505B-858F-4553-8AB0-2E04592838F5}">
      <dgm:prSet custT="1"/>
      <dgm:spPr/>
      <dgm:t>
        <a:bodyPr/>
        <a:lstStyle/>
        <a:p>
          <a:r>
            <a:rPr lang="en-US" sz="2000" dirty="0"/>
            <a:t>Planning Commission and BOCC Briefings</a:t>
          </a:r>
        </a:p>
      </dgm:t>
    </dgm:pt>
    <dgm:pt modelId="{261603D3-4ABD-4235-8C66-264136124231}" type="sibTrans" cxnId="{2AF35CDC-11D6-41E5-925B-2974384F5E66}">
      <dgm:prSet/>
      <dgm:spPr/>
      <dgm:t>
        <a:bodyPr/>
        <a:lstStyle/>
        <a:p>
          <a:endParaRPr lang="en-US" sz="2000"/>
        </a:p>
      </dgm:t>
    </dgm:pt>
    <dgm:pt modelId="{706365F8-390A-4F37-ABDA-F319FB38CE97}" type="parTrans" cxnId="{2AF35CDC-11D6-41E5-925B-2974384F5E66}">
      <dgm:prSet/>
      <dgm:spPr/>
      <dgm:t>
        <a:bodyPr/>
        <a:lstStyle/>
        <a:p>
          <a:endParaRPr lang="en-US" sz="2000"/>
        </a:p>
      </dgm:t>
    </dgm:pt>
    <dgm:pt modelId="{886FC4C0-3662-41FF-AA65-2B1991CE50EC}">
      <dgm:prSet custT="1"/>
      <dgm:spPr/>
      <dgm:t>
        <a:bodyPr/>
        <a:lstStyle/>
        <a:p>
          <a:r>
            <a:rPr lang="en-US" sz="2000" dirty="0"/>
            <a:t>Planning Commission and BOCC Public Hearings </a:t>
          </a:r>
        </a:p>
      </dgm:t>
    </dgm:pt>
    <dgm:pt modelId="{24C2D9F9-A9DD-4357-AC96-974C687D3054}" type="sibTrans" cxnId="{E4DB0A01-6E7C-44E8-9FC8-5D574FA4B113}">
      <dgm:prSet/>
      <dgm:spPr/>
      <dgm:t>
        <a:bodyPr/>
        <a:lstStyle/>
        <a:p>
          <a:endParaRPr lang="en-US" sz="2000"/>
        </a:p>
      </dgm:t>
    </dgm:pt>
    <dgm:pt modelId="{5782324D-3A10-4D2D-860E-55AA451CF93C}" type="parTrans" cxnId="{E4DB0A01-6E7C-44E8-9FC8-5D574FA4B113}">
      <dgm:prSet/>
      <dgm:spPr/>
      <dgm:t>
        <a:bodyPr/>
        <a:lstStyle/>
        <a:p>
          <a:endParaRPr lang="en-US" sz="2000"/>
        </a:p>
      </dgm:t>
    </dgm:pt>
    <dgm:pt modelId="{AB5C2A8E-DF57-41C0-A67E-4402A7D2555D}">
      <dgm:prSet custT="1"/>
      <dgm:spPr/>
      <dgm:t>
        <a:bodyPr/>
        <a:lstStyle/>
        <a:p>
          <a:r>
            <a:rPr lang="en-US" sz="2000" dirty="0"/>
            <a:t>Final Community-Wide Meeting</a:t>
          </a:r>
        </a:p>
      </dgm:t>
    </dgm:pt>
    <dgm:pt modelId="{695054A3-D44F-4CED-A6D4-034B3E8889FE}" type="parTrans" cxnId="{B87981D3-0857-4089-A94F-E033FCC8CB2B}">
      <dgm:prSet/>
      <dgm:spPr/>
      <dgm:t>
        <a:bodyPr/>
        <a:lstStyle/>
        <a:p>
          <a:endParaRPr lang="en-US"/>
        </a:p>
      </dgm:t>
    </dgm:pt>
    <dgm:pt modelId="{9DE31768-68F4-482F-8BBC-D1B6214BC2FD}" type="sibTrans" cxnId="{B87981D3-0857-4089-A94F-E033FCC8CB2B}">
      <dgm:prSet/>
      <dgm:spPr/>
      <dgm:t>
        <a:bodyPr/>
        <a:lstStyle/>
        <a:p>
          <a:endParaRPr lang="en-US"/>
        </a:p>
      </dgm:t>
    </dgm:pt>
    <dgm:pt modelId="{A05B1F7F-DD15-4B14-99C4-FD2A0D31B7E6}" type="pres">
      <dgm:prSet presAssocID="{37F70BF8-F573-4BCC-8BC5-A5C776296C08}" presName="linear" presStyleCnt="0">
        <dgm:presLayoutVars>
          <dgm:animLvl val="lvl"/>
          <dgm:resizeHandles val="exact"/>
        </dgm:presLayoutVars>
      </dgm:prSet>
      <dgm:spPr/>
    </dgm:pt>
    <dgm:pt modelId="{9BE7C1C2-C5D9-4D68-9437-47A98C007BBF}" type="pres">
      <dgm:prSet presAssocID="{03CB8083-A365-4E1C-94E3-931B470E1424}" presName="parentText" presStyleLbl="node1" presStyleIdx="0" presStyleCnt="3" custScaleY="55681">
        <dgm:presLayoutVars>
          <dgm:chMax val="0"/>
          <dgm:bulletEnabled val="1"/>
        </dgm:presLayoutVars>
      </dgm:prSet>
      <dgm:spPr/>
    </dgm:pt>
    <dgm:pt modelId="{CBFC35BB-8BF8-45B6-9CAF-96BB7998977A}" type="pres">
      <dgm:prSet presAssocID="{03CB8083-A365-4E1C-94E3-931B470E1424}" presName="childText" presStyleLbl="revTx" presStyleIdx="0" presStyleCnt="3">
        <dgm:presLayoutVars>
          <dgm:bulletEnabled val="1"/>
        </dgm:presLayoutVars>
      </dgm:prSet>
      <dgm:spPr/>
    </dgm:pt>
    <dgm:pt modelId="{CB69EADB-0F20-4769-8036-06DA47FD3AC6}" type="pres">
      <dgm:prSet presAssocID="{5AC75D1C-A0CF-4562-8BF1-EE1752CE38AB}" presName="parentText" presStyleLbl="node1" presStyleIdx="1" presStyleCnt="3" custScaleY="55966">
        <dgm:presLayoutVars>
          <dgm:chMax val="0"/>
          <dgm:bulletEnabled val="1"/>
        </dgm:presLayoutVars>
      </dgm:prSet>
      <dgm:spPr/>
    </dgm:pt>
    <dgm:pt modelId="{047E891F-7C79-45D9-BF00-5D673F57D445}" type="pres">
      <dgm:prSet presAssocID="{5AC75D1C-A0CF-4562-8BF1-EE1752CE38AB}" presName="childText" presStyleLbl="revTx" presStyleIdx="1" presStyleCnt="3">
        <dgm:presLayoutVars>
          <dgm:bulletEnabled val="1"/>
        </dgm:presLayoutVars>
      </dgm:prSet>
      <dgm:spPr/>
    </dgm:pt>
    <dgm:pt modelId="{5446856B-EFC7-402B-9648-D9EE71A7888D}" type="pres">
      <dgm:prSet presAssocID="{A4C39845-8939-4335-89D5-A659F49F8911}" presName="parentText" presStyleLbl="node1" presStyleIdx="2" presStyleCnt="3" custScaleY="55749">
        <dgm:presLayoutVars>
          <dgm:chMax val="0"/>
          <dgm:bulletEnabled val="1"/>
        </dgm:presLayoutVars>
      </dgm:prSet>
      <dgm:spPr/>
    </dgm:pt>
    <dgm:pt modelId="{E97A148C-6209-4968-B16D-67DAAC2028EC}" type="pres">
      <dgm:prSet presAssocID="{A4C39845-8939-4335-89D5-A659F49F8911}" presName="childText" presStyleLbl="revTx" presStyleIdx="2" presStyleCnt="3">
        <dgm:presLayoutVars>
          <dgm:bulletEnabled val="1"/>
        </dgm:presLayoutVars>
      </dgm:prSet>
      <dgm:spPr/>
    </dgm:pt>
  </dgm:ptLst>
  <dgm:cxnLst>
    <dgm:cxn modelId="{E4DB0A01-6E7C-44E8-9FC8-5D574FA4B113}" srcId="{A4C39845-8939-4335-89D5-A659F49F8911}" destId="{886FC4C0-3662-41FF-AA65-2B1991CE50EC}" srcOrd="3" destOrd="0" parTransId="{5782324D-3A10-4D2D-860E-55AA451CF93C}" sibTransId="{24C2D9F9-A9DD-4357-AC96-974C687D3054}"/>
    <dgm:cxn modelId="{554AEF05-DB43-4A57-97FF-4D550C51ECC3}" type="presOf" srcId="{1FA653FB-FE83-4E0C-8CC0-74A88D3E6DAD}" destId="{047E891F-7C79-45D9-BF00-5D673F57D445}" srcOrd="0" destOrd="2" presId="urn:microsoft.com/office/officeart/2005/8/layout/vList2"/>
    <dgm:cxn modelId="{4B4EA007-F6EA-4D83-9C24-25A04A6D8FCB}" type="presOf" srcId="{5AC75D1C-A0CF-4562-8BF1-EE1752CE38AB}" destId="{CB69EADB-0F20-4769-8036-06DA47FD3AC6}" srcOrd="0" destOrd="0" presId="urn:microsoft.com/office/officeart/2005/8/layout/vList2"/>
    <dgm:cxn modelId="{D1467C13-DBC8-4B7A-875B-87C4C131C765}" srcId="{5AC75D1C-A0CF-4562-8BF1-EE1752CE38AB}" destId="{1FA653FB-FE83-4E0C-8CC0-74A88D3E6DAD}" srcOrd="2" destOrd="0" parTransId="{5CA7FE97-8AD9-473B-8B8C-136E1F2AB8D8}" sibTransId="{C2501E19-6578-4B4A-A979-B965658F005B}"/>
    <dgm:cxn modelId="{B1335728-4685-470A-8FD3-849E6C739AC9}" type="presOf" srcId="{AB5C2A8E-DF57-41C0-A67E-4402A7D2555D}" destId="{E97A148C-6209-4968-B16D-67DAAC2028EC}" srcOrd="0" destOrd="2" presId="urn:microsoft.com/office/officeart/2005/8/layout/vList2"/>
    <dgm:cxn modelId="{BC71E528-B971-42AB-9D5F-AF72684F0079}" srcId="{03CB8083-A365-4E1C-94E3-931B470E1424}" destId="{9197D47F-9F91-4DE9-9BAA-63640F668CDC}" srcOrd="0" destOrd="0" parTransId="{322DC9AD-C826-47EC-A0E3-28C267FD0022}" sibTransId="{AA2C5CCD-1CB0-4F3F-8B9E-E51E38B2E84A}"/>
    <dgm:cxn modelId="{C2D0C132-17EF-40EA-8747-F2509FB5D776}" type="presOf" srcId="{A4C39845-8939-4335-89D5-A659F49F8911}" destId="{5446856B-EFC7-402B-9648-D9EE71A7888D}" srcOrd="0" destOrd="0" presId="urn:microsoft.com/office/officeart/2005/8/layout/vList2"/>
    <dgm:cxn modelId="{ED10D861-ED3C-45E9-97A0-E0F349676D4D}" srcId="{5AC75D1C-A0CF-4562-8BF1-EE1752CE38AB}" destId="{593F476C-CC1E-489B-A894-074154890760}" srcOrd="1" destOrd="0" parTransId="{95F8D6BE-79C1-4383-A8E9-1F6E4A0257E9}" sibTransId="{AA29A00F-A7E3-42DA-A4F9-8F5AA4910ABB}"/>
    <dgm:cxn modelId="{EBF1DD43-5DE4-4C62-9A9D-AFC7A6CA72E0}" type="presOf" srcId="{886FC4C0-3662-41FF-AA65-2B1991CE50EC}" destId="{E97A148C-6209-4968-B16D-67DAAC2028EC}" srcOrd="0" destOrd="3" presId="urn:microsoft.com/office/officeart/2005/8/layout/vList2"/>
    <dgm:cxn modelId="{CDB33C66-24B9-439E-BF12-A8D67346FAD8}" srcId="{5AC75D1C-A0CF-4562-8BF1-EE1752CE38AB}" destId="{03A96B43-739A-47C7-A6FC-CD106E959C47}" srcOrd="0" destOrd="0" parTransId="{DD48C478-7DE1-4749-9932-7824A5C98A68}" sibTransId="{38BE8953-3615-4AC4-B308-2A5D14D1D916}"/>
    <dgm:cxn modelId="{DF502252-BB3F-459D-9247-7E8C910733CB}" type="presOf" srcId="{9197D47F-9F91-4DE9-9BAA-63640F668CDC}" destId="{CBFC35BB-8BF8-45B6-9CAF-96BB7998977A}" srcOrd="0" destOrd="0" presId="urn:microsoft.com/office/officeart/2005/8/layout/vList2"/>
    <dgm:cxn modelId="{2351C55A-C192-4A86-9CE0-5E5F13A66C1E}" srcId="{03CB8083-A365-4E1C-94E3-931B470E1424}" destId="{854267E9-F743-4A07-A032-DE07BDC742FF}" srcOrd="1" destOrd="0" parTransId="{2BA82239-0E0D-4631-8A07-465B84039094}" sibTransId="{80C7FF03-8599-4D17-A6C0-4B3F469B04F9}"/>
    <dgm:cxn modelId="{5D7B5F7E-6F68-43DC-AD6F-7CC9B076701A}" srcId="{37F70BF8-F573-4BCC-8BC5-A5C776296C08}" destId="{03CB8083-A365-4E1C-94E3-931B470E1424}" srcOrd="0" destOrd="0" parTransId="{C57CB5A9-1927-4630-A8F1-A378C9A21444}" sibTransId="{3D1B2366-B72E-443C-8DAD-6BEC41E69B3D}"/>
    <dgm:cxn modelId="{A0E4FF8A-82DA-46F6-82AA-949953F7B148}" type="presOf" srcId="{593F476C-CC1E-489B-A894-074154890760}" destId="{047E891F-7C79-45D9-BF00-5D673F57D445}" srcOrd="0" destOrd="1" presId="urn:microsoft.com/office/officeart/2005/8/layout/vList2"/>
    <dgm:cxn modelId="{96B9D48F-A075-44BA-8653-CB74B207F849}" type="presOf" srcId="{DDB8EC71-BBB0-465A-805D-469AA24A316F}" destId="{E97A148C-6209-4968-B16D-67DAAC2028EC}" srcOrd="0" destOrd="0" presId="urn:microsoft.com/office/officeart/2005/8/layout/vList2"/>
    <dgm:cxn modelId="{247111A4-0E7C-4529-995D-DD3EA4E58FEB}" srcId="{A4C39845-8939-4335-89D5-A659F49F8911}" destId="{DDB8EC71-BBB0-465A-805D-469AA24A316F}" srcOrd="0" destOrd="0" parTransId="{31FC0D7A-509F-41E5-9D3C-07888F675A8A}" sibTransId="{CC9F02C6-134B-49B3-8D66-3CD868C3A244}"/>
    <dgm:cxn modelId="{D121F5AE-63A7-4ACF-A940-5742C4EC9CA4}" srcId="{37F70BF8-F573-4BCC-8BC5-A5C776296C08}" destId="{5AC75D1C-A0CF-4562-8BF1-EE1752CE38AB}" srcOrd="1" destOrd="0" parTransId="{CEC0A25C-8A47-45F7-BC5C-7DC65F927221}" sibTransId="{7DAA33F4-EBE7-4322-952D-982AA835BE66}"/>
    <dgm:cxn modelId="{F39A44B3-4C8A-4656-8A55-C00C68BC7D29}" type="presOf" srcId="{37F70BF8-F573-4BCC-8BC5-A5C776296C08}" destId="{A05B1F7F-DD15-4B14-99C4-FD2A0D31B7E6}" srcOrd="0" destOrd="0" presId="urn:microsoft.com/office/officeart/2005/8/layout/vList2"/>
    <dgm:cxn modelId="{B4604DB5-8A0C-42E1-A964-5D625AA82B7B}" type="presOf" srcId="{03A96B43-739A-47C7-A6FC-CD106E959C47}" destId="{047E891F-7C79-45D9-BF00-5D673F57D445}" srcOrd="0" destOrd="0" presId="urn:microsoft.com/office/officeart/2005/8/layout/vList2"/>
    <dgm:cxn modelId="{2EC71FBC-E6D8-420F-B56F-123849F806CC}" type="presOf" srcId="{03CB8083-A365-4E1C-94E3-931B470E1424}" destId="{9BE7C1C2-C5D9-4D68-9437-47A98C007BBF}" srcOrd="0" destOrd="0" presId="urn:microsoft.com/office/officeart/2005/8/layout/vList2"/>
    <dgm:cxn modelId="{B87981D3-0857-4089-A94F-E033FCC8CB2B}" srcId="{A4C39845-8939-4335-89D5-A659F49F8911}" destId="{AB5C2A8E-DF57-41C0-A67E-4402A7D2555D}" srcOrd="2" destOrd="0" parTransId="{695054A3-D44F-4CED-A6D4-034B3E8889FE}" sibTransId="{9DE31768-68F4-482F-8BBC-D1B6214BC2FD}"/>
    <dgm:cxn modelId="{2AF35CDC-11D6-41E5-925B-2974384F5E66}" srcId="{A4C39845-8939-4335-89D5-A659F49F8911}" destId="{5C1C505B-858F-4553-8AB0-2E04592838F5}" srcOrd="1" destOrd="0" parTransId="{706365F8-390A-4F37-ABDA-F319FB38CE97}" sibTransId="{261603D3-4ABD-4235-8C66-264136124231}"/>
    <dgm:cxn modelId="{107CC5DF-ED3E-4FD9-880E-99CD4FD7B893}" srcId="{37F70BF8-F573-4BCC-8BC5-A5C776296C08}" destId="{A4C39845-8939-4335-89D5-A659F49F8911}" srcOrd="2" destOrd="0" parTransId="{F7374D8F-5C5C-497B-863D-ECAB0D7EFCE1}" sibTransId="{255F0543-3939-4D07-838E-9A39E334B2C1}"/>
    <dgm:cxn modelId="{445CF7E3-167F-449F-AF18-B96EBB55CAAA}" type="presOf" srcId="{5C1C505B-858F-4553-8AB0-2E04592838F5}" destId="{E97A148C-6209-4968-B16D-67DAAC2028EC}" srcOrd="0" destOrd="1" presId="urn:microsoft.com/office/officeart/2005/8/layout/vList2"/>
    <dgm:cxn modelId="{C0B15DF6-77F4-4EE4-BDA1-A595F5AFE50B}" type="presOf" srcId="{854267E9-F743-4A07-A032-DE07BDC742FF}" destId="{CBFC35BB-8BF8-45B6-9CAF-96BB7998977A}" srcOrd="0" destOrd="1" presId="urn:microsoft.com/office/officeart/2005/8/layout/vList2"/>
    <dgm:cxn modelId="{EF11F07D-8691-4166-BF4F-69F949EE55E5}" type="presParOf" srcId="{A05B1F7F-DD15-4B14-99C4-FD2A0D31B7E6}" destId="{9BE7C1C2-C5D9-4D68-9437-47A98C007BBF}" srcOrd="0" destOrd="0" presId="urn:microsoft.com/office/officeart/2005/8/layout/vList2"/>
    <dgm:cxn modelId="{13AFE618-7102-4621-939B-0F2625C3876A}" type="presParOf" srcId="{A05B1F7F-DD15-4B14-99C4-FD2A0D31B7E6}" destId="{CBFC35BB-8BF8-45B6-9CAF-96BB7998977A}" srcOrd="1" destOrd="0" presId="urn:microsoft.com/office/officeart/2005/8/layout/vList2"/>
    <dgm:cxn modelId="{4EA334BB-0E94-423D-847B-B4B8960F5D34}" type="presParOf" srcId="{A05B1F7F-DD15-4B14-99C4-FD2A0D31B7E6}" destId="{CB69EADB-0F20-4769-8036-06DA47FD3AC6}" srcOrd="2" destOrd="0" presId="urn:microsoft.com/office/officeart/2005/8/layout/vList2"/>
    <dgm:cxn modelId="{1A6F2144-08A4-499A-BEFF-D604B3007D62}" type="presParOf" srcId="{A05B1F7F-DD15-4B14-99C4-FD2A0D31B7E6}" destId="{047E891F-7C79-45D9-BF00-5D673F57D445}" srcOrd="3" destOrd="0" presId="urn:microsoft.com/office/officeart/2005/8/layout/vList2"/>
    <dgm:cxn modelId="{E09EE687-47D7-4384-9B67-65D34B150E32}" type="presParOf" srcId="{A05B1F7F-DD15-4B14-99C4-FD2A0D31B7E6}" destId="{5446856B-EFC7-402B-9648-D9EE71A7888D}" srcOrd="4" destOrd="0" presId="urn:microsoft.com/office/officeart/2005/8/layout/vList2"/>
    <dgm:cxn modelId="{B32916CA-1AE9-444E-AE20-3001E33BE45D}" type="presParOf" srcId="{A05B1F7F-DD15-4B14-99C4-FD2A0D31B7E6}" destId="{E97A148C-6209-4968-B16D-67DAAC2028EC}"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37562-C709-4E9A-B0FD-10F52D5CB2C8}">
      <dsp:nvSpPr>
        <dsp:cNvPr id="0" name=""/>
        <dsp:cNvSpPr/>
      </dsp:nvSpPr>
      <dsp:spPr>
        <a:xfrm>
          <a:off x="0" y="0"/>
          <a:ext cx="6227633" cy="734472"/>
        </a:xfrm>
        <a:prstGeom prst="roundRect">
          <a:avLst>
            <a:gd name="adj" fmla="val 10000"/>
          </a:avLst>
        </a:prstGeom>
        <a:solidFill>
          <a:schemeClr val="accent5">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Community Planning in Hillsborough County</a:t>
          </a:r>
        </a:p>
      </dsp:txBody>
      <dsp:txXfrm>
        <a:off x="21512" y="21512"/>
        <a:ext cx="5373017" cy="691448"/>
      </dsp:txXfrm>
    </dsp:sp>
    <dsp:sp modelId="{B068B06B-57E2-4E0A-B16C-2DF83CD814DD}">
      <dsp:nvSpPr>
        <dsp:cNvPr id="0" name=""/>
        <dsp:cNvSpPr/>
      </dsp:nvSpPr>
      <dsp:spPr>
        <a:xfrm>
          <a:off x="521564" y="868013"/>
          <a:ext cx="6227633" cy="734472"/>
        </a:xfrm>
        <a:prstGeom prst="roundRect">
          <a:avLst>
            <a:gd name="adj" fmla="val 10000"/>
          </a:avLst>
        </a:prstGeom>
        <a:solidFill>
          <a:schemeClr val="accent5">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Adopted Community Plan</a:t>
          </a:r>
        </a:p>
      </dsp:txBody>
      <dsp:txXfrm>
        <a:off x="543076" y="889525"/>
        <a:ext cx="5185638" cy="691448"/>
      </dsp:txXfrm>
    </dsp:sp>
    <dsp:sp modelId="{2D712584-60F8-4C6F-B897-46B687429E57}">
      <dsp:nvSpPr>
        <dsp:cNvPr id="0" name=""/>
        <dsp:cNvSpPr/>
      </dsp:nvSpPr>
      <dsp:spPr>
        <a:xfrm>
          <a:off x="1035344" y="1736026"/>
          <a:ext cx="6227633" cy="734472"/>
        </a:xfrm>
        <a:prstGeom prst="roundRect">
          <a:avLst>
            <a:gd name="adj" fmla="val 10000"/>
          </a:avLst>
        </a:prstGeom>
        <a:solidFill>
          <a:schemeClr val="accent5">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Community Plan Update</a:t>
          </a:r>
        </a:p>
      </dsp:txBody>
      <dsp:txXfrm>
        <a:off x="1056856" y="1757538"/>
        <a:ext cx="5193422" cy="691448"/>
      </dsp:txXfrm>
    </dsp:sp>
    <dsp:sp modelId="{1561A6B6-BC4E-4A99-8169-B5C292760D74}">
      <dsp:nvSpPr>
        <dsp:cNvPr id="0" name=""/>
        <dsp:cNvSpPr/>
      </dsp:nvSpPr>
      <dsp:spPr>
        <a:xfrm>
          <a:off x="1556908" y="2604039"/>
          <a:ext cx="6227633" cy="734472"/>
        </a:xfrm>
        <a:prstGeom prst="roundRect">
          <a:avLst>
            <a:gd name="adj" fmla="val 10000"/>
          </a:avLst>
        </a:prstGeom>
        <a:solidFill>
          <a:schemeClr val="accent5">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Q&amp;A</a:t>
          </a:r>
        </a:p>
      </dsp:txBody>
      <dsp:txXfrm>
        <a:off x="1578420" y="2625551"/>
        <a:ext cx="5185638" cy="691448"/>
      </dsp:txXfrm>
    </dsp:sp>
    <dsp:sp modelId="{F497F879-5F70-4AD9-B2C7-66F2FDCB26BB}">
      <dsp:nvSpPr>
        <dsp:cNvPr id="0" name=""/>
        <dsp:cNvSpPr/>
      </dsp:nvSpPr>
      <dsp:spPr>
        <a:xfrm>
          <a:off x="5750226" y="562539"/>
          <a:ext cx="477407" cy="477407"/>
        </a:xfrm>
        <a:prstGeom prst="downArrow">
          <a:avLst>
            <a:gd name="adj1" fmla="val 55000"/>
            <a:gd name="adj2" fmla="val 45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857643" y="562539"/>
        <a:ext cx="262573" cy="359249"/>
      </dsp:txXfrm>
    </dsp:sp>
    <dsp:sp modelId="{6F670F1B-8C88-43A5-9E14-800655C2EE45}">
      <dsp:nvSpPr>
        <dsp:cNvPr id="0" name=""/>
        <dsp:cNvSpPr/>
      </dsp:nvSpPr>
      <dsp:spPr>
        <a:xfrm>
          <a:off x="6271790" y="1430552"/>
          <a:ext cx="477407" cy="477407"/>
        </a:xfrm>
        <a:prstGeom prst="downArrow">
          <a:avLst>
            <a:gd name="adj1" fmla="val 55000"/>
            <a:gd name="adj2" fmla="val 45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379207" y="1430552"/>
        <a:ext cx="262573" cy="359249"/>
      </dsp:txXfrm>
    </dsp:sp>
    <dsp:sp modelId="{6F51A26C-9D4A-45E8-A48D-6301E0C042BF}">
      <dsp:nvSpPr>
        <dsp:cNvPr id="0" name=""/>
        <dsp:cNvSpPr/>
      </dsp:nvSpPr>
      <dsp:spPr>
        <a:xfrm>
          <a:off x="6785570" y="2298565"/>
          <a:ext cx="477407" cy="477407"/>
        </a:xfrm>
        <a:prstGeom prst="downArrow">
          <a:avLst>
            <a:gd name="adj1" fmla="val 55000"/>
            <a:gd name="adj2" fmla="val 45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892987" y="2298565"/>
        <a:ext cx="262573" cy="3592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F6BC5-D177-4189-BC06-7A925D12731D}">
      <dsp:nvSpPr>
        <dsp:cNvPr id="0" name=""/>
        <dsp:cNvSpPr/>
      </dsp:nvSpPr>
      <dsp:spPr>
        <a:xfrm>
          <a:off x="0" y="353942"/>
          <a:ext cx="4808668" cy="113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3206" tIns="416560" rIns="373206" bIns="142240" numCol="1" spcCol="1270" anchor="ctr" anchorCtr="0">
          <a:noAutofit/>
        </a:bodyPr>
        <a:lstStyle/>
        <a:p>
          <a:pPr marL="228600" lvl="1" indent="-228600" algn="l" defTabSz="889000">
            <a:lnSpc>
              <a:spcPct val="90000"/>
            </a:lnSpc>
            <a:spcBef>
              <a:spcPct val="0"/>
            </a:spcBef>
            <a:spcAft>
              <a:spcPct val="15000"/>
            </a:spcAft>
            <a:buNone/>
          </a:pPr>
          <a:r>
            <a:rPr lang="en-US" sz="2000" i="0" kern="1200" baseline="0" dirty="0"/>
            <a:t>(813) 582-7320</a:t>
          </a:r>
          <a:endParaRPr lang="en-US" sz="2000" kern="1200" dirty="0"/>
        </a:p>
        <a:p>
          <a:pPr marL="228600" lvl="1" indent="-228600" algn="l" defTabSz="889000">
            <a:lnSpc>
              <a:spcPct val="90000"/>
            </a:lnSpc>
            <a:spcBef>
              <a:spcPct val="0"/>
            </a:spcBef>
            <a:spcAft>
              <a:spcPct val="15000"/>
            </a:spcAft>
            <a:buNone/>
          </a:pPr>
          <a:r>
            <a:rPr lang="en-US" sz="2000" i="0" kern="1200" baseline="0" dirty="0">
              <a:hlinkClick xmlns:r="http://schemas.openxmlformats.org/officeDocument/2006/relationships" r:id="rId1"/>
            </a:rPr>
            <a:t>garantivas@plancom.org</a:t>
          </a:r>
          <a:endParaRPr lang="en-US" sz="2000" kern="1200" dirty="0"/>
        </a:p>
      </dsp:txBody>
      <dsp:txXfrm>
        <a:off x="0" y="353942"/>
        <a:ext cx="4808668" cy="1134000"/>
      </dsp:txXfrm>
    </dsp:sp>
    <dsp:sp modelId="{96320FC4-F7B6-4FB8-AD96-73EE7F2169B6}">
      <dsp:nvSpPr>
        <dsp:cNvPr id="0" name=""/>
        <dsp:cNvSpPr/>
      </dsp:nvSpPr>
      <dsp:spPr>
        <a:xfrm>
          <a:off x="240433" y="58742"/>
          <a:ext cx="3366067"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229" tIns="0" rIns="127229" bIns="0" numCol="1" spcCol="1270" anchor="ctr" anchorCtr="0">
          <a:noAutofit/>
        </a:bodyPr>
        <a:lstStyle/>
        <a:p>
          <a:pPr marL="0" lvl="0" indent="0" algn="l" defTabSz="889000">
            <a:lnSpc>
              <a:spcPct val="90000"/>
            </a:lnSpc>
            <a:spcBef>
              <a:spcPct val="0"/>
            </a:spcBef>
            <a:spcAft>
              <a:spcPct val="35000"/>
            </a:spcAft>
            <a:buNone/>
          </a:pPr>
          <a:r>
            <a:rPr lang="en-US" sz="2000" kern="1200" dirty="0"/>
            <a:t>Sofia Garantiva </a:t>
          </a:r>
        </a:p>
      </dsp:txBody>
      <dsp:txXfrm>
        <a:off x="269254" y="87563"/>
        <a:ext cx="3308425" cy="532758"/>
      </dsp:txXfrm>
    </dsp:sp>
    <dsp:sp modelId="{DF165CCC-9475-4345-95EA-427C458A35E8}">
      <dsp:nvSpPr>
        <dsp:cNvPr id="0" name=""/>
        <dsp:cNvSpPr/>
      </dsp:nvSpPr>
      <dsp:spPr>
        <a:xfrm>
          <a:off x="0" y="1891143"/>
          <a:ext cx="4808668" cy="113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3206" tIns="416560" rIns="373206" bIns="142240" numCol="1" spcCol="1270" anchor="ctr" anchorCtr="0">
          <a:noAutofit/>
        </a:bodyPr>
        <a:lstStyle/>
        <a:p>
          <a:pPr marL="228600" lvl="1" indent="-228600" algn="l" defTabSz="889000">
            <a:lnSpc>
              <a:spcPct val="90000"/>
            </a:lnSpc>
            <a:spcBef>
              <a:spcPct val="0"/>
            </a:spcBef>
            <a:spcAft>
              <a:spcPct val="15000"/>
            </a:spcAft>
            <a:buNone/>
          </a:pPr>
          <a:r>
            <a:rPr lang="en-US" sz="2000" b="0" i="0" kern="1200" dirty="0"/>
            <a:t>(813) </a:t>
          </a:r>
          <a:r>
            <a:rPr lang="en-US" sz="2000" kern="1200" dirty="0"/>
            <a:t>582-7335</a:t>
          </a:r>
        </a:p>
        <a:p>
          <a:pPr marL="228600" lvl="1" indent="-228600" algn="l" defTabSz="889000">
            <a:lnSpc>
              <a:spcPct val="90000"/>
            </a:lnSpc>
            <a:spcBef>
              <a:spcPct val="0"/>
            </a:spcBef>
            <a:spcAft>
              <a:spcPct val="15000"/>
            </a:spcAft>
            <a:buNone/>
          </a:pPr>
          <a:r>
            <a:rPr lang="en-US" sz="2000" b="0" i="0" kern="1200" dirty="0">
              <a:hlinkClick xmlns:r="http://schemas.openxmlformats.org/officeDocument/2006/relationships" r:id="rId2"/>
            </a:rPr>
            <a:t>collinsj@plancom.org</a:t>
          </a:r>
          <a:endParaRPr lang="en-US" sz="2000" kern="1200" dirty="0"/>
        </a:p>
      </dsp:txBody>
      <dsp:txXfrm>
        <a:off x="0" y="1891143"/>
        <a:ext cx="4808668" cy="1134000"/>
      </dsp:txXfrm>
    </dsp:sp>
    <dsp:sp modelId="{87724F9A-7FA9-4FC1-8E5A-F9F260BAE1EE}">
      <dsp:nvSpPr>
        <dsp:cNvPr id="0" name=""/>
        <dsp:cNvSpPr/>
      </dsp:nvSpPr>
      <dsp:spPr>
        <a:xfrm>
          <a:off x="240433" y="1595943"/>
          <a:ext cx="3366067"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229" tIns="0" rIns="127229" bIns="0" numCol="1" spcCol="1270" anchor="ctr" anchorCtr="0">
          <a:noAutofit/>
        </a:bodyPr>
        <a:lstStyle/>
        <a:p>
          <a:pPr marL="0" lvl="0" indent="0" algn="l" defTabSz="889000">
            <a:lnSpc>
              <a:spcPct val="90000"/>
            </a:lnSpc>
            <a:spcBef>
              <a:spcPct val="0"/>
            </a:spcBef>
            <a:spcAft>
              <a:spcPct val="35000"/>
            </a:spcAft>
            <a:buNone/>
          </a:pPr>
          <a:r>
            <a:rPr lang="en-US" sz="2000" kern="1200"/>
            <a:t>Jay Collins </a:t>
          </a:r>
        </a:p>
      </dsp:txBody>
      <dsp:txXfrm>
        <a:off x="269254" y="1624764"/>
        <a:ext cx="3308425" cy="532758"/>
      </dsp:txXfrm>
    </dsp:sp>
    <dsp:sp modelId="{09FE9266-D606-44F6-A573-F60D6D69F33D}">
      <dsp:nvSpPr>
        <dsp:cNvPr id="0" name=""/>
        <dsp:cNvSpPr/>
      </dsp:nvSpPr>
      <dsp:spPr>
        <a:xfrm>
          <a:off x="0" y="3428343"/>
          <a:ext cx="4808668" cy="504000"/>
        </a:xfrm>
        <a:prstGeom prst="rect">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4A0309D-B4BA-4D44-B3BE-DD9AF6627662}">
      <dsp:nvSpPr>
        <dsp:cNvPr id="0" name=""/>
        <dsp:cNvSpPr/>
      </dsp:nvSpPr>
      <dsp:spPr>
        <a:xfrm>
          <a:off x="989681" y="3360689"/>
          <a:ext cx="3366067" cy="590400"/>
        </a:xfrm>
        <a:prstGeom prst="roundRect">
          <a:avLst/>
        </a:prstGeom>
        <a:solidFill>
          <a:srgbClr val="9A41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229" tIns="0" rIns="127229" bIns="0" numCol="1" spcCol="1270" anchor="ctr" anchorCtr="0">
          <a:noAutofit/>
        </a:bodyPr>
        <a:lstStyle/>
        <a:p>
          <a:pPr marL="0" lvl="0" indent="0" algn="ctr" defTabSz="1066800">
            <a:lnSpc>
              <a:spcPct val="90000"/>
            </a:lnSpc>
            <a:spcBef>
              <a:spcPct val="0"/>
            </a:spcBef>
            <a:spcAft>
              <a:spcPct val="35000"/>
            </a:spcAft>
            <a:buNone/>
          </a:pPr>
          <a:r>
            <a:rPr lang="en-US" sz="2400" b="0" kern="1200" baseline="0" dirty="0"/>
            <a:t>bit.ly/</a:t>
          </a:r>
          <a:r>
            <a:rPr lang="en-US" sz="2400" b="0" kern="1200" baseline="0" dirty="0" err="1"/>
            <a:t>planpalmriver</a:t>
          </a:r>
          <a:r>
            <a:rPr lang="en-US" sz="2400" b="0" kern="1200" baseline="0" dirty="0"/>
            <a:t> </a:t>
          </a:r>
          <a:endParaRPr lang="en-US" sz="2400" kern="1200" dirty="0"/>
        </a:p>
      </dsp:txBody>
      <dsp:txXfrm>
        <a:off x="1018502" y="3389510"/>
        <a:ext cx="3308425" cy="5327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6D4F6-4E0F-46EB-856F-5DB68379B640}">
      <dsp:nvSpPr>
        <dsp:cNvPr id="0" name=""/>
        <dsp:cNvSpPr/>
      </dsp:nvSpPr>
      <dsp:spPr>
        <a:xfrm>
          <a:off x="0" y="34848"/>
          <a:ext cx="5157787"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Infrastructure/Utilities </a:t>
          </a:r>
        </a:p>
      </dsp:txBody>
      <dsp:txXfrm>
        <a:off x="18277" y="53125"/>
        <a:ext cx="5121233" cy="337846"/>
      </dsp:txXfrm>
    </dsp:sp>
    <dsp:sp modelId="{9C55859B-40DD-402A-AD18-E191DCEA97B3}">
      <dsp:nvSpPr>
        <dsp:cNvPr id="0" name=""/>
        <dsp:cNvSpPr/>
      </dsp:nvSpPr>
      <dsp:spPr>
        <a:xfrm>
          <a:off x="0" y="455328"/>
          <a:ext cx="5157787"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Crime &amp; Safety Goal</a:t>
          </a:r>
        </a:p>
      </dsp:txBody>
      <dsp:txXfrm>
        <a:off x="18277" y="473605"/>
        <a:ext cx="5121233" cy="337846"/>
      </dsp:txXfrm>
    </dsp:sp>
    <dsp:sp modelId="{624E03A0-8EF7-4E17-96C2-E5B3E8AD99EB}">
      <dsp:nvSpPr>
        <dsp:cNvPr id="0" name=""/>
        <dsp:cNvSpPr/>
      </dsp:nvSpPr>
      <dsp:spPr>
        <a:xfrm>
          <a:off x="0" y="875808"/>
          <a:ext cx="5157787"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Transportation/Traffic </a:t>
          </a:r>
        </a:p>
      </dsp:txBody>
      <dsp:txXfrm>
        <a:off x="18277" y="894085"/>
        <a:ext cx="5121233" cy="337846"/>
      </dsp:txXfrm>
    </dsp:sp>
    <dsp:sp modelId="{19501B1A-6030-4F2C-8E08-3016D258AE65}">
      <dsp:nvSpPr>
        <dsp:cNvPr id="0" name=""/>
        <dsp:cNvSpPr/>
      </dsp:nvSpPr>
      <dsp:spPr>
        <a:xfrm>
          <a:off x="0" y="1296288"/>
          <a:ext cx="5157787"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Parks and Recreation</a:t>
          </a:r>
        </a:p>
      </dsp:txBody>
      <dsp:txXfrm>
        <a:off x="18277" y="1314565"/>
        <a:ext cx="5121233" cy="337846"/>
      </dsp:txXfrm>
    </dsp:sp>
    <dsp:sp modelId="{7605E552-8A86-4E17-8DA2-1A3F3AC0DE3A}">
      <dsp:nvSpPr>
        <dsp:cNvPr id="0" name=""/>
        <dsp:cNvSpPr/>
      </dsp:nvSpPr>
      <dsp:spPr>
        <a:xfrm>
          <a:off x="0" y="1716768"/>
          <a:ext cx="5157787"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Planning &amp; Growth </a:t>
          </a:r>
        </a:p>
      </dsp:txBody>
      <dsp:txXfrm>
        <a:off x="18277" y="1735045"/>
        <a:ext cx="5121233" cy="337846"/>
      </dsp:txXfrm>
    </dsp:sp>
    <dsp:sp modelId="{535EA6CE-2A59-47D8-A877-E9B141B7BE76}">
      <dsp:nvSpPr>
        <dsp:cNvPr id="0" name=""/>
        <dsp:cNvSpPr/>
      </dsp:nvSpPr>
      <dsp:spPr>
        <a:xfrm>
          <a:off x="0" y="2137248"/>
          <a:ext cx="5157787"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Economic Development</a:t>
          </a:r>
        </a:p>
      </dsp:txBody>
      <dsp:txXfrm>
        <a:off x="18277" y="2155525"/>
        <a:ext cx="5121233" cy="337846"/>
      </dsp:txXfrm>
    </dsp:sp>
    <dsp:sp modelId="{F85428A1-83B2-4EBA-8A26-2DC550F2D3AD}">
      <dsp:nvSpPr>
        <dsp:cNvPr id="0" name=""/>
        <dsp:cNvSpPr/>
      </dsp:nvSpPr>
      <dsp:spPr>
        <a:xfrm>
          <a:off x="0" y="2557728"/>
          <a:ext cx="5157787"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Senior, Social, Health-Medical Services and Schools </a:t>
          </a:r>
        </a:p>
      </dsp:txBody>
      <dsp:txXfrm>
        <a:off x="18277" y="2576005"/>
        <a:ext cx="5121233" cy="337846"/>
      </dsp:txXfrm>
    </dsp:sp>
    <dsp:sp modelId="{13DF5264-A342-431F-9324-D1A42418D70E}">
      <dsp:nvSpPr>
        <dsp:cNvPr id="0" name=""/>
        <dsp:cNvSpPr/>
      </dsp:nvSpPr>
      <dsp:spPr>
        <a:xfrm>
          <a:off x="0" y="2978208"/>
          <a:ext cx="5157787"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Environmental Resources </a:t>
          </a:r>
        </a:p>
      </dsp:txBody>
      <dsp:txXfrm>
        <a:off x="18277" y="2996485"/>
        <a:ext cx="5121233" cy="337846"/>
      </dsp:txXfrm>
    </dsp:sp>
    <dsp:sp modelId="{963DAA10-8838-485D-AF55-983D759F8495}">
      <dsp:nvSpPr>
        <dsp:cNvPr id="0" name=""/>
        <dsp:cNvSpPr/>
      </dsp:nvSpPr>
      <dsp:spPr>
        <a:xfrm>
          <a:off x="0" y="3398688"/>
          <a:ext cx="5157787"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Historic Preservation</a:t>
          </a:r>
        </a:p>
      </dsp:txBody>
      <dsp:txXfrm>
        <a:off x="18277" y="3416965"/>
        <a:ext cx="5121233" cy="3378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98A9B-DB00-4C36-8D7A-7DAFD8A2E5C9}">
      <dsp:nvSpPr>
        <dsp:cNvPr id="0" name=""/>
        <dsp:cNvSpPr/>
      </dsp:nvSpPr>
      <dsp:spPr>
        <a:xfrm>
          <a:off x="0" y="1164"/>
          <a:ext cx="4264978" cy="6949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t>Balanced Growth of the Built Environment </a:t>
          </a:r>
        </a:p>
      </dsp:txBody>
      <dsp:txXfrm>
        <a:off x="33926" y="35090"/>
        <a:ext cx="4197126" cy="627128"/>
      </dsp:txXfrm>
    </dsp:sp>
    <dsp:sp modelId="{A3C8B127-AC69-4D92-837B-C6F7B0282BDD}">
      <dsp:nvSpPr>
        <dsp:cNvPr id="0" name=""/>
        <dsp:cNvSpPr/>
      </dsp:nvSpPr>
      <dsp:spPr>
        <a:xfrm>
          <a:off x="0" y="747984"/>
          <a:ext cx="4264978" cy="6949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t>Safe and Secure Community </a:t>
          </a:r>
        </a:p>
      </dsp:txBody>
      <dsp:txXfrm>
        <a:off x="33926" y="781910"/>
        <a:ext cx="4197126" cy="627128"/>
      </dsp:txXfrm>
    </dsp:sp>
    <dsp:sp modelId="{896ADB1C-7C0B-4361-87DA-E792BA51DF41}">
      <dsp:nvSpPr>
        <dsp:cNvPr id="0" name=""/>
        <dsp:cNvSpPr/>
      </dsp:nvSpPr>
      <dsp:spPr>
        <a:xfrm>
          <a:off x="0" y="1494803"/>
          <a:ext cx="4264978" cy="6949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Foster Community Character and Identity </a:t>
          </a:r>
        </a:p>
      </dsp:txBody>
      <dsp:txXfrm>
        <a:off x="33926" y="1528729"/>
        <a:ext cx="4197126" cy="627128"/>
      </dsp:txXfrm>
    </dsp:sp>
    <dsp:sp modelId="{255CE5D1-CF7B-46FB-8C49-760E1F2B301E}">
      <dsp:nvSpPr>
        <dsp:cNvPr id="0" name=""/>
        <dsp:cNvSpPr/>
      </dsp:nvSpPr>
      <dsp:spPr>
        <a:xfrm>
          <a:off x="0" y="2241623"/>
          <a:ext cx="4264978" cy="6949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t>Diverse Economic Growth </a:t>
          </a:r>
        </a:p>
      </dsp:txBody>
      <dsp:txXfrm>
        <a:off x="33926" y="2275549"/>
        <a:ext cx="4197126" cy="627128"/>
      </dsp:txXfrm>
    </dsp:sp>
    <dsp:sp modelId="{DF7C9BBA-3DE4-4086-9D60-F3214447E08C}">
      <dsp:nvSpPr>
        <dsp:cNvPr id="0" name=""/>
        <dsp:cNvSpPr/>
      </dsp:nvSpPr>
      <dsp:spPr>
        <a:xfrm>
          <a:off x="0" y="2988443"/>
          <a:ext cx="4264978" cy="6949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t>Protection and Maintenance of Natural &amp; Open Spaces </a:t>
          </a:r>
        </a:p>
      </dsp:txBody>
      <dsp:txXfrm>
        <a:off x="33926" y="3022369"/>
        <a:ext cx="4197126" cy="62712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96940-3BBB-49C5-81E8-13E024EF2CC9}">
      <dsp:nvSpPr>
        <dsp:cNvPr id="0" name=""/>
        <dsp:cNvSpPr/>
      </dsp:nvSpPr>
      <dsp:spPr>
        <a:xfrm rot="5400000">
          <a:off x="5397549" y="-2312919"/>
          <a:ext cx="578513" cy="5352288"/>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en-US" sz="1600" b="0" kern="1200" dirty="0"/>
            <a:t>Built Environment/One Water/Governance Sections</a:t>
          </a:r>
        </a:p>
      </dsp:txBody>
      <dsp:txXfrm rot="-5400000">
        <a:off x="3010662" y="102209"/>
        <a:ext cx="5324047" cy="522031"/>
      </dsp:txXfrm>
    </dsp:sp>
    <dsp:sp modelId="{0F6AEA49-E970-4348-A0B4-547A53FC1C7D}">
      <dsp:nvSpPr>
        <dsp:cNvPr id="0" name=""/>
        <dsp:cNvSpPr/>
      </dsp:nvSpPr>
      <dsp:spPr>
        <a:xfrm>
          <a:off x="0" y="1653"/>
          <a:ext cx="3010662" cy="72314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kern="1200" dirty="0"/>
            <a:t>Balanced Growth of the Built Environment </a:t>
          </a:r>
        </a:p>
      </dsp:txBody>
      <dsp:txXfrm>
        <a:off x="35301" y="36954"/>
        <a:ext cx="2940060" cy="652539"/>
      </dsp:txXfrm>
    </dsp:sp>
    <dsp:sp modelId="{12E02679-3B7A-4288-B26C-46711CB4586C}">
      <dsp:nvSpPr>
        <dsp:cNvPr id="0" name=""/>
        <dsp:cNvSpPr/>
      </dsp:nvSpPr>
      <dsp:spPr>
        <a:xfrm rot="5400000">
          <a:off x="5397549" y="-1553620"/>
          <a:ext cx="578513" cy="5352288"/>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en-US" sz="1600" b="0" kern="1200" dirty="0"/>
            <a:t>Built Environment/Governance Sections</a:t>
          </a:r>
        </a:p>
      </dsp:txBody>
      <dsp:txXfrm rot="-5400000">
        <a:off x="3010662" y="861508"/>
        <a:ext cx="5324047" cy="522031"/>
      </dsp:txXfrm>
    </dsp:sp>
    <dsp:sp modelId="{3BEE3C80-BD02-49A0-968B-A274EC4F267C}">
      <dsp:nvSpPr>
        <dsp:cNvPr id="0" name=""/>
        <dsp:cNvSpPr/>
      </dsp:nvSpPr>
      <dsp:spPr>
        <a:xfrm>
          <a:off x="0" y="760952"/>
          <a:ext cx="3010662" cy="72314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kern="1200" dirty="0"/>
            <a:t>Safe and Secure Community </a:t>
          </a:r>
        </a:p>
      </dsp:txBody>
      <dsp:txXfrm>
        <a:off x="35301" y="796253"/>
        <a:ext cx="2940060" cy="652539"/>
      </dsp:txXfrm>
    </dsp:sp>
    <dsp:sp modelId="{445DAE51-B6FA-4BC7-B378-24EDDF13F3E7}">
      <dsp:nvSpPr>
        <dsp:cNvPr id="0" name=""/>
        <dsp:cNvSpPr/>
      </dsp:nvSpPr>
      <dsp:spPr>
        <a:xfrm rot="5400000">
          <a:off x="5397549" y="-794321"/>
          <a:ext cx="578513" cy="5352288"/>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en-US" sz="1600" b="0" kern="1200" dirty="0"/>
            <a:t>Built Environment/Governance Sections</a:t>
          </a:r>
        </a:p>
      </dsp:txBody>
      <dsp:txXfrm rot="-5400000">
        <a:off x="3010662" y="1620807"/>
        <a:ext cx="5324047" cy="522031"/>
      </dsp:txXfrm>
    </dsp:sp>
    <dsp:sp modelId="{EC719E7A-1657-433F-A19D-08AE7D08C32C}">
      <dsp:nvSpPr>
        <dsp:cNvPr id="0" name=""/>
        <dsp:cNvSpPr/>
      </dsp:nvSpPr>
      <dsp:spPr>
        <a:xfrm>
          <a:off x="0" y="1520251"/>
          <a:ext cx="3010662" cy="72314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kern="1200" dirty="0"/>
            <a:t>Foster Community Character and Identity </a:t>
          </a:r>
        </a:p>
      </dsp:txBody>
      <dsp:txXfrm>
        <a:off x="35301" y="1555552"/>
        <a:ext cx="2940060" cy="652539"/>
      </dsp:txXfrm>
    </dsp:sp>
    <dsp:sp modelId="{ABA4126D-EF6B-4822-A034-F9C13675B5A4}">
      <dsp:nvSpPr>
        <dsp:cNvPr id="0" name=""/>
        <dsp:cNvSpPr/>
      </dsp:nvSpPr>
      <dsp:spPr>
        <a:xfrm rot="5400000">
          <a:off x="5397549" y="-35022"/>
          <a:ext cx="578513" cy="5352288"/>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en-US" sz="1600" b="0" kern="1200" dirty="0"/>
            <a:t>Built Environment/Governance Sections</a:t>
          </a:r>
        </a:p>
      </dsp:txBody>
      <dsp:txXfrm rot="-5400000">
        <a:off x="3010662" y="2380106"/>
        <a:ext cx="5324047" cy="522031"/>
      </dsp:txXfrm>
    </dsp:sp>
    <dsp:sp modelId="{8C21806D-29C7-414F-8291-967235BA6252}">
      <dsp:nvSpPr>
        <dsp:cNvPr id="0" name=""/>
        <dsp:cNvSpPr/>
      </dsp:nvSpPr>
      <dsp:spPr>
        <a:xfrm>
          <a:off x="0" y="2279550"/>
          <a:ext cx="3010662" cy="72314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kern="1200" dirty="0"/>
            <a:t>Diverse Economic Growth </a:t>
          </a:r>
        </a:p>
      </dsp:txBody>
      <dsp:txXfrm>
        <a:off x="35301" y="2314851"/>
        <a:ext cx="2940060" cy="652539"/>
      </dsp:txXfrm>
    </dsp:sp>
    <dsp:sp modelId="{F1A719DF-C206-43A0-98D6-460F8C45B614}">
      <dsp:nvSpPr>
        <dsp:cNvPr id="0" name=""/>
        <dsp:cNvSpPr/>
      </dsp:nvSpPr>
      <dsp:spPr>
        <a:xfrm rot="5400000">
          <a:off x="5397549" y="724276"/>
          <a:ext cx="578513" cy="5352288"/>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en-US" sz="1600" b="0" kern="1200" dirty="0"/>
            <a:t>Natural and Open Space Section</a:t>
          </a:r>
        </a:p>
      </dsp:txBody>
      <dsp:txXfrm rot="-5400000">
        <a:off x="3010662" y="3139405"/>
        <a:ext cx="5324047" cy="522031"/>
      </dsp:txXfrm>
    </dsp:sp>
    <dsp:sp modelId="{9241C5F8-C8B7-44A8-B45A-3A34C6B0247C}">
      <dsp:nvSpPr>
        <dsp:cNvPr id="0" name=""/>
        <dsp:cNvSpPr/>
      </dsp:nvSpPr>
      <dsp:spPr>
        <a:xfrm>
          <a:off x="0" y="3038849"/>
          <a:ext cx="3010662" cy="72314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kern="1200" dirty="0"/>
            <a:t>Protection and Maintenance of Natural &amp; Open Spaces </a:t>
          </a:r>
        </a:p>
      </dsp:txBody>
      <dsp:txXfrm>
        <a:off x="35301" y="3074150"/>
        <a:ext cx="2940060" cy="6525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96940-3BBB-49C5-81E8-13E024EF2CC9}">
      <dsp:nvSpPr>
        <dsp:cNvPr id="0" name=""/>
        <dsp:cNvSpPr/>
      </dsp:nvSpPr>
      <dsp:spPr>
        <a:xfrm rot="5400000">
          <a:off x="7599474" y="-3722451"/>
          <a:ext cx="761774" cy="8343238"/>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Strategies from current </a:t>
          </a:r>
          <a:r>
            <a:rPr lang="en-US" sz="1400" b="1" kern="1200" dirty="0"/>
            <a:t>Infrastructure/Utilities </a:t>
          </a:r>
          <a:r>
            <a:rPr lang="en-US" sz="1400" kern="1200" dirty="0"/>
            <a:t>Goal</a:t>
          </a:r>
          <a:endParaRPr lang="en-US" sz="1400" b="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Strategies from current </a:t>
          </a:r>
          <a:r>
            <a:rPr lang="en-US" sz="1400" b="1" kern="1200" dirty="0"/>
            <a:t>Planning &amp; Growth </a:t>
          </a:r>
          <a:r>
            <a:rPr lang="en-US" sz="1400" kern="1200" dirty="0"/>
            <a:t>Goal</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Strategies from current </a:t>
          </a:r>
          <a:r>
            <a:rPr lang="en-US" sz="1400" b="1" kern="1200" dirty="0"/>
            <a:t>Transportation/Traffic (Mobility) </a:t>
          </a:r>
          <a:r>
            <a:rPr lang="en-US" sz="1400" b="0" kern="1200" dirty="0"/>
            <a:t>Goal</a:t>
          </a:r>
          <a:endParaRPr lang="en-US" sz="1400" b="1" kern="1200" dirty="0"/>
        </a:p>
      </dsp:txBody>
      <dsp:txXfrm rot="-5400000">
        <a:off x="3808743" y="105467"/>
        <a:ext cx="8306051" cy="687400"/>
      </dsp:txXfrm>
    </dsp:sp>
    <dsp:sp modelId="{0F6AEA49-E970-4348-A0B4-547A53FC1C7D}">
      <dsp:nvSpPr>
        <dsp:cNvPr id="0" name=""/>
        <dsp:cNvSpPr/>
      </dsp:nvSpPr>
      <dsp:spPr>
        <a:xfrm>
          <a:off x="341008" y="1518"/>
          <a:ext cx="3467734" cy="89529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Balanced Growth of the Built Environment </a:t>
          </a:r>
        </a:p>
      </dsp:txBody>
      <dsp:txXfrm>
        <a:off x="384713" y="45223"/>
        <a:ext cx="3380324" cy="807888"/>
      </dsp:txXfrm>
    </dsp:sp>
    <dsp:sp modelId="{12E02679-3B7A-4288-B26C-46711CB4586C}">
      <dsp:nvSpPr>
        <dsp:cNvPr id="0" name=""/>
        <dsp:cNvSpPr/>
      </dsp:nvSpPr>
      <dsp:spPr>
        <a:xfrm rot="5400000">
          <a:off x="7599474" y="-2772317"/>
          <a:ext cx="761774" cy="8343238"/>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Strategies from current </a:t>
          </a:r>
          <a:r>
            <a:rPr lang="en-US" sz="1400" b="1" kern="1200" dirty="0"/>
            <a:t>Crime and Safety</a:t>
          </a:r>
          <a:r>
            <a:rPr lang="en-US" sz="1400" kern="1200" dirty="0"/>
            <a:t> Goal</a:t>
          </a:r>
          <a:endParaRPr lang="en-US" sz="1400" b="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Strategies from current </a:t>
          </a:r>
          <a:r>
            <a:rPr lang="en-US" sz="1400" b="1" kern="1200" dirty="0"/>
            <a:t>Senior, Social, Health-Medical Services and Schools </a:t>
          </a:r>
          <a:r>
            <a:rPr lang="en-US" sz="1400" kern="1200" dirty="0"/>
            <a:t>Goal</a:t>
          </a:r>
        </a:p>
      </dsp:txBody>
      <dsp:txXfrm rot="-5400000">
        <a:off x="3808743" y="1055601"/>
        <a:ext cx="8306051" cy="687400"/>
      </dsp:txXfrm>
    </dsp:sp>
    <dsp:sp modelId="{3BEE3C80-BD02-49A0-968B-A274EC4F267C}">
      <dsp:nvSpPr>
        <dsp:cNvPr id="0" name=""/>
        <dsp:cNvSpPr/>
      </dsp:nvSpPr>
      <dsp:spPr>
        <a:xfrm>
          <a:off x="341008" y="951652"/>
          <a:ext cx="3467734" cy="89529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Safe and Secure Community </a:t>
          </a:r>
        </a:p>
      </dsp:txBody>
      <dsp:txXfrm>
        <a:off x="384713" y="995357"/>
        <a:ext cx="3380324" cy="807888"/>
      </dsp:txXfrm>
    </dsp:sp>
    <dsp:sp modelId="{445DAE51-B6FA-4BC7-B378-24EDDF13F3E7}">
      <dsp:nvSpPr>
        <dsp:cNvPr id="0" name=""/>
        <dsp:cNvSpPr/>
      </dsp:nvSpPr>
      <dsp:spPr>
        <a:xfrm rot="5400000">
          <a:off x="7599474" y="-1822182"/>
          <a:ext cx="761774" cy="8343238"/>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Strategies from current </a:t>
          </a:r>
          <a:r>
            <a:rPr lang="en-US" sz="1400" b="1" kern="1200" dirty="0"/>
            <a:t>Crime &amp; Safety</a:t>
          </a:r>
          <a:r>
            <a:rPr lang="en-US" sz="1400" kern="1200" dirty="0"/>
            <a:t> Goal</a:t>
          </a:r>
          <a:endParaRPr lang="en-US" sz="1400" b="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Strategies from current </a:t>
          </a:r>
          <a:r>
            <a:rPr lang="en-US" sz="1400" b="1" kern="1200" dirty="0"/>
            <a:t>Historic Preservation </a:t>
          </a:r>
          <a:r>
            <a:rPr lang="en-US" sz="1400" b="0" kern="1200" dirty="0"/>
            <a:t>Goal</a:t>
          </a:r>
          <a:endParaRPr lang="en-US" sz="1400" b="1" kern="1200" dirty="0"/>
        </a:p>
      </dsp:txBody>
      <dsp:txXfrm rot="-5400000">
        <a:off x="3808743" y="2005736"/>
        <a:ext cx="8306051" cy="687400"/>
      </dsp:txXfrm>
    </dsp:sp>
    <dsp:sp modelId="{EC719E7A-1657-433F-A19D-08AE7D08C32C}">
      <dsp:nvSpPr>
        <dsp:cNvPr id="0" name=""/>
        <dsp:cNvSpPr/>
      </dsp:nvSpPr>
      <dsp:spPr>
        <a:xfrm>
          <a:off x="341008" y="1901787"/>
          <a:ext cx="3467734" cy="89529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Foster Community Character and Identity </a:t>
          </a:r>
        </a:p>
      </dsp:txBody>
      <dsp:txXfrm>
        <a:off x="384713" y="1945492"/>
        <a:ext cx="3380324" cy="807888"/>
      </dsp:txXfrm>
    </dsp:sp>
    <dsp:sp modelId="{ABA4126D-EF6B-4822-A034-F9C13675B5A4}">
      <dsp:nvSpPr>
        <dsp:cNvPr id="0" name=""/>
        <dsp:cNvSpPr/>
      </dsp:nvSpPr>
      <dsp:spPr>
        <a:xfrm rot="5400000">
          <a:off x="7599474" y="-872048"/>
          <a:ext cx="761774" cy="8343238"/>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Strategies from current </a:t>
          </a:r>
          <a:r>
            <a:rPr lang="en-US" sz="1400" b="1" kern="1200" dirty="0"/>
            <a:t>Planning &amp; Growth </a:t>
          </a:r>
          <a:r>
            <a:rPr lang="en-US" sz="1400" kern="1200" dirty="0"/>
            <a:t>Goal</a:t>
          </a:r>
          <a:endParaRPr lang="en-US" sz="1400" b="0" kern="1200" dirty="0"/>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Strategies from current </a:t>
          </a:r>
          <a:r>
            <a:rPr lang="en-US" sz="1400" b="1" kern="1200" dirty="0"/>
            <a:t>Economic Development </a:t>
          </a:r>
          <a:r>
            <a:rPr lang="en-US" sz="1400" b="0" kern="1200" dirty="0"/>
            <a:t>Goal</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Strategies from current </a:t>
          </a:r>
          <a:r>
            <a:rPr lang="en-US" sz="1400" b="1" kern="1200" dirty="0"/>
            <a:t>Senior, Social, Health-Medical Services and Schools</a:t>
          </a:r>
          <a:r>
            <a:rPr lang="en-US" sz="1400" kern="1200" dirty="0"/>
            <a:t> Goal</a:t>
          </a:r>
        </a:p>
      </dsp:txBody>
      <dsp:txXfrm rot="-5400000">
        <a:off x="3808743" y="2955870"/>
        <a:ext cx="8306051" cy="687400"/>
      </dsp:txXfrm>
    </dsp:sp>
    <dsp:sp modelId="{8C21806D-29C7-414F-8291-967235BA6252}">
      <dsp:nvSpPr>
        <dsp:cNvPr id="0" name=""/>
        <dsp:cNvSpPr/>
      </dsp:nvSpPr>
      <dsp:spPr>
        <a:xfrm>
          <a:off x="341008" y="2851921"/>
          <a:ext cx="3467734" cy="89529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Diverse Economic Growth </a:t>
          </a:r>
        </a:p>
      </dsp:txBody>
      <dsp:txXfrm>
        <a:off x="384713" y="2895626"/>
        <a:ext cx="3380324" cy="807888"/>
      </dsp:txXfrm>
    </dsp:sp>
    <dsp:sp modelId="{F1A719DF-C206-43A0-98D6-460F8C45B614}">
      <dsp:nvSpPr>
        <dsp:cNvPr id="0" name=""/>
        <dsp:cNvSpPr/>
      </dsp:nvSpPr>
      <dsp:spPr>
        <a:xfrm rot="5400000">
          <a:off x="7599474" y="78086"/>
          <a:ext cx="761774" cy="8343238"/>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Strategies from current </a:t>
          </a:r>
          <a:r>
            <a:rPr lang="en-US" sz="1400" b="1" kern="1200" dirty="0"/>
            <a:t>Parks and Recreation </a:t>
          </a:r>
          <a:r>
            <a:rPr lang="en-US" sz="1400" b="0" kern="1200" dirty="0"/>
            <a:t>Goal	</a:t>
          </a:r>
          <a:r>
            <a:rPr lang="en-US" sz="1400" b="1" kern="1200" dirty="0"/>
            <a:t> </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Strategies from current </a:t>
          </a:r>
          <a:r>
            <a:rPr lang="en-US" sz="1400" b="1" kern="1200" dirty="0"/>
            <a:t>Environmental Resources </a:t>
          </a:r>
          <a:r>
            <a:rPr lang="en-US" sz="1400" b="0" kern="1200" dirty="0"/>
            <a:t>Goal</a:t>
          </a:r>
          <a:endParaRPr lang="en-US" sz="1400" b="1" kern="1200" dirty="0"/>
        </a:p>
      </dsp:txBody>
      <dsp:txXfrm rot="-5400000">
        <a:off x="3808743" y="3906005"/>
        <a:ext cx="8306051" cy="687400"/>
      </dsp:txXfrm>
    </dsp:sp>
    <dsp:sp modelId="{9241C5F8-C8B7-44A8-B45A-3A34C6B0247C}">
      <dsp:nvSpPr>
        <dsp:cNvPr id="0" name=""/>
        <dsp:cNvSpPr/>
      </dsp:nvSpPr>
      <dsp:spPr>
        <a:xfrm>
          <a:off x="341008" y="3802055"/>
          <a:ext cx="3467734" cy="89529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Protection and Maintenance of Natural &amp; Open Spaces </a:t>
          </a:r>
        </a:p>
      </dsp:txBody>
      <dsp:txXfrm>
        <a:off x="384713" y="3845760"/>
        <a:ext cx="3380324" cy="8078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D5B1E-223C-40E9-BEF0-C7CBAE048E24}">
      <dsp:nvSpPr>
        <dsp:cNvPr id="0" name=""/>
        <dsp:cNvSpPr/>
      </dsp:nvSpPr>
      <dsp:spPr>
        <a:xfrm>
          <a:off x="-295603" y="3610956"/>
          <a:ext cx="7577828" cy="79944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295603" y="3610956"/>
        <a:ext cx="2273348" cy="799441"/>
      </dsp:txXfrm>
    </dsp:sp>
    <dsp:sp modelId="{B8F1F864-F6E1-4D7D-A48F-0AE781BDD20B}">
      <dsp:nvSpPr>
        <dsp:cNvPr id="0" name=""/>
        <dsp:cNvSpPr/>
      </dsp:nvSpPr>
      <dsp:spPr>
        <a:xfrm>
          <a:off x="-295603" y="2669955"/>
          <a:ext cx="7577828" cy="79944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295603" y="2669955"/>
        <a:ext cx="2273348" cy="799441"/>
      </dsp:txXfrm>
    </dsp:sp>
    <dsp:sp modelId="{518F2FA2-D4AD-4A33-BFC4-2A0F4B409A7E}">
      <dsp:nvSpPr>
        <dsp:cNvPr id="0" name=""/>
        <dsp:cNvSpPr/>
      </dsp:nvSpPr>
      <dsp:spPr>
        <a:xfrm>
          <a:off x="-295603" y="1762236"/>
          <a:ext cx="7577828" cy="79944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295603" y="1762236"/>
        <a:ext cx="2273348" cy="799441"/>
      </dsp:txXfrm>
    </dsp:sp>
    <dsp:sp modelId="{1E8E9AB0-D3E9-48E2-9A17-A7B15DBE6471}">
      <dsp:nvSpPr>
        <dsp:cNvPr id="0" name=""/>
        <dsp:cNvSpPr/>
      </dsp:nvSpPr>
      <dsp:spPr>
        <a:xfrm>
          <a:off x="-295603" y="861055"/>
          <a:ext cx="7577828" cy="79944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295603" y="861055"/>
        <a:ext cx="2273348" cy="799441"/>
      </dsp:txXfrm>
    </dsp:sp>
    <dsp:sp modelId="{511447DE-3527-4F63-A59A-8B10202268B1}">
      <dsp:nvSpPr>
        <dsp:cNvPr id="0" name=""/>
        <dsp:cNvSpPr/>
      </dsp:nvSpPr>
      <dsp:spPr>
        <a:xfrm>
          <a:off x="1215066" y="920720"/>
          <a:ext cx="4745825" cy="66750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Comprehensive Plan</a:t>
          </a:r>
        </a:p>
      </dsp:txBody>
      <dsp:txXfrm>
        <a:off x="1234617" y="940271"/>
        <a:ext cx="4706723" cy="628402"/>
      </dsp:txXfrm>
    </dsp:sp>
    <dsp:sp modelId="{7B8BD89C-9282-4591-8893-B608C198D577}">
      <dsp:nvSpPr>
        <dsp:cNvPr id="0" name=""/>
        <dsp:cNvSpPr/>
      </dsp:nvSpPr>
      <dsp:spPr>
        <a:xfrm>
          <a:off x="3542258" y="1588224"/>
          <a:ext cx="91440" cy="238973"/>
        </a:xfrm>
        <a:custGeom>
          <a:avLst/>
          <a:gdLst/>
          <a:ahLst/>
          <a:cxnLst/>
          <a:rect l="0" t="0" r="0" b="0"/>
          <a:pathLst>
            <a:path>
              <a:moveTo>
                <a:pt x="45720" y="0"/>
              </a:moveTo>
              <a:lnTo>
                <a:pt x="45720" y="119486"/>
              </a:lnTo>
              <a:lnTo>
                <a:pt x="134261" y="119486"/>
              </a:lnTo>
              <a:lnTo>
                <a:pt x="134261" y="238973"/>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162D89-96FB-425C-A333-7FB2D1875295}">
      <dsp:nvSpPr>
        <dsp:cNvPr id="0" name=""/>
        <dsp:cNvSpPr/>
      </dsp:nvSpPr>
      <dsp:spPr>
        <a:xfrm>
          <a:off x="1533735" y="1827197"/>
          <a:ext cx="4285567" cy="66750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Livable Communities Element</a:t>
          </a:r>
        </a:p>
      </dsp:txBody>
      <dsp:txXfrm>
        <a:off x="1553286" y="1846748"/>
        <a:ext cx="4246465" cy="628402"/>
      </dsp:txXfrm>
    </dsp:sp>
    <dsp:sp modelId="{68535A87-53EB-4AB3-A97C-0DA975717FAC}">
      <dsp:nvSpPr>
        <dsp:cNvPr id="0" name=""/>
        <dsp:cNvSpPr/>
      </dsp:nvSpPr>
      <dsp:spPr>
        <a:xfrm>
          <a:off x="3614239" y="2494702"/>
          <a:ext cx="91440" cy="255347"/>
        </a:xfrm>
        <a:custGeom>
          <a:avLst/>
          <a:gdLst/>
          <a:ahLst/>
          <a:cxnLst/>
          <a:rect l="0" t="0" r="0" b="0"/>
          <a:pathLst>
            <a:path>
              <a:moveTo>
                <a:pt x="62280" y="0"/>
              </a:moveTo>
              <a:lnTo>
                <a:pt x="62280" y="127673"/>
              </a:lnTo>
              <a:lnTo>
                <a:pt x="45720" y="127673"/>
              </a:lnTo>
              <a:lnTo>
                <a:pt x="45720" y="255347"/>
              </a:lnTo>
            </a:path>
          </a:pathLst>
        </a:cu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312A08-3436-4BD0-908C-52C5D25C1DAF}">
      <dsp:nvSpPr>
        <dsp:cNvPr id="0" name=""/>
        <dsp:cNvSpPr/>
      </dsp:nvSpPr>
      <dsp:spPr>
        <a:xfrm>
          <a:off x="1879995" y="2750049"/>
          <a:ext cx="3559927" cy="642826"/>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Greater Palm River Area Community Plan </a:t>
          </a:r>
        </a:p>
      </dsp:txBody>
      <dsp:txXfrm>
        <a:off x="1898823" y="2768877"/>
        <a:ext cx="3522271" cy="605170"/>
      </dsp:txXfrm>
    </dsp:sp>
    <dsp:sp modelId="{07931483-DD01-424D-B04C-DDEA9706B1FC}">
      <dsp:nvSpPr>
        <dsp:cNvPr id="0" name=""/>
        <dsp:cNvSpPr/>
      </dsp:nvSpPr>
      <dsp:spPr>
        <a:xfrm>
          <a:off x="3614239" y="3392875"/>
          <a:ext cx="91440" cy="264358"/>
        </a:xfrm>
        <a:custGeom>
          <a:avLst/>
          <a:gdLst/>
          <a:ahLst/>
          <a:cxnLst/>
          <a:rect l="0" t="0" r="0" b="0"/>
          <a:pathLst>
            <a:path>
              <a:moveTo>
                <a:pt x="45720" y="0"/>
              </a:moveTo>
              <a:lnTo>
                <a:pt x="45720" y="132179"/>
              </a:lnTo>
              <a:lnTo>
                <a:pt x="76809" y="132179"/>
              </a:lnTo>
              <a:lnTo>
                <a:pt x="76809" y="264358"/>
              </a:lnTo>
            </a:path>
          </a:pathLst>
        </a:cu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ECB1A9-0C1D-4F12-94B5-F3FF67FB2A36}">
      <dsp:nvSpPr>
        <dsp:cNvPr id="0" name=""/>
        <dsp:cNvSpPr/>
      </dsp:nvSpPr>
      <dsp:spPr>
        <a:xfrm>
          <a:off x="2691198" y="3657234"/>
          <a:ext cx="1999699" cy="66750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Vision, Goals &amp; Strategies</a:t>
          </a:r>
        </a:p>
      </dsp:txBody>
      <dsp:txXfrm>
        <a:off x="2710749" y="3676785"/>
        <a:ext cx="1960597" cy="6284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630A5-7A28-4A65-BEBE-E7385AE4A8C0}">
      <dsp:nvSpPr>
        <dsp:cNvPr id="0" name=""/>
        <dsp:cNvSpPr/>
      </dsp:nvSpPr>
      <dsp:spPr>
        <a:xfrm>
          <a:off x="0" y="76345"/>
          <a:ext cx="5257798" cy="722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chemeClr val="tx1"/>
              </a:solidFill>
            </a:rPr>
            <a:t>Adopted in 2008</a:t>
          </a:r>
        </a:p>
      </dsp:txBody>
      <dsp:txXfrm>
        <a:off x="35268" y="111613"/>
        <a:ext cx="5187262" cy="651938"/>
      </dsp:txXfrm>
    </dsp:sp>
    <dsp:sp modelId="{893FA4BD-14E8-4148-8C05-E04656E76134}">
      <dsp:nvSpPr>
        <dsp:cNvPr id="0" name=""/>
        <dsp:cNvSpPr/>
      </dsp:nvSpPr>
      <dsp:spPr>
        <a:xfrm>
          <a:off x="0" y="853540"/>
          <a:ext cx="5257798" cy="722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chemeClr val="tx1"/>
              </a:solidFill>
            </a:rPr>
            <a:t>Multiple neighborhoods – Palm River, Clair-Mel City, Progress Village</a:t>
          </a:r>
        </a:p>
      </dsp:txBody>
      <dsp:txXfrm>
        <a:off x="35268" y="888808"/>
        <a:ext cx="5187262" cy="651938"/>
      </dsp:txXfrm>
    </dsp:sp>
    <dsp:sp modelId="{690D3906-9B47-4CD1-A1F2-BD7033BB2C28}">
      <dsp:nvSpPr>
        <dsp:cNvPr id="0" name=""/>
        <dsp:cNvSpPr/>
      </dsp:nvSpPr>
      <dsp:spPr>
        <a:xfrm>
          <a:off x="0" y="1630735"/>
          <a:ext cx="5257798" cy="722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chemeClr val="tx1"/>
              </a:solidFill>
            </a:rPr>
            <a:t>Established a Vision, Goals, and Strategies</a:t>
          </a:r>
        </a:p>
      </dsp:txBody>
      <dsp:txXfrm>
        <a:off x="35268" y="1666003"/>
        <a:ext cx="5187262" cy="651938"/>
      </dsp:txXfrm>
    </dsp:sp>
    <dsp:sp modelId="{CB04D35D-18EB-45B0-82AC-4B08278CD055}">
      <dsp:nvSpPr>
        <dsp:cNvPr id="0" name=""/>
        <dsp:cNvSpPr/>
      </dsp:nvSpPr>
      <dsp:spPr>
        <a:xfrm>
          <a:off x="0" y="2407930"/>
          <a:ext cx="5257798" cy="722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chemeClr val="tx1"/>
              </a:solidFill>
            </a:rPr>
            <a:t>Includes a “Concept Vision Map” – a visual representation </a:t>
          </a:r>
        </a:p>
      </dsp:txBody>
      <dsp:txXfrm>
        <a:off x="35268" y="2443198"/>
        <a:ext cx="5187262" cy="651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44D42-9940-41B2-A32E-DDADD84AF4B2}">
      <dsp:nvSpPr>
        <dsp:cNvPr id="0" name=""/>
        <dsp:cNvSpPr/>
      </dsp:nvSpPr>
      <dsp:spPr>
        <a:xfrm>
          <a:off x="234645" y="1260650"/>
          <a:ext cx="4569712" cy="3241005"/>
        </a:xfrm>
        <a:prstGeom prst="ellipse">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The Community Plan Update</a:t>
          </a:r>
        </a:p>
      </dsp:txBody>
      <dsp:txXfrm>
        <a:off x="903864" y="1735284"/>
        <a:ext cx="3231274" cy="2291737"/>
      </dsp:txXfrm>
    </dsp:sp>
    <dsp:sp modelId="{7F159BD0-14ED-41E1-80AF-963A53278B57}">
      <dsp:nvSpPr>
        <dsp:cNvPr id="0" name=""/>
        <dsp:cNvSpPr/>
      </dsp:nvSpPr>
      <dsp:spPr>
        <a:xfrm>
          <a:off x="969473" y="0"/>
          <a:ext cx="5589167" cy="5826368"/>
        </a:xfrm>
        <a:prstGeom prst="blockArc">
          <a:avLst>
            <a:gd name="adj1" fmla="val 17527788"/>
            <a:gd name="adj2" fmla="val 4119114"/>
            <a:gd name="adj3" fmla="val 5750"/>
          </a:avLst>
        </a:prstGeom>
        <a:solidFill>
          <a:schemeClr val="accent6">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7AC799-81D6-4086-A5E1-D14C72154080}">
      <dsp:nvSpPr>
        <dsp:cNvPr id="0" name=""/>
        <dsp:cNvSpPr/>
      </dsp:nvSpPr>
      <dsp:spPr>
        <a:xfrm>
          <a:off x="5084930" y="491162"/>
          <a:ext cx="1485308" cy="148572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1BCD4CE-91C6-4292-9A74-4E9AB5DAF15E}">
      <dsp:nvSpPr>
        <dsp:cNvPr id="0" name=""/>
        <dsp:cNvSpPr/>
      </dsp:nvSpPr>
      <dsp:spPr>
        <a:xfrm>
          <a:off x="6526284" y="444706"/>
          <a:ext cx="3966047" cy="1437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kern="1200" dirty="0"/>
            <a:t>County Staff was requested to review implementation status of adopted community plan  </a:t>
          </a:r>
        </a:p>
      </dsp:txBody>
      <dsp:txXfrm>
        <a:off x="6526284" y="444706"/>
        <a:ext cx="3966047" cy="1437947"/>
      </dsp:txXfrm>
    </dsp:sp>
    <dsp:sp modelId="{A12769A0-36A3-4D00-A313-BDB9E1EA60F4}">
      <dsp:nvSpPr>
        <dsp:cNvPr id="0" name=""/>
        <dsp:cNvSpPr/>
      </dsp:nvSpPr>
      <dsp:spPr>
        <a:xfrm>
          <a:off x="5659006" y="2181392"/>
          <a:ext cx="1485308" cy="1485723"/>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3AC476D-D648-4E5F-A08C-2A6FEEF578DE}">
      <dsp:nvSpPr>
        <dsp:cNvPr id="0" name=""/>
        <dsp:cNvSpPr/>
      </dsp:nvSpPr>
      <dsp:spPr>
        <a:xfrm>
          <a:off x="7241432" y="2091300"/>
          <a:ext cx="3630130" cy="1660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10000"/>
            </a:spcAft>
            <a:buNone/>
          </a:pPr>
          <a:r>
            <a:rPr lang="en-US" sz="1900" kern="1200" dirty="0"/>
            <a:t>Based on findings Planning Commission and County staff were requested by the BOCC to initiate an update to the plan</a:t>
          </a:r>
        </a:p>
      </dsp:txBody>
      <dsp:txXfrm>
        <a:off x="7241432" y="2091300"/>
        <a:ext cx="3630130" cy="1660081"/>
      </dsp:txXfrm>
    </dsp:sp>
    <dsp:sp modelId="{E5F7A5BC-7827-4EF2-9FD8-5D3C4C424CB0}">
      <dsp:nvSpPr>
        <dsp:cNvPr id="0" name=""/>
        <dsp:cNvSpPr/>
      </dsp:nvSpPr>
      <dsp:spPr>
        <a:xfrm>
          <a:off x="5084930" y="3895509"/>
          <a:ext cx="1485308" cy="148572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BDBD811-20AD-4EEA-A247-7236671079D4}">
      <dsp:nvSpPr>
        <dsp:cNvPr id="0" name=""/>
        <dsp:cNvSpPr/>
      </dsp:nvSpPr>
      <dsp:spPr>
        <a:xfrm>
          <a:off x="6612201" y="4014183"/>
          <a:ext cx="3864592" cy="1683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933450">
            <a:lnSpc>
              <a:spcPct val="90000"/>
            </a:lnSpc>
            <a:spcBef>
              <a:spcPct val="0"/>
            </a:spcBef>
            <a:spcAft>
              <a:spcPct val="10000"/>
            </a:spcAft>
            <a:buNone/>
          </a:pPr>
          <a:r>
            <a:rPr lang="en-US" sz="2100" kern="1200" dirty="0"/>
            <a:t>Re-evaluating and amending the community plan to respond to the needs and preferences of the community</a:t>
          </a:r>
        </a:p>
      </dsp:txBody>
      <dsp:txXfrm>
        <a:off x="6612201" y="4014183"/>
        <a:ext cx="3864592" cy="16832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9A0CE-7E80-4A4F-BEFC-CFCFB306586D}">
      <dsp:nvSpPr>
        <dsp:cNvPr id="0" name=""/>
        <dsp:cNvSpPr/>
      </dsp:nvSpPr>
      <dsp:spPr>
        <a:xfrm>
          <a:off x="0" y="33316"/>
          <a:ext cx="6339168" cy="4247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Community-Wide Meetings</a:t>
          </a:r>
        </a:p>
      </dsp:txBody>
      <dsp:txXfrm>
        <a:off x="20733" y="54049"/>
        <a:ext cx="6297702" cy="383244"/>
      </dsp:txXfrm>
    </dsp:sp>
    <dsp:sp modelId="{E250CA1A-084F-497A-81A0-72A98CC361D7}">
      <dsp:nvSpPr>
        <dsp:cNvPr id="0" name=""/>
        <dsp:cNvSpPr/>
      </dsp:nvSpPr>
      <dsp:spPr>
        <a:xfrm>
          <a:off x="0" y="458026"/>
          <a:ext cx="633916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269"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a:t>Open Houses in November 2022</a:t>
          </a:r>
        </a:p>
      </dsp:txBody>
      <dsp:txXfrm>
        <a:off x="0" y="458026"/>
        <a:ext cx="6339168" cy="364320"/>
      </dsp:txXfrm>
    </dsp:sp>
    <dsp:sp modelId="{25C4124C-A13C-4E61-A7E8-85E0453A3EEE}">
      <dsp:nvSpPr>
        <dsp:cNvPr id="0" name=""/>
        <dsp:cNvSpPr/>
      </dsp:nvSpPr>
      <dsp:spPr>
        <a:xfrm>
          <a:off x="0" y="822346"/>
          <a:ext cx="6339168" cy="4247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Online </a:t>
          </a:r>
        </a:p>
      </dsp:txBody>
      <dsp:txXfrm>
        <a:off x="20733" y="843079"/>
        <a:ext cx="6297702" cy="383244"/>
      </dsp:txXfrm>
    </dsp:sp>
    <dsp:sp modelId="{50924E95-7271-4253-8927-696CA1FDAA94}">
      <dsp:nvSpPr>
        <dsp:cNvPr id="0" name=""/>
        <dsp:cNvSpPr/>
      </dsp:nvSpPr>
      <dsp:spPr>
        <a:xfrm>
          <a:off x="0" y="1247056"/>
          <a:ext cx="6339168" cy="58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269"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Online Survey (January – March 2023)</a:t>
          </a:r>
        </a:p>
        <a:p>
          <a:pPr marL="171450" lvl="1" indent="-171450" algn="l" defTabSz="800100">
            <a:lnSpc>
              <a:spcPct val="90000"/>
            </a:lnSpc>
            <a:spcBef>
              <a:spcPct val="0"/>
            </a:spcBef>
            <a:spcAft>
              <a:spcPct val="20000"/>
            </a:spcAft>
            <a:buChar char="•"/>
          </a:pPr>
          <a:r>
            <a:rPr lang="en-US" sz="1800" kern="1200"/>
            <a:t>Project Webpage </a:t>
          </a:r>
        </a:p>
      </dsp:txBody>
      <dsp:txXfrm>
        <a:off x="0" y="1247056"/>
        <a:ext cx="6339168" cy="580635"/>
      </dsp:txXfrm>
    </dsp:sp>
    <dsp:sp modelId="{EC23DCF3-2EAE-4673-B4A7-AB29E3CD4F60}">
      <dsp:nvSpPr>
        <dsp:cNvPr id="0" name=""/>
        <dsp:cNvSpPr/>
      </dsp:nvSpPr>
      <dsp:spPr>
        <a:xfrm>
          <a:off x="0" y="1827691"/>
          <a:ext cx="6339168" cy="4247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Office Hours</a:t>
          </a:r>
        </a:p>
      </dsp:txBody>
      <dsp:txXfrm>
        <a:off x="20733" y="1848424"/>
        <a:ext cx="6297702" cy="383244"/>
      </dsp:txXfrm>
    </dsp:sp>
    <dsp:sp modelId="{AA52F92E-86B5-4724-BA31-15E0BC0230BC}">
      <dsp:nvSpPr>
        <dsp:cNvPr id="0" name=""/>
        <dsp:cNvSpPr/>
      </dsp:nvSpPr>
      <dsp:spPr>
        <a:xfrm>
          <a:off x="0" y="2252401"/>
          <a:ext cx="633916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269"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a:t>Once a Month from January – May 2023</a:t>
          </a:r>
        </a:p>
      </dsp:txBody>
      <dsp:txXfrm>
        <a:off x="0" y="2252401"/>
        <a:ext cx="6339168" cy="364320"/>
      </dsp:txXfrm>
    </dsp:sp>
    <dsp:sp modelId="{0E77EB2E-2319-4A95-83E0-46DC28D240D3}">
      <dsp:nvSpPr>
        <dsp:cNvPr id="0" name=""/>
        <dsp:cNvSpPr/>
      </dsp:nvSpPr>
      <dsp:spPr>
        <a:xfrm>
          <a:off x="0" y="2616721"/>
          <a:ext cx="6339168" cy="4247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Community Plan Advisory Committee (CPAC)</a:t>
          </a:r>
        </a:p>
      </dsp:txBody>
      <dsp:txXfrm>
        <a:off x="20733" y="2637454"/>
        <a:ext cx="6297702" cy="383244"/>
      </dsp:txXfrm>
    </dsp:sp>
    <dsp:sp modelId="{E548B3F7-021A-4260-9814-8D7771671B04}">
      <dsp:nvSpPr>
        <dsp:cNvPr id="0" name=""/>
        <dsp:cNvSpPr/>
      </dsp:nvSpPr>
      <dsp:spPr>
        <a:xfrm>
          <a:off x="0" y="3041431"/>
          <a:ext cx="633916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269"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a:t>Monthly January – July 2023</a:t>
          </a:r>
        </a:p>
      </dsp:txBody>
      <dsp:txXfrm>
        <a:off x="0" y="3041431"/>
        <a:ext cx="6339168" cy="364320"/>
      </dsp:txXfrm>
    </dsp:sp>
    <dsp:sp modelId="{562230E1-604B-4734-BD1C-CF66406BAE3F}">
      <dsp:nvSpPr>
        <dsp:cNvPr id="0" name=""/>
        <dsp:cNvSpPr/>
      </dsp:nvSpPr>
      <dsp:spPr>
        <a:xfrm>
          <a:off x="0" y="3405751"/>
          <a:ext cx="6339168" cy="4247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Community Events </a:t>
          </a:r>
        </a:p>
      </dsp:txBody>
      <dsp:txXfrm>
        <a:off x="20733" y="3426484"/>
        <a:ext cx="6297702" cy="383244"/>
      </dsp:txXfrm>
    </dsp:sp>
    <dsp:sp modelId="{8A858BB6-55D9-410B-8A0C-448C162D6C8D}">
      <dsp:nvSpPr>
        <dsp:cNvPr id="0" name=""/>
        <dsp:cNvSpPr/>
      </dsp:nvSpPr>
      <dsp:spPr>
        <a:xfrm>
          <a:off x="0" y="3830461"/>
          <a:ext cx="6339168" cy="865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269"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a:t>Progress Village Civic Council Meet and Greet</a:t>
          </a:r>
        </a:p>
        <a:p>
          <a:pPr marL="171450" lvl="1" indent="-171450" algn="l" defTabSz="800100">
            <a:lnSpc>
              <a:spcPct val="90000"/>
            </a:lnSpc>
            <a:spcBef>
              <a:spcPct val="0"/>
            </a:spcBef>
            <a:spcAft>
              <a:spcPct val="20000"/>
            </a:spcAft>
            <a:buChar char="•"/>
          </a:pPr>
          <a:r>
            <a:rPr lang="en-US" sz="1800" kern="1200"/>
            <a:t>Commissioner Myer’s Town Halls</a:t>
          </a:r>
        </a:p>
        <a:p>
          <a:pPr marL="171450" lvl="1" indent="-171450" algn="l" defTabSz="800100">
            <a:lnSpc>
              <a:spcPct val="90000"/>
            </a:lnSpc>
            <a:spcBef>
              <a:spcPct val="0"/>
            </a:spcBef>
            <a:spcAft>
              <a:spcPct val="20000"/>
            </a:spcAft>
            <a:buChar char="•"/>
          </a:pPr>
          <a:r>
            <a:rPr lang="en-US" sz="1800" kern="1200"/>
            <a:t>Palm River CDC Events</a:t>
          </a:r>
        </a:p>
      </dsp:txBody>
      <dsp:txXfrm>
        <a:off x="0" y="3830461"/>
        <a:ext cx="6339168" cy="8652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C1713-63B9-4DEE-98B6-FF19D1A4C08C}">
      <dsp:nvSpPr>
        <dsp:cNvPr id="0" name=""/>
        <dsp:cNvSpPr/>
      </dsp:nvSpPr>
      <dsp:spPr>
        <a:xfrm>
          <a:off x="1098746" y="0"/>
          <a:ext cx="7699542" cy="5228217"/>
        </a:xfrm>
        <a:prstGeom prst="quadArrow">
          <a:avLst>
            <a:gd name="adj1" fmla="val 2000"/>
            <a:gd name="adj2" fmla="val 4000"/>
            <a:gd name="adj3" fmla="val 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978524-867E-4322-B6BF-F6D0F919EE85}">
      <dsp:nvSpPr>
        <dsp:cNvPr id="0" name=""/>
        <dsp:cNvSpPr/>
      </dsp:nvSpPr>
      <dsp:spPr>
        <a:xfrm>
          <a:off x="1215026" y="473216"/>
          <a:ext cx="3513654" cy="18158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b="1" kern="1200" dirty="0">
              <a:solidFill>
                <a:schemeClr val="tx1">
                  <a:lumMod val="85000"/>
                  <a:lumOff val="15000"/>
                </a:schemeClr>
              </a:solidFill>
              <a:latin typeface="Arial" panose="020B0604020202020204"/>
            </a:rPr>
            <a:t>Strength </a:t>
          </a:r>
          <a:endParaRPr lang="en-US" sz="2000" b="1" kern="1200" dirty="0">
            <a:solidFill>
              <a:schemeClr val="tx1">
                <a:lumMod val="85000"/>
                <a:lumOff val="15000"/>
              </a:schemeClr>
            </a:solidFill>
          </a:endParaRPr>
        </a:p>
        <a:p>
          <a:pPr marL="114300" lvl="1" indent="-114300" algn="l" defTabSz="533400" rtl="0">
            <a:lnSpc>
              <a:spcPct val="90000"/>
            </a:lnSpc>
            <a:spcBef>
              <a:spcPct val="0"/>
            </a:spcBef>
            <a:spcAft>
              <a:spcPct val="15000"/>
            </a:spcAft>
            <a:buChar char="•"/>
          </a:pPr>
          <a:r>
            <a:rPr lang="en-US" sz="1200" b="1" kern="1200" dirty="0">
              <a:solidFill>
                <a:schemeClr val="tx1">
                  <a:lumMod val="85000"/>
                  <a:lumOff val="15000"/>
                </a:schemeClr>
              </a:solidFill>
            </a:rPr>
            <a:t>Location</a:t>
          </a:r>
          <a:r>
            <a:rPr lang="en-US" sz="1200" kern="1200" dirty="0">
              <a:solidFill>
                <a:schemeClr val="tx1">
                  <a:lumMod val="85000"/>
                  <a:lumOff val="15000"/>
                </a:schemeClr>
              </a:solidFill>
              <a:latin typeface="Arial" panose="020B0604020202020204"/>
            </a:rPr>
            <a:t> </a:t>
          </a:r>
          <a:endParaRPr lang="en-US" sz="1200" kern="1200" dirty="0">
            <a:solidFill>
              <a:schemeClr val="tx1">
                <a:lumMod val="85000"/>
                <a:lumOff val="15000"/>
              </a:schemeClr>
            </a:solidFill>
          </a:endParaRPr>
        </a:p>
        <a:p>
          <a:pPr marL="114300" lvl="1" indent="-114300" algn="l" defTabSz="533400">
            <a:lnSpc>
              <a:spcPct val="90000"/>
            </a:lnSpc>
            <a:spcBef>
              <a:spcPct val="0"/>
            </a:spcBef>
            <a:spcAft>
              <a:spcPct val="15000"/>
            </a:spcAft>
            <a:buChar char="•"/>
          </a:pPr>
          <a:r>
            <a:rPr lang="en-US" sz="1200" kern="1200" dirty="0">
              <a:solidFill>
                <a:schemeClr val="tx1">
                  <a:lumMod val="85000"/>
                  <a:lumOff val="15000"/>
                </a:schemeClr>
              </a:solidFill>
            </a:rPr>
            <a:t>Diversity</a:t>
          </a:r>
        </a:p>
        <a:p>
          <a:pPr marL="114300" lvl="1" indent="-114300" algn="l" defTabSz="533400">
            <a:lnSpc>
              <a:spcPct val="90000"/>
            </a:lnSpc>
            <a:spcBef>
              <a:spcPct val="0"/>
            </a:spcBef>
            <a:spcAft>
              <a:spcPct val="15000"/>
            </a:spcAft>
            <a:buChar char="•"/>
          </a:pPr>
          <a:r>
            <a:rPr lang="en-US" sz="1200" kern="1200" dirty="0">
              <a:solidFill>
                <a:schemeClr val="tx1">
                  <a:lumMod val="85000"/>
                  <a:lumOff val="15000"/>
                </a:schemeClr>
              </a:solidFill>
            </a:rPr>
            <a:t>Individuality of neighborhoods</a:t>
          </a:r>
        </a:p>
        <a:p>
          <a:pPr marL="114300" lvl="1" indent="-114300" algn="l" defTabSz="533400">
            <a:lnSpc>
              <a:spcPct val="90000"/>
            </a:lnSpc>
            <a:spcBef>
              <a:spcPct val="0"/>
            </a:spcBef>
            <a:spcAft>
              <a:spcPct val="15000"/>
            </a:spcAft>
            <a:buChar char="•"/>
          </a:pPr>
          <a:r>
            <a:rPr lang="en-US" sz="1200" kern="1200" dirty="0">
              <a:solidFill>
                <a:schemeClr val="tx1">
                  <a:lumMod val="85000"/>
                  <a:lumOff val="15000"/>
                </a:schemeClr>
              </a:solidFill>
            </a:rPr>
            <a:t>Long term community members</a:t>
          </a:r>
        </a:p>
        <a:p>
          <a:pPr marL="114300" lvl="1" indent="-114300" algn="l" defTabSz="533400">
            <a:lnSpc>
              <a:spcPct val="90000"/>
            </a:lnSpc>
            <a:spcBef>
              <a:spcPct val="0"/>
            </a:spcBef>
            <a:spcAft>
              <a:spcPct val="15000"/>
            </a:spcAft>
            <a:buChar char="•"/>
          </a:pPr>
          <a:r>
            <a:rPr lang="en-US" sz="1200" kern="1200" dirty="0">
              <a:solidFill>
                <a:schemeClr val="tx1">
                  <a:lumMod val="85000"/>
                  <a:lumOff val="15000"/>
                </a:schemeClr>
              </a:solidFill>
            </a:rPr>
            <a:t>Affordable homes/lots for middle income families</a:t>
          </a:r>
        </a:p>
        <a:p>
          <a:pPr marL="114300" lvl="1" indent="-114300" algn="l" defTabSz="533400">
            <a:lnSpc>
              <a:spcPct val="90000"/>
            </a:lnSpc>
            <a:spcBef>
              <a:spcPct val="0"/>
            </a:spcBef>
            <a:spcAft>
              <a:spcPct val="15000"/>
            </a:spcAft>
            <a:buChar char="•"/>
          </a:pPr>
          <a:r>
            <a:rPr lang="en-US" sz="1200" kern="1200" dirty="0">
              <a:solidFill>
                <a:schemeClr val="tx1">
                  <a:lumMod val="85000"/>
                  <a:lumOff val="15000"/>
                </a:schemeClr>
              </a:solidFill>
            </a:rPr>
            <a:t>Small Businesses</a:t>
          </a:r>
        </a:p>
      </dsp:txBody>
      <dsp:txXfrm>
        <a:off x="1303667" y="561857"/>
        <a:ext cx="3336372" cy="1638540"/>
      </dsp:txXfrm>
    </dsp:sp>
    <dsp:sp modelId="{4CE48195-4FFC-4268-AE7A-32ABC456F71C}">
      <dsp:nvSpPr>
        <dsp:cNvPr id="0" name=""/>
        <dsp:cNvSpPr/>
      </dsp:nvSpPr>
      <dsp:spPr>
        <a:xfrm>
          <a:off x="5188785" y="457113"/>
          <a:ext cx="3513654" cy="1815822"/>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lumMod val="85000"/>
                  <a:lumOff val="15000"/>
                </a:schemeClr>
              </a:solidFill>
            </a:rPr>
            <a:t>Weakness</a:t>
          </a:r>
          <a:endParaRPr lang="en-US" sz="2000" kern="1200" dirty="0">
            <a:solidFill>
              <a:schemeClr val="tx1">
                <a:lumMod val="85000"/>
                <a:lumOff val="15000"/>
              </a:schemeClr>
            </a:solidFill>
          </a:endParaRPr>
        </a:p>
        <a:p>
          <a:pPr marL="114300" lvl="1" indent="-114300" algn="l" defTabSz="533400">
            <a:lnSpc>
              <a:spcPct val="90000"/>
            </a:lnSpc>
            <a:spcBef>
              <a:spcPct val="0"/>
            </a:spcBef>
            <a:spcAft>
              <a:spcPct val="15000"/>
            </a:spcAft>
            <a:buChar char="•"/>
          </a:pPr>
          <a:r>
            <a:rPr lang="en-US" sz="1200" b="0" i="0" u="none" kern="1200" dirty="0">
              <a:solidFill>
                <a:schemeClr val="tx1">
                  <a:lumMod val="85000"/>
                  <a:lumOff val="15000"/>
                </a:schemeClr>
              </a:solidFill>
            </a:rPr>
            <a:t>Crime/Violence</a:t>
          </a:r>
          <a:endParaRPr lang="en-US" sz="1200" kern="1200" dirty="0">
            <a:solidFill>
              <a:schemeClr val="tx1">
                <a:lumMod val="85000"/>
                <a:lumOff val="15000"/>
              </a:schemeClr>
            </a:solidFill>
          </a:endParaRPr>
        </a:p>
        <a:p>
          <a:pPr marL="114300" lvl="1" indent="-114300" algn="l" defTabSz="533400">
            <a:lnSpc>
              <a:spcPct val="90000"/>
            </a:lnSpc>
            <a:spcBef>
              <a:spcPct val="0"/>
            </a:spcBef>
            <a:spcAft>
              <a:spcPct val="15000"/>
            </a:spcAft>
            <a:buChar char="•"/>
          </a:pPr>
          <a:r>
            <a:rPr lang="en-US" sz="1200" b="0" i="0" u="none" kern="1200" dirty="0">
              <a:solidFill>
                <a:schemeClr val="tx1">
                  <a:lumMod val="85000"/>
                  <a:lumOff val="15000"/>
                </a:schemeClr>
              </a:solidFill>
            </a:rPr>
            <a:t>Funding</a:t>
          </a:r>
          <a:endParaRPr lang="en-US" sz="1200" b="0" kern="1200" dirty="0">
            <a:solidFill>
              <a:schemeClr val="tx1">
                <a:lumMod val="85000"/>
                <a:lumOff val="15000"/>
              </a:schemeClr>
            </a:solidFill>
          </a:endParaRPr>
        </a:p>
        <a:p>
          <a:pPr marL="114300" lvl="1" indent="-114300" algn="l" defTabSz="533400">
            <a:lnSpc>
              <a:spcPct val="90000"/>
            </a:lnSpc>
            <a:spcBef>
              <a:spcPct val="0"/>
            </a:spcBef>
            <a:spcAft>
              <a:spcPct val="15000"/>
            </a:spcAft>
            <a:buChar char="•"/>
          </a:pPr>
          <a:r>
            <a:rPr lang="en-US" sz="1200" b="1" i="0" u="none" kern="1200" dirty="0">
              <a:solidFill>
                <a:schemeClr val="tx1">
                  <a:lumMod val="85000"/>
                  <a:lumOff val="15000"/>
                </a:schemeClr>
              </a:solidFill>
            </a:rPr>
            <a:t>Communication</a:t>
          </a:r>
          <a:endParaRPr lang="en-US" sz="1200" b="1" kern="1200" dirty="0">
            <a:solidFill>
              <a:schemeClr val="tx1">
                <a:lumMod val="85000"/>
                <a:lumOff val="15000"/>
              </a:schemeClr>
            </a:solidFill>
          </a:endParaRPr>
        </a:p>
        <a:p>
          <a:pPr marL="114300" lvl="1" indent="-114300" algn="l" defTabSz="533400">
            <a:lnSpc>
              <a:spcPct val="90000"/>
            </a:lnSpc>
            <a:spcBef>
              <a:spcPct val="0"/>
            </a:spcBef>
            <a:spcAft>
              <a:spcPct val="15000"/>
            </a:spcAft>
            <a:buChar char="•"/>
          </a:pPr>
          <a:r>
            <a:rPr lang="en-US" sz="1200" b="1" i="0" u="none" kern="1200" dirty="0">
              <a:solidFill>
                <a:schemeClr val="tx1">
                  <a:lumMod val="85000"/>
                  <a:lumOff val="15000"/>
                </a:schemeClr>
              </a:solidFill>
            </a:rPr>
            <a:t>Roads</a:t>
          </a:r>
          <a:r>
            <a:rPr lang="en-US" sz="1200" b="0" i="0" u="none" kern="1200" dirty="0">
              <a:solidFill>
                <a:schemeClr val="tx1">
                  <a:lumMod val="85000"/>
                  <a:lumOff val="15000"/>
                </a:schemeClr>
              </a:solidFill>
            </a:rPr>
            <a:t>/</a:t>
          </a:r>
          <a:r>
            <a:rPr lang="en-US" sz="1200" b="1" i="0" u="none" kern="1200" dirty="0">
              <a:solidFill>
                <a:schemeClr val="tx1">
                  <a:lumMod val="85000"/>
                  <a:lumOff val="15000"/>
                </a:schemeClr>
              </a:solidFill>
            </a:rPr>
            <a:t>Traffic</a:t>
          </a:r>
          <a:endParaRPr lang="en-US" sz="1200" b="1" kern="1200" dirty="0">
            <a:solidFill>
              <a:schemeClr val="tx1">
                <a:lumMod val="85000"/>
                <a:lumOff val="15000"/>
              </a:schemeClr>
            </a:solidFill>
          </a:endParaRPr>
        </a:p>
        <a:p>
          <a:pPr marL="114300" lvl="1" indent="-114300" algn="l" defTabSz="533400" rtl="0">
            <a:lnSpc>
              <a:spcPct val="90000"/>
            </a:lnSpc>
            <a:spcBef>
              <a:spcPct val="0"/>
            </a:spcBef>
            <a:spcAft>
              <a:spcPct val="15000"/>
            </a:spcAft>
            <a:buChar char="•"/>
          </a:pPr>
          <a:r>
            <a:rPr lang="en-US" sz="1200" b="0" i="0" u="none" kern="1200" dirty="0">
              <a:solidFill>
                <a:schemeClr val="tx1">
                  <a:lumMod val="85000"/>
                  <a:lumOff val="15000"/>
                </a:schemeClr>
              </a:solidFill>
            </a:rPr>
            <a:t>New business development</a:t>
          </a:r>
          <a:r>
            <a:rPr lang="en-US" sz="2000" b="0" i="0" u="none" kern="1200" dirty="0">
              <a:solidFill>
                <a:schemeClr val="tx1">
                  <a:lumMod val="85000"/>
                  <a:lumOff val="15000"/>
                </a:schemeClr>
              </a:solidFill>
              <a:latin typeface="Arial" panose="020B0604020202020204"/>
            </a:rPr>
            <a:t> </a:t>
          </a:r>
          <a:endParaRPr lang="en-US" sz="2000" kern="1200" dirty="0">
            <a:solidFill>
              <a:schemeClr val="tx1">
                <a:lumMod val="85000"/>
                <a:lumOff val="15000"/>
              </a:schemeClr>
            </a:solidFill>
          </a:endParaRPr>
        </a:p>
        <a:p>
          <a:pPr marL="114300" lvl="1" indent="-114300" algn="l" defTabSz="533400" rtl="0">
            <a:lnSpc>
              <a:spcPct val="90000"/>
            </a:lnSpc>
            <a:spcBef>
              <a:spcPct val="0"/>
            </a:spcBef>
            <a:spcAft>
              <a:spcPct val="15000"/>
            </a:spcAft>
            <a:buChar char="•"/>
          </a:pPr>
          <a:r>
            <a:rPr lang="en-US" sz="1200" kern="1200" dirty="0">
              <a:solidFill>
                <a:schemeClr val="tx1">
                  <a:lumMod val="85000"/>
                  <a:lumOff val="15000"/>
                </a:schemeClr>
              </a:solidFill>
            </a:rPr>
            <a:t>Water/Sewer</a:t>
          </a:r>
          <a:r>
            <a:rPr lang="en-US" sz="1200" kern="1200" dirty="0">
              <a:solidFill>
                <a:schemeClr val="tx1">
                  <a:lumMod val="85000"/>
                  <a:lumOff val="15000"/>
                </a:schemeClr>
              </a:solidFill>
              <a:latin typeface="Arial" panose="020B0604020202020204"/>
            </a:rPr>
            <a:t> </a:t>
          </a:r>
          <a:endParaRPr lang="en-US" sz="1200" kern="1200" dirty="0">
            <a:solidFill>
              <a:schemeClr val="tx1">
                <a:lumMod val="85000"/>
                <a:lumOff val="15000"/>
              </a:schemeClr>
            </a:solidFill>
          </a:endParaRPr>
        </a:p>
      </dsp:txBody>
      <dsp:txXfrm>
        <a:off x="5277426" y="545754"/>
        <a:ext cx="3336372" cy="1638540"/>
      </dsp:txXfrm>
    </dsp:sp>
    <dsp:sp modelId="{32861B31-23C3-41E0-AC79-B6E78DDF7FBD}">
      <dsp:nvSpPr>
        <dsp:cNvPr id="0" name=""/>
        <dsp:cNvSpPr/>
      </dsp:nvSpPr>
      <dsp:spPr>
        <a:xfrm>
          <a:off x="1215026" y="2930478"/>
          <a:ext cx="3513654" cy="1815822"/>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b="1" kern="1200" dirty="0">
              <a:solidFill>
                <a:schemeClr val="tx1">
                  <a:lumMod val="85000"/>
                  <a:lumOff val="15000"/>
                </a:schemeClr>
              </a:solidFill>
            </a:rPr>
            <a:t>Opportunity</a:t>
          </a:r>
          <a:r>
            <a:rPr lang="en-US" sz="2000" b="1" kern="1200" dirty="0">
              <a:solidFill>
                <a:schemeClr val="tx1">
                  <a:lumMod val="85000"/>
                  <a:lumOff val="15000"/>
                </a:schemeClr>
              </a:solidFill>
              <a:latin typeface="Arial" panose="020B0604020202020204"/>
            </a:rPr>
            <a:t> </a:t>
          </a:r>
          <a:endParaRPr lang="en-US" sz="2000" kern="1200" dirty="0">
            <a:solidFill>
              <a:schemeClr val="tx1">
                <a:lumMod val="85000"/>
                <a:lumOff val="15000"/>
              </a:schemeClr>
            </a:solidFill>
          </a:endParaRPr>
        </a:p>
        <a:p>
          <a:pPr marL="114300" lvl="1" indent="-114300" algn="l" defTabSz="533400">
            <a:lnSpc>
              <a:spcPct val="90000"/>
            </a:lnSpc>
            <a:spcBef>
              <a:spcPct val="0"/>
            </a:spcBef>
            <a:spcAft>
              <a:spcPct val="15000"/>
            </a:spcAft>
            <a:buChar char="•"/>
          </a:pPr>
          <a:r>
            <a:rPr lang="en-US" sz="1200" b="1" kern="1200" dirty="0">
              <a:solidFill>
                <a:schemeClr val="tx1">
                  <a:lumMod val="85000"/>
                  <a:lumOff val="15000"/>
                </a:schemeClr>
              </a:solidFill>
            </a:rPr>
            <a:t>Attracting new business &amp; services</a:t>
          </a:r>
        </a:p>
        <a:p>
          <a:pPr marL="114300" lvl="1" indent="-114300" algn="l" defTabSz="533400">
            <a:lnSpc>
              <a:spcPct val="90000"/>
            </a:lnSpc>
            <a:spcBef>
              <a:spcPct val="0"/>
            </a:spcBef>
            <a:spcAft>
              <a:spcPct val="15000"/>
            </a:spcAft>
            <a:buChar char="•"/>
          </a:pPr>
          <a:r>
            <a:rPr lang="en-US" sz="1200" kern="1200" dirty="0">
              <a:solidFill>
                <a:schemeClr val="tx1">
                  <a:lumMod val="85000"/>
                  <a:lumOff val="15000"/>
                </a:schemeClr>
              </a:solidFill>
            </a:rPr>
            <a:t>Improved infrastructure</a:t>
          </a:r>
        </a:p>
        <a:p>
          <a:pPr marL="114300" lvl="1" indent="-114300" algn="l" defTabSz="533400">
            <a:lnSpc>
              <a:spcPct val="90000"/>
            </a:lnSpc>
            <a:spcBef>
              <a:spcPct val="0"/>
            </a:spcBef>
            <a:spcAft>
              <a:spcPct val="15000"/>
            </a:spcAft>
            <a:buChar char="•"/>
          </a:pPr>
          <a:r>
            <a:rPr lang="en-US" sz="1200" b="1" kern="1200" dirty="0">
              <a:solidFill>
                <a:schemeClr val="tx1">
                  <a:lumMod val="85000"/>
                  <a:lumOff val="15000"/>
                </a:schemeClr>
              </a:solidFill>
            </a:rPr>
            <a:t>Engagement of youth</a:t>
          </a:r>
        </a:p>
        <a:p>
          <a:pPr marL="114300" lvl="1" indent="-114300" algn="l" defTabSz="533400">
            <a:lnSpc>
              <a:spcPct val="90000"/>
            </a:lnSpc>
            <a:spcBef>
              <a:spcPct val="0"/>
            </a:spcBef>
            <a:spcAft>
              <a:spcPct val="15000"/>
            </a:spcAft>
            <a:buChar char="•"/>
          </a:pPr>
          <a:r>
            <a:rPr lang="en-US" sz="1200" kern="1200" dirty="0">
              <a:solidFill>
                <a:schemeClr val="tx1">
                  <a:lumMod val="85000"/>
                  <a:lumOff val="15000"/>
                </a:schemeClr>
              </a:solidFill>
            </a:rPr>
            <a:t>More recreational venues</a:t>
          </a:r>
        </a:p>
      </dsp:txBody>
      <dsp:txXfrm>
        <a:off x="1303667" y="3019119"/>
        <a:ext cx="3336372" cy="1638540"/>
      </dsp:txXfrm>
    </dsp:sp>
    <dsp:sp modelId="{96EB2D4C-6057-4A15-8AF1-2A0D665C4EE2}">
      <dsp:nvSpPr>
        <dsp:cNvPr id="0" name=""/>
        <dsp:cNvSpPr/>
      </dsp:nvSpPr>
      <dsp:spPr>
        <a:xfrm>
          <a:off x="5188785" y="2914375"/>
          <a:ext cx="3513654" cy="181582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lumMod val="85000"/>
                  <a:lumOff val="15000"/>
                </a:schemeClr>
              </a:solidFill>
            </a:rPr>
            <a:t>Threat</a:t>
          </a:r>
          <a:endParaRPr lang="en-US" sz="2000" kern="1200" dirty="0">
            <a:solidFill>
              <a:schemeClr val="tx1">
                <a:lumMod val="85000"/>
                <a:lumOff val="15000"/>
              </a:schemeClr>
            </a:solidFill>
          </a:endParaRPr>
        </a:p>
        <a:p>
          <a:pPr marL="114300" lvl="1" indent="-114300" algn="l" defTabSz="533400">
            <a:lnSpc>
              <a:spcPct val="90000"/>
            </a:lnSpc>
            <a:spcBef>
              <a:spcPct val="0"/>
            </a:spcBef>
            <a:spcAft>
              <a:spcPct val="15000"/>
            </a:spcAft>
            <a:buChar char="•"/>
          </a:pPr>
          <a:r>
            <a:rPr lang="en-US" sz="1200" b="1" kern="1200" dirty="0">
              <a:solidFill>
                <a:schemeClr val="tx1">
                  <a:lumMod val="85000"/>
                  <a:lumOff val="15000"/>
                </a:schemeClr>
              </a:solidFill>
            </a:rPr>
            <a:t>Funding</a:t>
          </a:r>
        </a:p>
        <a:p>
          <a:pPr marL="114300" lvl="1" indent="-114300" algn="l" defTabSz="533400">
            <a:lnSpc>
              <a:spcPct val="90000"/>
            </a:lnSpc>
            <a:spcBef>
              <a:spcPct val="0"/>
            </a:spcBef>
            <a:spcAft>
              <a:spcPct val="15000"/>
            </a:spcAft>
            <a:buChar char="•"/>
          </a:pPr>
          <a:r>
            <a:rPr lang="en-US" sz="1200" kern="1200" dirty="0">
              <a:solidFill>
                <a:schemeClr val="tx1">
                  <a:lumMod val="85000"/>
                  <a:lumOff val="15000"/>
                </a:schemeClr>
              </a:solidFill>
            </a:rPr>
            <a:t>Crime</a:t>
          </a:r>
        </a:p>
        <a:p>
          <a:pPr marL="114300" lvl="1" indent="-114300" algn="l" defTabSz="533400">
            <a:lnSpc>
              <a:spcPct val="90000"/>
            </a:lnSpc>
            <a:spcBef>
              <a:spcPct val="0"/>
            </a:spcBef>
            <a:spcAft>
              <a:spcPct val="15000"/>
            </a:spcAft>
            <a:buChar char="•"/>
          </a:pPr>
          <a:r>
            <a:rPr lang="en-US" sz="1200" kern="1200" dirty="0">
              <a:solidFill>
                <a:schemeClr val="tx1">
                  <a:lumMod val="85000"/>
                  <a:lumOff val="15000"/>
                </a:schemeClr>
              </a:solidFill>
            </a:rPr>
            <a:t>Lack of cohesiveness within neighborhoods</a:t>
          </a:r>
        </a:p>
        <a:p>
          <a:pPr marL="114300" lvl="1" indent="-114300" algn="l" defTabSz="533400">
            <a:lnSpc>
              <a:spcPct val="90000"/>
            </a:lnSpc>
            <a:spcBef>
              <a:spcPct val="0"/>
            </a:spcBef>
            <a:spcAft>
              <a:spcPct val="15000"/>
            </a:spcAft>
            <a:buChar char="•"/>
          </a:pPr>
          <a:r>
            <a:rPr lang="en-US" sz="1200" b="1" kern="1200" dirty="0">
              <a:solidFill>
                <a:schemeClr val="tx1">
                  <a:lumMod val="85000"/>
                  <a:lumOff val="15000"/>
                </a:schemeClr>
              </a:solidFill>
            </a:rPr>
            <a:t>Rapid development</a:t>
          </a:r>
        </a:p>
        <a:p>
          <a:pPr marL="114300" lvl="1" indent="-114300" algn="l" defTabSz="533400" rtl="0">
            <a:lnSpc>
              <a:spcPct val="90000"/>
            </a:lnSpc>
            <a:spcBef>
              <a:spcPct val="0"/>
            </a:spcBef>
            <a:spcAft>
              <a:spcPct val="15000"/>
            </a:spcAft>
            <a:buChar char="•"/>
          </a:pPr>
          <a:r>
            <a:rPr lang="en-US" sz="1200" b="1" kern="1200" dirty="0">
              <a:solidFill>
                <a:schemeClr val="tx1">
                  <a:lumMod val="85000"/>
                  <a:lumOff val="15000"/>
                </a:schemeClr>
              </a:solidFill>
            </a:rPr>
            <a:t>Loss of Identity/Original Residents leaving area</a:t>
          </a:r>
          <a:r>
            <a:rPr lang="en-US" sz="1200" b="1" kern="1200" dirty="0">
              <a:solidFill>
                <a:schemeClr val="tx1">
                  <a:lumMod val="85000"/>
                  <a:lumOff val="15000"/>
                </a:schemeClr>
              </a:solidFill>
              <a:latin typeface="Arial" panose="020B0604020202020204"/>
            </a:rPr>
            <a:t> </a:t>
          </a:r>
          <a:endParaRPr lang="en-US" sz="1200" b="1" kern="1200" dirty="0">
            <a:solidFill>
              <a:schemeClr val="tx1">
                <a:lumMod val="85000"/>
                <a:lumOff val="15000"/>
              </a:schemeClr>
            </a:solidFill>
          </a:endParaRPr>
        </a:p>
      </dsp:txBody>
      <dsp:txXfrm>
        <a:off x="5277426" y="3003016"/>
        <a:ext cx="3336372" cy="16385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4466C-6C79-4AD6-AE9E-7F14B6272A72}">
      <dsp:nvSpPr>
        <dsp:cNvPr id="0" name=""/>
        <dsp:cNvSpPr/>
      </dsp:nvSpPr>
      <dsp:spPr>
        <a:xfrm>
          <a:off x="0" y="28079"/>
          <a:ext cx="6999997" cy="879840"/>
        </a:xfrm>
        <a:prstGeom prst="roundRect">
          <a:avLst/>
        </a:prstGeom>
        <a:solidFill>
          <a:srgbClr val="9A41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bg1"/>
              </a:solidFill>
            </a:rPr>
            <a:t>Adopted community plan not implemented adequately</a:t>
          </a:r>
          <a:r>
            <a:rPr lang="en-US" sz="2000" kern="1200" dirty="0">
              <a:solidFill>
                <a:schemeClr val="bg1"/>
              </a:solidFill>
              <a:latin typeface="Arial" panose="020B0604020202020204"/>
            </a:rPr>
            <a:t> </a:t>
          </a:r>
          <a:endParaRPr lang="en-US" sz="2000" kern="1200" dirty="0">
            <a:solidFill>
              <a:schemeClr val="bg1"/>
            </a:solidFill>
          </a:endParaRPr>
        </a:p>
      </dsp:txBody>
      <dsp:txXfrm>
        <a:off x="42950" y="71029"/>
        <a:ext cx="6914097" cy="793940"/>
      </dsp:txXfrm>
    </dsp:sp>
    <dsp:sp modelId="{EB064660-3E3E-4F6F-AA04-74FF8BA55D48}">
      <dsp:nvSpPr>
        <dsp:cNvPr id="0" name=""/>
        <dsp:cNvSpPr/>
      </dsp:nvSpPr>
      <dsp:spPr>
        <a:xfrm>
          <a:off x="0" y="1043279"/>
          <a:ext cx="6999997" cy="879840"/>
        </a:xfrm>
        <a:prstGeom prst="roundRect">
          <a:avLst/>
        </a:prstGeom>
        <a:solidFill>
          <a:srgbClr val="9A41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bg1"/>
              </a:solidFill>
            </a:rPr>
            <a:t>Area’s history </a:t>
          </a:r>
          <a:r>
            <a:rPr lang="en-US" sz="2000" b="1" kern="1200" dirty="0">
              <a:solidFill>
                <a:schemeClr val="bg1"/>
              </a:solidFill>
            </a:rPr>
            <a:t>and sense of community/identity </a:t>
          </a:r>
          <a:r>
            <a:rPr lang="en-US" sz="2000" kern="1200" dirty="0">
              <a:solidFill>
                <a:schemeClr val="bg1"/>
              </a:solidFill>
            </a:rPr>
            <a:t>being lost to new development and changing demographics</a:t>
          </a:r>
          <a:r>
            <a:rPr lang="en-US" sz="2000" kern="1200" dirty="0">
              <a:solidFill>
                <a:schemeClr val="bg1"/>
              </a:solidFill>
              <a:latin typeface="Arial" panose="020B0604020202020204"/>
            </a:rPr>
            <a:t> </a:t>
          </a:r>
          <a:endParaRPr lang="en-US" sz="2000" kern="1200" dirty="0">
            <a:solidFill>
              <a:schemeClr val="bg1"/>
            </a:solidFill>
          </a:endParaRPr>
        </a:p>
      </dsp:txBody>
      <dsp:txXfrm>
        <a:off x="42950" y="1086229"/>
        <a:ext cx="6914097" cy="793940"/>
      </dsp:txXfrm>
    </dsp:sp>
    <dsp:sp modelId="{8F4805C9-77F8-40E0-A68A-85999CD15B65}">
      <dsp:nvSpPr>
        <dsp:cNvPr id="0" name=""/>
        <dsp:cNvSpPr/>
      </dsp:nvSpPr>
      <dsp:spPr>
        <a:xfrm>
          <a:off x="0" y="2058479"/>
          <a:ext cx="6999997" cy="879840"/>
        </a:xfrm>
        <a:prstGeom prst="roundRect">
          <a:avLst/>
        </a:prstGeom>
        <a:solidFill>
          <a:srgbClr val="9A41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Desire for </a:t>
          </a:r>
          <a:r>
            <a:rPr lang="en-US" sz="2000" b="1" kern="1200" dirty="0">
              <a:solidFill>
                <a:schemeClr val="bg1"/>
              </a:solidFill>
            </a:rPr>
            <a:t>balance</a:t>
          </a:r>
          <a:r>
            <a:rPr lang="en-US" sz="2000" kern="1200" dirty="0">
              <a:solidFill>
                <a:schemeClr val="bg1"/>
              </a:solidFill>
            </a:rPr>
            <a:t> between development and infrastructure demands</a:t>
          </a:r>
        </a:p>
      </dsp:txBody>
      <dsp:txXfrm>
        <a:off x="42950" y="2101429"/>
        <a:ext cx="6914097" cy="793940"/>
      </dsp:txXfrm>
    </dsp:sp>
    <dsp:sp modelId="{F42CFB46-802D-4AAF-B123-EFB40AD78046}">
      <dsp:nvSpPr>
        <dsp:cNvPr id="0" name=""/>
        <dsp:cNvSpPr/>
      </dsp:nvSpPr>
      <dsp:spPr>
        <a:xfrm>
          <a:off x="0" y="3073679"/>
          <a:ext cx="6999997" cy="879840"/>
        </a:xfrm>
        <a:prstGeom prst="roundRect">
          <a:avLst/>
        </a:prstGeom>
        <a:solidFill>
          <a:srgbClr val="9A41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Desire for </a:t>
          </a:r>
          <a:r>
            <a:rPr lang="en-US" sz="2000" b="1" kern="1200" dirty="0">
              <a:solidFill>
                <a:schemeClr val="bg1"/>
              </a:solidFill>
            </a:rPr>
            <a:t>better communication </a:t>
          </a:r>
          <a:r>
            <a:rPr lang="en-US" sz="2000" kern="1200" dirty="0">
              <a:solidFill>
                <a:schemeClr val="bg1"/>
              </a:solidFill>
            </a:rPr>
            <a:t>within the community and with the county</a:t>
          </a:r>
        </a:p>
      </dsp:txBody>
      <dsp:txXfrm>
        <a:off x="42950" y="3116629"/>
        <a:ext cx="6914097" cy="7939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F15F6-252C-4FE6-9AD8-9FB624866856}">
      <dsp:nvSpPr>
        <dsp:cNvPr id="0" name=""/>
        <dsp:cNvSpPr/>
      </dsp:nvSpPr>
      <dsp:spPr>
        <a:xfrm>
          <a:off x="146021" y="1746"/>
          <a:ext cx="4351583" cy="181210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rPr>
            <a:t>Updating Vision Statement and Concept Map</a:t>
          </a:r>
          <a:r>
            <a:rPr lang="en-US" sz="2000" b="0" kern="1200" dirty="0">
              <a:solidFill>
                <a:schemeClr val="tx1"/>
              </a:solidFill>
              <a:latin typeface="Arial" panose="020B0604020202020204"/>
            </a:rPr>
            <a:t> </a:t>
          </a:r>
          <a:endParaRPr lang="en-US" sz="2400" b="0" kern="1200" dirty="0">
            <a:solidFill>
              <a:schemeClr val="tx1"/>
            </a:solidFill>
          </a:endParaRPr>
        </a:p>
        <a:p>
          <a:pPr marL="228600" lvl="1" indent="-228600" algn="l" defTabSz="889000">
            <a:lnSpc>
              <a:spcPct val="90000"/>
            </a:lnSpc>
            <a:spcBef>
              <a:spcPct val="0"/>
            </a:spcBef>
            <a:spcAft>
              <a:spcPct val="15000"/>
            </a:spcAft>
            <a:buChar char="•"/>
          </a:pPr>
          <a:r>
            <a:rPr lang="en-US" sz="2000" b="0" kern="1200" dirty="0">
              <a:solidFill>
                <a:schemeClr val="tx1"/>
              </a:solidFill>
            </a:rPr>
            <a:t>Identifying neighborhoods on Concept Map</a:t>
          </a:r>
          <a:r>
            <a:rPr lang="en-US" sz="2000" b="0" kern="1200" dirty="0">
              <a:solidFill>
                <a:schemeClr val="tx1"/>
              </a:solidFill>
              <a:latin typeface="Arial" panose="020B0604020202020204"/>
            </a:rPr>
            <a:t> </a:t>
          </a:r>
          <a:endParaRPr lang="en-US" sz="2400" b="0" kern="1200" dirty="0">
            <a:solidFill>
              <a:schemeClr val="tx1"/>
            </a:solidFill>
          </a:endParaRPr>
        </a:p>
      </dsp:txBody>
      <dsp:txXfrm>
        <a:off x="146021" y="1746"/>
        <a:ext cx="4351583" cy="1812102"/>
      </dsp:txXfrm>
    </dsp:sp>
    <dsp:sp modelId="{F091012F-74C4-4A97-9198-F94B72C419A4}">
      <dsp:nvSpPr>
        <dsp:cNvPr id="0" name=""/>
        <dsp:cNvSpPr/>
      </dsp:nvSpPr>
      <dsp:spPr>
        <a:xfrm>
          <a:off x="4799622" y="1746"/>
          <a:ext cx="4497578" cy="1812102"/>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rPr>
            <a:t>Renaming of Community Plan</a:t>
          </a:r>
        </a:p>
        <a:p>
          <a:pPr marL="228600" lvl="1" indent="-228600" algn="l" defTabSz="889000">
            <a:lnSpc>
              <a:spcPct val="90000"/>
            </a:lnSpc>
            <a:spcBef>
              <a:spcPct val="0"/>
            </a:spcBef>
            <a:spcAft>
              <a:spcPct val="15000"/>
            </a:spcAft>
            <a:buChar char="•"/>
          </a:pPr>
          <a:r>
            <a:rPr lang="en-US" sz="2000" b="0" kern="1200" dirty="0">
              <a:solidFill>
                <a:schemeClr val="tx1"/>
              </a:solidFill>
            </a:rPr>
            <a:t>Palm River-Progress Village Community Plan</a:t>
          </a:r>
          <a:r>
            <a:rPr lang="en-US" sz="2000" b="0" kern="1200" dirty="0">
              <a:solidFill>
                <a:schemeClr val="tx1"/>
              </a:solidFill>
              <a:latin typeface="Arial" panose="020B0604020202020204"/>
            </a:rPr>
            <a:t> </a:t>
          </a:r>
          <a:endParaRPr lang="en-US" sz="2000" kern="1200" dirty="0"/>
        </a:p>
      </dsp:txBody>
      <dsp:txXfrm>
        <a:off x="4799622" y="1746"/>
        <a:ext cx="4497578" cy="1812102"/>
      </dsp:txXfrm>
    </dsp:sp>
    <dsp:sp modelId="{46282B96-6E59-4DE8-BE6C-E9421C7C61E8}">
      <dsp:nvSpPr>
        <dsp:cNvPr id="0" name=""/>
        <dsp:cNvSpPr/>
      </dsp:nvSpPr>
      <dsp:spPr>
        <a:xfrm>
          <a:off x="189059" y="2115866"/>
          <a:ext cx="4297552" cy="1812102"/>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0" kern="1200" dirty="0">
              <a:solidFill>
                <a:schemeClr val="tx1"/>
              </a:solidFill>
            </a:rPr>
            <a:t>Combining related goals to focus efforts</a:t>
          </a:r>
          <a:r>
            <a:rPr lang="en-US" sz="2400" b="0" kern="1200" dirty="0">
              <a:solidFill>
                <a:schemeClr val="tx1"/>
              </a:solidFill>
              <a:latin typeface="Arial" panose="020B0604020202020204"/>
            </a:rPr>
            <a:t> </a:t>
          </a:r>
          <a:endParaRPr lang="en-US" sz="2400" b="0" kern="1200" dirty="0">
            <a:solidFill>
              <a:schemeClr val="tx1"/>
            </a:solidFill>
          </a:endParaRPr>
        </a:p>
        <a:p>
          <a:pPr marL="228600" lvl="1" indent="-228600" algn="l" defTabSz="889000" rtl="0">
            <a:lnSpc>
              <a:spcPct val="90000"/>
            </a:lnSpc>
            <a:spcBef>
              <a:spcPct val="0"/>
            </a:spcBef>
            <a:spcAft>
              <a:spcPct val="15000"/>
            </a:spcAft>
            <a:buChar char="•"/>
          </a:pPr>
          <a:r>
            <a:rPr lang="en-US" sz="2000" b="0" kern="1200" dirty="0">
              <a:solidFill>
                <a:schemeClr val="tx1"/>
              </a:solidFill>
            </a:rPr>
            <a:t>Combining Planning, Infrastructure, and Transportation Goals to better address growth</a:t>
          </a:r>
        </a:p>
      </dsp:txBody>
      <dsp:txXfrm>
        <a:off x="189059" y="2115866"/>
        <a:ext cx="4297552" cy="1812102"/>
      </dsp:txXfrm>
    </dsp:sp>
    <dsp:sp modelId="{190FD150-990B-4920-8B6A-D722B2EB717E}">
      <dsp:nvSpPr>
        <dsp:cNvPr id="0" name=""/>
        <dsp:cNvSpPr/>
      </dsp:nvSpPr>
      <dsp:spPr>
        <a:xfrm>
          <a:off x="4788628" y="2115866"/>
          <a:ext cx="4465534" cy="181210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0" kern="1200" dirty="0">
              <a:solidFill>
                <a:schemeClr val="tx1"/>
              </a:solidFill>
            </a:rPr>
            <a:t>Clarifying strategies</a:t>
          </a:r>
          <a:r>
            <a:rPr lang="en-US" sz="2400" b="0" kern="1200" dirty="0">
              <a:solidFill>
                <a:schemeClr val="tx1"/>
              </a:solidFill>
              <a:latin typeface="Arial" panose="020B0604020202020204"/>
            </a:rPr>
            <a:t> </a:t>
          </a:r>
          <a:endParaRPr lang="en-US" sz="2400" b="0" kern="1200" dirty="0">
            <a:solidFill>
              <a:schemeClr val="tx1"/>
            </a:solidFill>
          </a:endParaRPr>
        </a:p>
        <a:p>
          <a:pPr marL="228600" lvl="1" indent="-228600" algn="l" defTabSz="889000">
            <a:lnSpc>
              <a:spcPct val="90000"/>
            </a:lnSpc>
            <a:spcBef>
              <a:spcPct val="0"/>
            </a:spcBef>
            <a:spcAft>
              <a:spcPct val="15000"/>
            </a:spcAft>
            <a:buChar char="•"/>
          </a:pPr>
          <a:r>
            <a:rPr lang="en-US" sz="2000" b="0" kern="1200" dirty="0">
              <a:solidFill>
                <a:schemeClr val="tx1"/>
              </a:solidFill>
            </a:rPr>
            <a:t>Relocating action items to a separate document</a:t>
          </a:r>
        </a:p>
      </dsp:txBody>
      <dsp:txXfrm>
        <a:off x="4788628" y="2115866"/>
        <a:ext cx="4465534" cy="18121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7C1C2-C5D9-4D68-9437-47A98C007BBF}">
      <dsp:nvSpPr>
        <dsp:cNvPr id="0" name=""/>
        <dsp:cNvSpPr/>
      </dsp:nvSpPr>
      <dsp:spPr>
        <a:xfrm>
          <a:off x="0" y="21670"/>
          <a:ext cx="5737273" cy="63583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Summer 2023 </a:t>
          </a:r>
        </a:p>
      </dsp:txBody>
      <dsp:txXfrm>
        <a:off x="31039" y="52709"/>
        <a:ext cx="5675195" cy="573754"/>
      </dsp:txXfrm>
    </dsp:sp>
    <dsp:sp modelId="{CBFC35BB-8BF8-45B6-9CAF-96BB7998977A}">
      <dsp:nvSpPr>
        <dsp:cNvPr id="0" name=""/>
        <dsp:cNvSpPr/>
      </dsp:nvSpPr>
      <dsp:spPr>
        <a:xfrm>
          <a:off x="0" y="657503"/>
          <a:ext cx="5737273" cy="1010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15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Drafting Recommendations</a:t>
          </a:r>
        </a:p>
        <a:p>
          <a:pPr marL="228600" lvl="1" indent="-228600" algn="l" defTabSz="889000">
            <a:lnSpc>
              <a:spcPct val="90000"/>
            </a:lnSpc>
            <a:spcBef>
              <a:spcPct val="0"/>
            </a:spcBef>
            <a:spcAft>
              <a:spcPct val="20000"/>
            </a:spcAft>
            <a:buChar char="•"/>
          </a:pPr>
          <a:r>
            <a:rPr lang="en-US" sz="2000" kern="1200" dirty="0"/>
            <a:t>Open to meet with Community Organizations/Individuals </a:t>
          </a:r>
        </a:p>
      </dsp:txBody>
      <dsp:txXfrm>
        <a:off x="0" y="657503"/>
        <a:ext cx="5737273" cy="1010160"/>
      </dsp:txXfrm>
    </dsp:sp>
    <dsp:sp modelId="{CB69EADB-0F20-4769-8036-06DA47FD3AC6}">
      <dsp:nvSpPr>
        <dsp:cNvPr id="0" name=""/>
        <dsp:cNvSpPr/>
      </dsp:nvSpPr>
      <dsp:spPr>
        <a:xfrm>
          <a:off x="0" y="1667663"/>
          <a:ext cx="5737273" cy="63908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Fall 2023</a:t>
          </a:r>
        </a:p>
      </dsp:txBody>
      <dsp:txXfrm>
        <a:off x="31198" y="1698861"/>
        <a:ext cx="5674877" cy="576690"/>
      </dsp:txXfrm>
    </dsp:sp>
    <dsp:sp modelId="{047E891F-7C79-45D9-BF00-5D673F57D445}">
      <dsp:nvSpPr>
        <dsp:cNvPr id="0" name=""/>
        <dsp:cNvSpPr/>
      </dsp:nvSpPr>
      <dsp:spPr>
        <a:xfrm>
          <a:off x="0" y="2306749"/>
          <a:ext cx="5737273" cy="1010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15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Community-Wide Meetings</a:t>
          </a:r>
        </a:p>
        <a:p>
          <a:pPr marL="228600" lvl="1" indent="-228600" algn="l" defTabSz="889000">
            <a:lnSpc>
              <a:spcPct val="90000"/>
            </a:lnSpc>
            <a:spcBef>
              <a:spcPct val="0"/>
            </a:spcBef>
            <a:spcAft>
              <a:spcPct val="20000"/>
            </a:spcAft>
            <a:buChar char="•"/>
          </a:pPr>
          <a:r>
            <a:rPr lang="en-US" sz="2000" kern="1200" dirty="0"/>
            <a:t>Finalizing Recommendations</a:t>
          </a:r>
        </a:p>
        <a:p>
          <a:pPr marL="228600" lvl="1" indent="-228600" algn="l" defTabSz="889000">
            <a:lnSpc>
              <a:spcPct val="90000"/>
            </a:lnSpc>
            <a:spcBef>
              <a:spcPct val="0"/>
            </a:spcBef>
            <a:spcAft>
              <a:spcPct val="20000"/>
            </a:spcAft>
            <a:buChar char="•"/>
          </a:pPr>
          <a:r>
            <a:rPr lang="en-US" sz="2000" kern="1200" dirty="0"/>
            <a:t>Online Survey </a:t>
          </a:r>
        </a:p>
      </dsp:txBody>
      <dsp:txXfrm>
        <a:off x="0" y="2306749"/>
        <a:ext cx="5737273" cy="1010160"/>
      </dsp:txXfrm>
    </dsp:sp>
    <dsp:sp modelId="{5446856B-EFC7-402B-9648-D9EE71A7888D}">
      <dsp:nvSpPr>
        <dsp:cNvPr id="0" name=""/>
        <dsp:cNvSpPr/>
      </dsp:nvSpPr>
      <dsp:spPr>
        <a:xfrm>
          <a:off x="0" y="3316909"/>
          <a:ext cx="5737273" cy="636608"/>
        </a:xfrm>
        <a:prstGeom prst="roundRect">
          <a:avLst/>
        </a:prstGeom>
        <a:solidFill>
          <a:srgbClr val="9A41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Winter 2023-2024</a:t>
          </a:r>
        </a:p>
      </dsp:txBody>
      <dsp:txXfrm>
        <a:off x="31077" y="3347986"/>
        <a:ext cx="5675119" cy="574454"/>
      </dsp:txXfrm>
    </dsp:sp>
    <dsp:sp modelId="{E97A148C-6209-4968-B16D-67DAAC2028EC}">
      <dsp:nvSpPr>
        <dsp:cNvPr id="0" name=""/>
        <dsp:cNvSpPr/>
      </dsp:nvSpPr>
      <dsp:spPr>
        <a:xfrm>
          <a:off x="0" y="3953518"/>
          <a:ext cx="5737273" cy="1546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15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Finalized Draft of Updated Community Plan </a:t>
          </a:r>
        </a:p>
        <a:p>
          <a:pPr marL="228600" lvl="1" indent="-228600" algn="l" defTabSz="889000">
            <a:lnSpc>
              <a:spcPct val="90000"/>
            </a:lnSpc>
            <a:spcBef>
              <a:spcPct val="0"/>
            </a:spcBef>
            <a:spcAft>
              <a:spcPct val="20000"/>
            </a:spcAft>
            <a:buChar char="•"/>
          </a:pPr>
          <a:r>
            <a:rPr lang="en-US" sz="2000" kern="1200" dirty="0"/>
            <a:t>Planning Commission and BOCC Briefings</a:t>
          </a:r>
        </a:p>
        <a:p>
          <a:pPr marL="228600" lvl="1" indent="-228600" algn="l" defTabSz="889000">
            <a:lnSpc>
              <a:spcPct val="90000"/>
            </a:lnSpc>
            <a:spcBef>
              <a:spcPct val="0"/>
            </a:spcBef>
            <a:spcAft>
              <a:spcPct val="20000"/>
            </a:spcAft>
            <a:buChar char="•"/>
          </a:pPr>
          <a:r>
            <a:rPr lang="en-US" sz="2000" kern="1200" dirty="0"/>
            <a:t>Final Community-Wide Meeting</a:t>
          </a:r>
        </a:p>
        <a:p>
          <a:pPr marL="228600" lvl="1" indent="-228600" algn="l" defTabSz="889000">
            <a:lnSpc>
              <a:spcPct val="90000"/>
            </a:lnSpc>
            <a:spcBef>
              <a:spcPct val="0"/>
            </a:spcBef>
            <a:spcAft>
              <a:spcPct val="20000"/>
            </a:spcAft>
            <a:buChar char="•"/>
          </a:pPr>
          <a:r>
            <a:rPr lang="en-US" sz="2000" kern="1200" dirty="0"/>
            <a:t>Planning Commission and BOCC Public Hearings </a:t>
          </a:r>
        </a:p>
      </dsp:txBody>
      <dsp:txXfrm>
        <a:off x="0" y="3953518"/>
        <a:ext cx="5737273" cy="154680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619363"/>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1"/>
            <a:ext cx="3169920" cy="619363"/>
          </a:xfrm>
          <a:prstGeom prst="rect">
            <a:avLst/>
          </a:prstGeom>
        </p:spPr>
        <p:txBody>
          <a:bodyPr vert="horz" lIns="96653" tIns="48327" rIns="96653" bIns="48327" rtlCol="0"/>
          <a:lstStyle>
            <a:lvl1pPr algn="r">
              <a:defRPr sz="1200"/>
            </a:lvl1pPr>
          </a:lstStyle>
          <a:p>
            <a:fld id="{10EAF368-90CE-4D86-8476-FEC027DEA3DE}" type="datetimeFigureOut">
              <a:rPr lang="en-US" smtClean="0"/>
              <a:t>8/17/2023</a:t>
            </a:fld>
            <a:endParaRPr lang="en-US"/>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5940743"/>
            <a:ext cx="5852160" cy="4860608"/>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9"/>
            <a:ext cx="3169920" cy="619362"/>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11725039"/>
            <a:ext cx="3169920" cy="619362"/>
          </a:xfrm>
          <a:prstGeom prst="rect">
            <a:avLst/>
          </a:prstGeom>
        </p:spPr>
        <p:txBody>
          <a:bodyPr vert="horz" lIns="96653" tIns="48327" rIns="96653" bIns="48327" rtlCol="0" anchor="b"/>
          <a:lstStyle>
            <a:lvl1pPr algn="r">
              <a:defRPr sz="1200"/>
            </a:lvl1pPr>
          </a:lstStyle>
          <a:p>
            <a:fld id="{9A0F586B-D654-4FFF-BF11-3649031E1084}" type="slidenum">
              <a:rPr lang="en-US" smtClean="0"/>
              <a:t>‹#›</a:t>
            </a:fld>
            <a:endParaRPr lang="en-US"/>
          </a:p>
        </p:txBody>
      </p:sp>
    </p:spTree>
    <p:extLst>
      <p:ext uri="{BB962C8B-B14F-4D97-AF65-F5344CB8AC3E}">
        <p14:creationId xmlns:p14="http://schemas.microsoft.com/office/powerpoint/2010/main" val="1607436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and thank you for joining us. My name is Sofia Garantiva with the Planning Commission. Online we also have Jay Collins and Priya Nagaraj. Jay will be monitoring the questions in the chat and Priya is our technical support. </a:t>
            </a:r>
          </a:p>
        </p:txBody>
      </p:sp>
      <p:sp>
        <p:nvSpPr>
          <p:cNvPr id="4" name="Slide Number Placeholder 3"/>
          <p:cNvSpPr>
            <a:spLocks noGrp="1"/>
          </p:cNvSpPr>
          <p:nvPr>
            <p:ph type="sldNum" sz="quarter" idx="5"/>
          </p:nvPr>
        </p:nvSpPr>
        <p:spPr/>
        <p:txBody>
          <a:bodyPr/>
          <a:lstStyle/>
          <a:p>
            <a:fld id="{9A0F586B-D654-4FFF-BF11-3649031E1084}" type="slidenum">
              <a:rPr lang="en-US" smtClean="0"/>
              <a:t>1</a:t>
            </a:fld>
            <a:endParaRPr lang="en-US"/>
          </a:p>
        </p:txBody>
      </p:sp>
    </p:spTree>
    <p:extLst>
      <p:ext uri="{BB962C8B-B14F-4D97-AF65-F5344CB8AC3E}">
        <p14:creationId xmlns:p14="http://schemas.microsoft.com/office/powerpoint/2010/main" val="1639816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The next portion of the plan is the Goals and strategies – These are the roughly 9 goals of your community plan in order of prioritization.</a:t>
            </a:r>
          </a:p>
          <a:p>
            <a:pPr defTabSz="948507">
              <a:defRPr/>
            </a:pPr>
            <a:endParaRPr lang="en-US" dirty="0">
              <a:cs typeface="Calibri"/>
            </a:endParaRPr>
          </a:p>
          <a:p>
            <a:pPr defTabSz="948507">
              <a:defRPr/>
            </a:pPr>
            <a:r>
              <a:rPr lang="en-US" dirty="0">
                <a:cs typeface="Calibri"/>
              </a:rPr>
              <a:t>Each goal has multiple strategies – some are general in nature and others are more specific. </a:t>
            </a:r>
          </a:p>
          <a:p>
            <a:pPr defTabSz="948507">
              <a:defRPr/>
            </a:pPr>
            <a:endParaRPr lang="en-US" dirty="0">
              <a:cs typeface="Calibri"/>
            </a:endParaRPr>
          </a:p>
          <a:p>
            <a:pPr defTabSz="948507">
              <a:defRPr/>
            </a:pPr>
            <a:r>
              <a:rPr lang="en-US" dirty="0">
                <a:cs typeface="Calibri"/>
              </a:rPr>
              <a:t>The first and #1 ranked goal is…read slide </a:t>
            </a:r>
          </a:p>
          <a:p>
            <a:pPr defTabSz="948507">
              <a:defRPr/>
            </a:pPr>
            <a:endParaRPr lang="en-US" dirty="0"/>
          </a:p>
          <a:p>
            <a:pPr defTabSz="948507">
              <a:defRPr/>
            </a:pPr>
            <a:endParaRPr lang="en-US" dirty="0"/>
          </a:p>
          <a:p>
            <a:pPr defTabSz="948507">
              <a:defRPr/>
            </a:pPr>
            <a:endParaRPr lang="en-US" dirty="0"/>
          </a:p>
          <a:p>
            <a:pPr defTabSz="948507">
              <a:defRPr/>
            </a:pPr>
            <a:endParaRPr lang="en-US" dirty="0">
              <a:cs typeface="Calibri"/>
            </a:endParaRPr>
          </a:p>
          <a:p>
            <a:pPr defTabSz="948507">
              <a:defRPr/>
            </a:pPr>
            <a:endParaRPr lang="en-US" dirty="0">
              <a:cs typeface="Calibri"/>
            </a:endParaRPr>
          </a:p>
        </p:txBody>
      </p:sp>
      <p:sp>
        <p:nvSpPr>
          <p:cNvPr id="4" name="Slide Number Placeholder 3"/>
          <p:cNvSpPr>
            <a:spLocks noGrp="1"/>
          </p:cNvSpPr>
          <p:nvPr>
            <p:ph type="sldNum" sz="quarter" idx="5"/>
          </p:nvPr>
        </p:nvSpPr>
        <p:spPr/>
        <p:txBody>
          <a:bodyPr/>
          <a:lstStyle/>
          <a:p>
            <a:fld id="{9A0F586B-D654-4FFF-BF11-3649031E1084}" type="slidenum">
              <a:rPr lang="en-US" smtClean="0"/>
              <a:t>10</a:t>
            </a:fld>
            <a:endParaRPr lang="en-US"/>
          </a:p>
        </p:txBody>
      </p:sp>
    </p:spTree>
    <p:extLst>
      <p:ext uri="{BB962C8B-B14F-4D97-AF65-F5344CB8AC3E}">
        <p14:creationId xmlns:p14="http://schemas.microsoft.com/office/powerpoint/2010/main" val="524803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a total of 121 Strategies in the community plan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Community and Infrastructure Planning prepared a Community Plan Implementation Status Report (which is available online on our project website) and based on it</a:t>
            </a:r>
            <a:endParaRPr lang="en-US" dirty="0"/>
          </a:p>
          <a:p>
            <a:endParaRPr lang="en-US" dirty="0">
              <a:cs typeface="Calibri"/>
            </a:endParaRPr>
          </a:p>
          <a:p>
            <a:r>
              <a:rPr lang="en-US" dirty="0">
                <a:cs typeface="Calibri"/>
              </a:rPr>
              <a:t>A majority have been implemented or are ongoing.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Am example of implemented strategies is collocating facilities on county lands – the Boys and Girls Club at Winston Park was built. And example of an ongoing strategy could mean “promote education on the history of the area” - the strategy is continuous in nature and not tied to a specific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r>
              <a:rPr lang="en-US" dirty="0">
                <a:cs typeface="Calibri"/>
              </a:rPr>
              <a:t>There is a portion that has yet to be implemented and only one that can no longer be implemented.</a:t>
            </a:r>
            <a:r>
              <a:rPr lang="en-US" sz="1200" dirty="0"/>
              <a:t> </a:t>
            </a:r>
          </a:p>
          <a:p>
            <a:endParaRPr lang="en-US" sz="1200" dirty="0"/>
          </a:p>
        </p:txBody>
      </p:sp>
      <p:sp>
        <p:nvSpPr>
          <p:cNvPr id="4" name="Slide Number Placeholder 3"/>
          <p:cNvSpPr>
            <a:spLocks noGrp="1"/>
          </p:cNvSpPr>
          <p:nvPr>
            <p:ph type="sldNum" sz="quarter" idx="5"/>
          </p:nvPr>
        </p:nvSpPr>
        <p:spPr/>
        <p:txBody>
          <a:bodyPr/>
          <a:lstStyle/>
          <a:p>
            <a:fld id="{9A0F586B-D654-4FFF-BF11-3649031E1084}" type="slidenum">
              <a:rPr lang="en-US" smtClean="0"/>
              <a:t>11</a:t>
            </a:fld>
            <a:endParaRPr lang="en-US"/>
          </a:p>
        </p:txBody>
      </p:sp>
    </p:spTree>
    <p:extLst>
      <p:ext uri="{BB962C8B-B14F-4D97-AF65-F5344CB8AC3E}">
        <p14:creationId xmlns:p14="http://schemas.microsoft.com/office/powerpoint/2010/main" val="228566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plan update – so how did it start?</a:t>
            </a:r>
          </a:p>
        </p:txBody>
      </p:sp>
      <p:sp>
        <p:nvSpPr>
          <p:cNvPr id="4" name="Slide Number Placeholder 3"/>
          <p:cNvSpPr>
            <a:spLocks noGrp="1"/>
          </p:cNvSpPr>
          <p:nvPr>
            <p:ph type="sldNum" sz="quarter" idx="5"/>
          </p:nvPr>
        </p:nvSpPr>
        <p:spPr/>
        <p:txBody>
          <a:bodyPr/>
          <a:lstStyle/>
          <a:p>
            <a:fld id="{9A0F586B-D654-4FFF-BF11-3649031E1084}" type="slidenum">
              <a:rPr lang="en-US" smtClean="0"/>
              <a:t>12</a:t>
            </a:fld>
            <a:endParaRPr lang="en-US"/>
          </a:p>
        </p:txBody>
      </p:sp>
    </p:spTree>
    <p:extLst>
      <p:ext uri="{BB962C8B-B14F-4D97-AF65-F5344CB8AC3E}">
        <p14:creationId xmlns:p14="http://schemas.microsoft.com/office/powerpoint/2010/main" val="108911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had numerous community engagement opportunities that were open to the public. </a:t>
            </a:r>
          </a:p>
        </p:txBody>
      </p:sp>
      <p:sp>
        <p:nvSpPr>
          <p:cNvPr id="4" name="Slide Number Placeholder 3"/>
          <p:cNvSpPr>
            <a:spLocks noGrp="1"/>
          </p:cNvSpPr>
          <p:nvPr>
            <p:ph type="sldNum" sz="quarter" idx="5"/>
          </p:nvPr>
        </p:nvSpPr>
        <p:spPr/>
        <p:txBody>
          <a:bodyPr/>
          <a:lstStyle/>
          <a:p>
            <a:fld id="{9A0F586B-D654-4FFF-BF11-3649031E1084}" type="slidenum">
              <a:rPr lang="en-US" smtClean="0"/>
              <a:t>13</a:t>
            </a:fld>
            <a:endParaRPr lang="en-US"/>
          </a:p>
        </p:txBody>
      </p:sp>
    </p:spTree>
    <p:extLst>
      <p:ext uri="{BB962C8B-B14F-4D97-AF65-F5344CB8AC3E}">
        <p14:creationId xmlns:p14="http://schemas.microsoft.com/office/powerpoint/2010/main" val="1542750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Going into some of the data we collected during this process –</a:t>
            </a:r>
          </a:p>
          <a:p>
            <a:endParaRPr lang="en-US" dirty="0">
              <a:cs typeface="Calibri"/>
            </a:endParaRPr>
          </a:p>
          <a:p>
            <a:r>
              <a:rPr lang="en-US" dirty="0">
                <a:cs typeface="Calibri"/>
              </a:rPr>
              <a:t>Many folks we chatted with can attest to this, but the community has changed and grown a bit since the time when the community plan was adopted. The chart here shows the rate of change from 2010 (a couple years after the community plan adoption) to 2022. Greater Palm River is in blue and the county’s rates are in green. </a:t>
            </a:r>
          </a:p>
          <a:p>
            <a:endParaRPr lang="en-US" dirty="0">
              <a:cs typeface="Calibri"/>
            </a:endParaRPr>
          </a:p>
          <a:p>
            <a:r>
              <a:rPr lang="en-US" dirty="0">
                <a:cs typeface="Calibri"/>
              </a:rPr>
              <a:t>You can see that the area is growing at a faster rate than the county in terms of housing being built, population and employment. </a:t>
            </a:r>
            <a:endParaRPr lang="en-US" dirty="0"/>
          </a:p>
          <a:p>
            <a:endParaRPr lang="en-US" dirty="0">
              <a:cs typeface="Calibri" panose="020F0502020204030204"/>
            </a:endParaRPr>
          </a:p>
          <a:p>
            <a:r>
              <a:rPr lang="en-US" dirty="0">
                <a:cs typeface="Calibri" panose="020F0502020204030204"/>
              </a:rPr>
              <a:t>Projected that the population of Greater Palm River Area will grow 40% (from roughly 47 K to just over 60 k people) by 2050, a bit more than the county which is projected to grow by 34% by 2050. </a:t>
            </a:r>
          </a:p>
          <a:p>
            <a:endParaRPr lang="en-US" dirty="0">
              <a:cs typeface="Calibri" panose="020F0502020204030204"/>
            </a:endParaRPr>
          </a:p>
          <a:p>
            <a:r>
              <a:rPr lang="en-US" dirty="0"/>
              <a:t>So, growth is expected to continue, and that this growth is expected throughout the county and due to location growth outside of the community and will affect the community.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A0F586B-D654-4FFF-BF11-3649031E1084}" type="slidenum">
              <a:rPr lang="en-US" smtClean="0"/>
              <a:t>14</a:t>
            </a:fld>
            <a:endParaRPr lang="en-US"/>
          </a:p>
        </p:txBody>
      </p:sp>
    </p:spTree>
    <p:extLst>
      <p:ext uri="{BB962C8B-B14F-4D97-AF65-F5344CB8AC3E}">
        <p14:creationId xmlns:p14="http://schemas.microsoft.com/office/powerpoint/2010/main" val="411898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Open Houses and throughout the first half of the year, through an online survey, we asked for participation in a SWOT analysis. This tools helped us get a snapshot of what the community sees are the big issues and gets folks thinking about possible solutions.</a:t>
            </a:r>
          </a:p>
          <a:p>
            <a:endParaRPr lang="en-US" dirty="0">
              <a:cs typeface="Calibri"/>
            </a:endParaRPr>
          </a:p>
          <a:p>
            <a:r>
              <a:rPr lang="en-US" dirty="0">
                <a:cs typeface="Calibri"/>
              </a:rPr>
              <a:t>These are some of the most common responses for each category – read through </a:t>
            </a:r>
          </a:p>
          <a:p>
            <a:endParaRPr lang="en-US" dirty="0">
              <a:cs typeface="Calibri"/>
            </a:endParaRPr>
          </a:p>
          <a:p>
            <a:r>
              <a:rPr lang="en-US" dirty="0">
                <a:cs typeface="Calibri"/>
              </a:rPr>
              <a:t>We can see that there are a few overlapping ideas – many current strengths can be built upon to create new opportunities for the future and certain weaknesses need to be addressed so that they don't become threats.</a:t>
            </a:r>
          </a:p>
        </p:txBody>
      </p:sp>
      <p:sp>
        <p:nvSpPr>
          <p:cNvPr id="4" name="Slide Number Placeholder 3"/>
          <p:cNvSpPr>
            <a:spLocks noGrp="1"/>
          </p:cNvSpPr>
          <p:nvPr>
            <p:ph type="sldNum" sz="quarter" idx="5"/>
          </p:nvPr>
        </p:nvSpPr>
        <p:spPr/>
        <p:txBody>
          <a:bodyPr/>
          <a:lstStyle/>
          <a:p>
            <a:fld id="{9A0F586B-D654-4FFF-BF11-3649031E1084}" type="slidenum">
              <a:rPr lang="en-US" smtClean="0"/>
              <a:t>15</a:t>
            </a:fld>
            <a:endParaRPr lang="en-US"/>
          </a:p>
        </p:txBody>
      </p:sp>
    </p:spTree>
    <p:extLst>
      <p:ext uri="{BB962C8B-B14F-4D97-AF65-F5344CB8AC3E}">
        <p14:creationId xmlns:p14="http://schemas.microsoft.com/office/powerpoint/2010/main" val="1500518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question asked at the Open Houses and in the survey. There is a lot of positive language here (read some) </a:t>
            </a:r>
            <a:endParaRPr lang="en-US"/>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A0F586B-D654-4FFF-BF11-3649031E1084}" type="slidenum">
              <a:rPr lang="en-US" smtClean="0"/>
              <a:t>16</a:t>
            </a:fld>
            <a:endParaRPr lang="en-US"/>
          </a:p>
        </p:txBody>
      </p:sp>
    </p:spTree>
    <p:extLst>
      <p:ext uri="{BB962C8B-B14F-4D97-AF65-F5344CB8AC3E}">
        <p14:creationId xmlns:p14="http://schemas.microsoft.com/office/powerpoint/2010/main" val="1369128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pc="-10" dirty="0"/>
              <a:t>We also asked folks to pick their top three goals in the survey. </a:t>
            </a:r>
          </a:p>
          <a:p>
            <a:endParaRPr lang="en-US" spc="-10" dirty="0"/>
          </a:p>
          <a:p>
            <a:r>
              <a:rPr lang="en-US" spc="-10" dirty="0"/>
              <a:t>Results show that the first three goals still rank highly.  And we see that economic development and environment and natural resources seem to have increased in importance.</a:t>
            </a:r>
          </a:p>
          <a:p>
            <a:endParaRPr lang="en-US" spc="-10" dirty="0"/>
          </a:p>
          <a:p>
            <a:r>
              <a:rPr lang="en-US" spc="-10" dirty="0"/>
              <a:t>This helps us determine if/how priorities have shifted </a:t>
            </a:r>
          </a:p>
          <a:p>
            <a:endParaRPr lang="en-US" spc="-10" dirty="0"/>
          </a:p>
          <a:p>
            <a:endParaRPr lang="en-US" spc="-10" dirty="0"/>
          </a:p>
          <a:p>
            <a:endParaRPr lang="en-US" spc="-10" dirty="0"/>
          </a:p>
          <a:p>
            <a:endParaRPr lang="en-US" spc="-10" dirty="0"/>
          </a:p>
          <a:p>
            <a:endParaRPr lang="en-US" spc="-10" dirty="0"/>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17</a:t>
            </a:fld>
            <a:endParaRPr lang="en-US"/>
          </a:p>
        </p:txBody>
      </p:sp>
    </p:spTree>
    <p:extLst>
      <p:ext uri="{BB962C8B-B14F-4D97-AF65-F5344CB8AC3E}">
        <p14:creationId xmlns:p14="http://schemas.microsoft.com/office/powerpoint/2010/main" val="3888219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800" dirty="0">
                <a:effectLst/>
                <a:latin typeface="Calibri" panose="020F0502020204030204" pitchFamily="34" charset="0"/>
                <a:ea typeface="Times New Roman" panose="02020603050405020304" pitchFamily="18" charset="0"/>
              </a:rPr>
              <a:t>So based on the data collected so far, we have some insights -  </a:t>
            </a:r>
          </a:p>
          <a:p>
            <a:pPr marL="0" marR="0" lvl="0" indent="0">
              <a:spcBef>
                <a:spcPts val="0"/>
              </a:spcBef>
              <a:spcAft>
                <a:spcPts val="0"/>
              </a:spcAft>
              <a:buFont typeface="Symbol" panose="05050102010706020507" pitchFamily="18" charset="2"/>
              <a:buNone/>
            </a:pPr>
            <a:endParaRPr lang="en-US" sz="1800" dirty="0">
              <a:effectLst/>
              <a:latin typeface="Calibri" panose="020F0502020204030204" pitchFamily="34"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dirty="0">
                <a:effectLst/>
                <a:latin typeface="Calibri" panose="020F0502020204030204" pitchFamily="34" charset="0"/>
                <a:ea typeface="Times New Roman" panose="02020603050405020304" pitchFamily="18" charset="0"/>
              </a:rPr>
              <a:t>There is a perceived opinion by the community that numerous adopted goals and strategies have not been implemented adequately (i.e., code enforcement, transportation improvements, water/sewer improvements, unbuilt community centers/parks). </a:t>
            </a:r>
          </a:p>
          <a:p>
            <a:pPr marL="800100" lvl="1" indent="-342900">
              <a:buFont typeface="Symbol" panose="05050102010706020507" pitchFamily="18" charset="2"/>
              <a:buChar char=""/>
            </a:pPr>
            <a:r>
              <a:rPr lang="en-US" sz="1800" dirty="0">
                <a:effectLst/>
                <a:latin typeface="Calibri"/>
                <a:ea typeface="Times New Roman" panose="02020603050405020304" pitchFamily="18" charset="0"/>
                <a:cs typeface="Calibri"/>
              </a:rPr>
              <a:t>This is probably a combination of the way the goals and strategies were originally written</a:t>
            </a:r>
            <a:r>
              <a:rPr lang="en-US" sz="1800" dirty="0">
                <a:latin typeface="Calibri"/>
                <a:ea typeface="Times New Roman" panose="02020603050405020304" pitchFamily="18" charset="0"/>
                <a:cs typeface="Calibri"/>
              </a:rPr>
              <a:t> </a:t>
            </a:r>
          </a:p>
          <a:p>
            <a:pPr marL="800100" lvl="1" indent="-342900">
              <a:buFont typeface="Symbol" panose="05050102010706020507" pitchFamily="18" charset="2"/>
              <a:buChar char=""/>
            </a:pPr>
            <a:r>
              <a:rPr lang="en-US" sz="1800" dirty="0">
                <a:effectLst/>
                <a:latin typeface="Calibri"/>
                <a:ea typeface="Times New Roman" panose="02020603050405020304" pitchFamily="18" charset="0"/>
                <a:cs typeface="Calibri"/>
              </a:rPr>
              <a:t>Changes to overall county policies/directives since the time of adoption</a:t>
            </a:r>
            <a:endParaRPr lang="en-US" dirty="0">
              <a:latin typeface="Calibri"/>
              <a:ea typeface="Times New Roman" panose="02020603050405020304" pitchFamily="18" charset="0"/>
              <a:cs typeface="Calibri"/>
            </a:endParaRPr>
          </a:p>
          <a:p>
            <a:pPr marL="800100" lvl="1" indent="-342900">
              <a:buFont typeface="Symbol" panose="05050102010706020507" pitchFamily="18" charset="2"/>
              <a:buChar char=""/>
            </a:pPr>
            <a:r>
              <a:rPr lang="en-US" sz="1800" dirty="0">
                <a:effectLst/>
                <a:latin typeface="Calibri"/>
                <a:ea typeface="Times New Roman" panose="02020603050405020304" pitchFamily="18" charset="0"/>
                <a:cs typeface="Calibri"/>
              </a:rPr>
              <a:t>and </a:t>
            </a:r>
            <a:r>
              <a:rPr lang="en-US" sz="1800" dirty="0">
                <a:latin typeface="Calibri"/>
                <a:ea typeface="Times New Roman" panose="02020603050405020304" pitchFamily="18" charset="0"/>
                <a:cs typeface="Calibri"/>
              </a:rPr>
              <a:t>just</a:t>
            </a:r>
            <a:r>
              <a:rPr lang="en-US" sz="1800" dirty="0">
                <a:effectLst/>
                <a:latin typeface="Calibri"/>
                <a:ea typeface="Times New Roman" panose="02020603050405020304" pitchFamily="18" charset="0"/>
                <a:cs typeface="Calibri"/>
              </a:rPr>
              <a:t> </a:t>
            </a:r>
            <a:r>
              <a:rPr lang="en-US" sz="1800" dirty="0">
                <a:latin typeface="Calibri"/>
                <a:ea typeface="Times New Roman" panose="02020603050405020304" pitchFamily="18" charset="0"/>
                <a:cs typeface="Calibri"/>
              </a:rPr>
              <a:t>generally not being aware</a:t>
            </a:r>
            <a:r>
              <a:rPr lang="en-US" sz="1800" dirty="0">
                <a:effectLst/>
                <a:latin typeface="Calibri"/>
                <a:ea typeface="Times New Roman" panose="02020603050405020304" pitchFamily="18" charset="0"/>
                <a:cs typeface="Calibri"/>
              </a:rPr>
              <a:t> of </a:t>
            </a:r>
            <a:r>
              <a:rPr lang="en-US" sz="1800" dirty="0">
                <a:latin typeface="Calibri"/>
                <a:ea typeface="Times New Roman" panose="02020603050405020304" pitchFamily="18" charset="0"/>
                <a:cs typeface="Calibri"/>
              </a:rPr>
              <a:t>what has been implemented</a:t>
            </a:r>
            <a:r>
              <a:rPr lang="en-US" sz="1800" dirty="0">
                <a:effectLst/>
                <a:latin typeface="Calibri"/>
                <a:ea typeface="Times New Roman" panose="02020603050405020304" pitchFamily="18" charset="0"/>
                <a:cs typeface="Calibri"/>
              </a:rPr>
              <a:t> goals/strategies.</a:t>
            </a:r>
            <a:r>
              <a:rPr lang="en-US" sz="1800" dirty="0">
                <a:latin typeface="Calibri"/>
                <a:ea typeface="Times New Roman" panose="02020603050405020304" pitchFamily="18" charset="0"/>
                <a:cs typeface="Calibri"/>
              </a:rPr>
              <a:t> </a:t>
            </a:r>
            <a:endParaRPr lang="en-US" dirty="0">
              <a:cs typeface="Calibri"/>
            </a:endParaRPr>
          </a:p>
          <a:p>
            <a:pPr marL="457200" marR="0" lvl="1" indent="0">
              <a:spcBef>
                <a:spcPts val="0"/>
              </a:spcBef>
              <a:spcAft>
                <a:spcPts val="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endParaRPr>
          </a:p>
          <a:p>
            <a:pPr marL="0" marR="0" lvl="0" indent="0">
              <a:spcBef>
                <a:spcPts val="0"/>
              </a:spcBef>
              <a:spcAft>
                <a:spcPts val="0"/>
              </a:spcAft>
              <a:buFont typeface="Symbol" panose="05050102010706020507" pitchFamily="18" charset="2"/>
              <a:buNone/>
            </a:pPr>
            <a:r>
              <a:rPr lang="en-US" sz="1800" dirty="0">
                <a:effectLst/>
                <a:latin typeface="Calibri" panose="020F0502020204030204" pitchFamily="34" charset="0"/>
                <a:ea typeface="Times New Roman" panose="02020603050405020304" pitchFamily="18" charset="0"/>
              </a:rPr>
              <a:t>There is a fear of the area’s history and sense of community being lost to new development and changing demographics (this is also expressed throughout the adopted community plan). It was also expressed that the name of the community plan is a point of tension as it singles out one neighborhood (Palm River). We understand that some residents of the other neighborhoods do not feel the community plan applies to them, even though they are within the boundary. </a:t>
            </a:r>
          </a:p>
          <a:p>
            <a:pPr marL="0" marR="0" lvl="0" indent="0">
              <a:spcBef>
                <a:spcPts val="0"/>
              </a:spcBef>
              <a:spcAft>
                <a:spcPts val="0"/>
              </a:spcAft>
              <a:buFont typeface="Symbol" panose="05050102010706020507" pitchFamily="18" charset="2"/>
              <a:buNone/>
            </a:pPr>
            <a:endParaRPr lang="en-US" sz="1800" dirty="0">
              <a:effectLst/>
              <a:latin typeface="Calibri" panose="020F0502020204030204" pitchFamily="34"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dirty="0">
                <a:effectLst/>
                <a:latin typeface="Calibri" panose="020F0502020204030204" pitchFamily="34" charset="0"/>
                <a:ea typeface="Times New Roman" panose="02020603050405020304" pitchFamily="18" charset="0"/>
              </a:rPr>
              <a:t>There does not appear to be outright opposition to development but the desire for there to be balance between new development and infrastructure demands. </a:t>
            </a:r>
            <a:endParaRPr lang="en-US" sz="1800" dirty="0">
              <a:effectLst/>
              <a:latin typeface="Calibri" panose="020F0502020204030204" pitchFamily="34" charset="0"/>
              <a:ea typeface="Calibri" panose="020F0502020204030204" pitchFamily="34" charset="0"/>
            </a:endParaRPr>
          </a:p>
          <a:p>
            <a:pPr marL="0" marR="0" lvl="0" indent="0">
              <a:spcBef>
                <a:spcPts val="0"/>
              </a:spcBef>
              <a:spcAft>
                <a:spcPts val="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endParaRPr>
          </a:p>
          <a:p>
            <a:pPr marL="0" marR="0" lvl="0" indent="0">
              <a:spcBef>
                <a:spcPts val="0"/>
              </a:spcBef>
              <a:spcAft>
                <a:spcPts val="0"/>
              </a:spcAft>
              <a:buFont typeface="Symbol" panose="05050102010706020507" pitchFamily="18" charset="2"/>
              <a:buNone/>
            </a:pPr>
            <a:r>
              <a:rPr lang="en-US" sz="1800" dirty="0">
                <a:effectLst/>
                <a:latin typeface="Calibri" panose="020F0502020204030204" pitchFamily="34" charset="0"/>
                <a:ea typeface="Times New Roman" panose="02020603050405020304" pitchFamily="18" charset="0"/>
              </a:rPr>
              <a:t>There is a desire for better communications within the community and with the county. </a:t>
            </a:r>
          </a:p>
          <a:p>
            <a:pPr marL="800100" marR="0" lvl="1"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As with many community planning efforts, there are members of the community that are well versed in county government functions/process/projects and those who are not as familiar. Staff directed residents to tools they can use, as citizens, to advocate for their community and receive county communications (i.e., the community plan, registering organizations with the county’s Neighborhood Relations Department). </a:t>
            </a:r>
            <a:endParaRPr lang="en-US" sz="1800" dirty="0">
              <a:effectLst/>
              <a:latin typeface="Calibri" panose="020F0502020204030204" pitchFamily="34" charset="0"/>
              <a:ea typeface="Calibri" panose="020F0502020204030204" pitchFamily="34"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18</a:t>
            </a:fld>
            <a:endParaRPr lang="en-US"/>
          </a:p>
        </p:txBody>
      </p:sp>
    </p:spTree>
    <p:extLst>
      <p:ext uri="{BB962C8B-B14F-4D97-AF65-F5344CB8AC3E}">
        <p14:creationId xmlns:p14="http://schemas.microsoft.com/office/powerpoint/2010/main" val="125459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input received and the insights we have some draft recommended changes to the plan </a:t>
            </a:r>
          </a:p>
          <a:p>
            <a:endParaRPr lang="en-US" dirty="0"/>
          </a:p>
          <a:p>
            <a:r>
              <a:rPr lang="en-US" dirty="0"/>
              <a:t>We will be updating the vision statement and concept map – with help from the CPAC we identified the historic neighborhoods and will add those on the concept map.</a:t>
            </a:r>
          </a:p>
          <a:p>
            <a:endParaRPr lang="en-US" dirty="0"/>
          </a:p>
          <a:p>
            <a:r>
              <a:rPr lang="en-US" dirty="0"/>
              <a:t>We have also taken into consideration the renaming of the Community Plan – our initial proposal is Palm-River- Progress Village – from a geographic standpoint it captures the northern boundary to the southern boundary of the existing plan and everything in between. </a:t>
            </a:r>
          </a:p>
          <a:p>
            <a:endParaRPr lang="en-US" dirty="0"/>
          </a:p>
          <a:p>
            <a:pPr marL="171450" indent="-171450">
              <a:buFontTx/>
              <a:buChar char="-"/>
            </a:pPr>
            <a:r>
              <a:rPr lang="en-US" dirty="0"/>
              <a:t>We think these changes will help address some of the community identity concerns. </a:t>
            </a:r>
          </a:p>
          <a:p>
            <a:pPr marL="0" indent="0">
              <a:buFontTx/>
              <a:buNone/>
            </a:pPr>
            <a:endParaRPr lang="en-US" dirty="0"/>
          </a:p>
          <a:p>
            <a:pPr marL="0" indent="0">
              <a:buFontTx/>
              <a:buNone/>
            </a:pPr>
            <a:r>
              <a:rPr lang="en-US" dirty="0"/>
              <a:t>We are recommending combining related goals to focus efforts – the county comprehensive plan has been updated in recent years to focus efforts and we would like to do the same for the greater palm river area community plan. </a:t>
            </a:r>
          </a:p>
          <a:p>
            <a:pPr marL="0" indent="0">
              <a:buFontTx/>
              <a:buNone/>
            </a:pPr>
            <a:endParaRPr lang="en-US" dirty="0"/>
          </a:p>
          <a:p>
            <a:pPr marL="0" indent="0">
              <a:buFontTx/>
              <a:buNone/>
            </a:pPr>
            <a:r>
              <a:rPr lang="en-US" dirty="0"/>
              <a:t>- We noticed there was a lot of overlap in strategies and goals and think that reworking the goals will help make the plan more implementable. </a:t>
            </a:r>
          </a:p>
          <a:p>
            <a:pPr marL="0" indent="0">
              <a:buFontTx/>
              <a:buNone/>
            </a:pPr>
            <a:endParaRPr lang="en-US" dirty="0"/>
          </a:p>
          <a:p>
            <a:pPr marL="0" indent="0">
              <a:buFontTx/>
              <a:buNone/>
            </a:pPr>
            <a:r>
              <a:rPr lang="en-US" dirty="0"/>
              <a:t>- For example, combining the  Planning, Infrastructure and Transportation Goals to better address growth concerns. These topics are intertwined and when one is implemented it affects the other.</a:t>
            </a:r>
          </a:p>
          <a:p>
            <a:pPr marL="0" indent="0">
              <a:buFontTx/>
              <a:buNone/>
            </a:pPr>
            <a:endParaRPr lang="en-US" dirty="0"/>
          </a:p>
          <a:p>
            <a:pPr marL="0" indent="0">
              <a:buFontTx/>
              <a:buNone/>
            </a:pPr>
            <a:r>
              <a:rPr lang="en-US" dirty="0"/>
              <a:t>We are also proposing to clarify strategies – as we were working through the goals/strategies with the CPAC and with county staff we noticed that some strategies would be better suited in an action plan, so we are proposing moving them to, what we consider the basis for action plan. We want to make sure that those specific strategies are still captured so that when the county is looking for ways to implement the plan, in addition to the community plan, there is a specific starting list they can reference. </a:t>
            </a:r>
          </a:p>
        </p:txBody>
      </p:sp>
      <p:sp>
        <p:nvSpPr>
          <p:cNvPr id="4" name="Slide Number Placeholder 3"/>
          <p:cNvSpPr>
            <a:spLocks noGrp="1"/>
          </p:cNvSpPr>
          <p:nvPr>
            <p:ph type="sldNum" sz="quarter" idx="5"/>
          </p:nvPr>
        </p:nvSpPr>
        <p:spPr/>
        <p:txBody>
          <a:bodyPr/>
          <a:lstStyle/>
          <a:p>
            <a:fld id="{9A0F586B-D654-4FFF-BF11-3649031E1084}" type="slidenum">
              <a:rPr lang="en-US" smtClean="0"/>
              <a:t>19</a:t>
            </a:fld>
            <a:endParaRPr lang="en-US"/>
          </a:p>
        </p:txBody>
      </p:sp>
    </p:spTree>
    <p:extLst>
      <p:ext uri="{BB962C8B-B14F-4D97-AF65-F5344CB8AC3E}">
        <p14:creationId xmlns:p14="http://schemas.microsoft.com/office/powerpoint/2010/main" val="2762545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housekeeping items since this is a virtual meeting – we ask that you keep yourself muted during the presentation and type any questions into the chat. We will read and answer any questions after the presentation. Thanks in advance. </a:t>
            </a:r>
          </a:p>
        </p:txBody>
      </p:sp>
      <p:sp>
        <p:nvSpPr>
          <p:cNvPr id="4" name="Slide Number Placeholder 3"/>
          <p:cNvSpPr>
            <a:spLocks noGrp="1"/>
          </p:cNvSpPr>
          <p:nvPr>
            <p:ph type="sldNum" sz="quarter" idx="5"/>
          </p:nvPr>
        </p:nvSpPr>
        <p:spPr/>
        <p:txBody>
          <a:bodyPr/>
          <a:lstStyle/>
          <a:p>
            <a:fld id="{9A0F586B-D654-4FFF-BF11-3649031E1084}" type="slidenum">
              <a:rPr lang="en-US" smtClean="0"/>
              <a:t>2</a:t>
            </a:fld>
            <a:endParaRPr lang="en-US"/>
          </a:p>
        </p:txBody>
      </p:sp>
    </p:spTree>
    <p:extLst>
      <p:ext uri="{BB962C8B-B14F-4D97-AF65-F5344CB8AC3E}">
        <p14:creationId xmlns:p14="http://schemas.microsoft.com/office/powerpoint/2010/main" val="409912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steps in the process – finishing out the summer…</a:t>
            </a:r>
            <a:r>
              <a:rPr lang="en-US" b="1" dirty="0"/>
              <a:t>Read Slides</a:t>
            </a:r>
          </a:p>
          <a:p>
            <a:endParaRPr lang="en-US" dirty="0"/>
          </a:p>
          <a:p>
            <a:r>
              <a:rPr lang="en-US" dirty="0"/>
              <a:t>In the fall…We will be easing out of the general public engagement…</a:t>
            </a:r>
            <a:r>
              <a:rPr lang="en-US" b="1" dirty="0"/>
              <a:t>Read Slide</a:t>
            </a:r>
          </a:p>
          <a:p>
            <a:endParaRPr lang="en-US" dirty="0"/>
          </a:p>
          <a:p>
            <a:r>
              <a:rPr lang="en-US" dirty="0"/>
              <a:t>By wintertime…I wanted to highlight this step because this is when we anticipated starting the official comprehensive plan amendment process which has its own mandated noticing requirement and meeting schedule. </a:t>
            </a:r>
          </a:p>
          <a:p>
            <a:endParaRPr lang="en-US" dirty="0"/>
          </a:p>
          <a:p>
            <a:r>
              <a:rPr lang="en-US" dirty="0"/>
              <a:t>Between when public officials give their input and the public hearings (when voting occurs) we will hold one more meeting to let you know what changes public officials made. </a:t>
            </a:r>
          </a:p>
        </p:txBody>
      </p:sp>
      <p:sp>
        <p:nvSpPr>
          <p:cNvPr id="4" name="Slide Number Placeholder 3"/>
          <p:cNvSpPr>
            <a:spLocks noGrp="1"/>
          </p:cNvSpPr>
          <p:nvPr>
            <p:ph type="sldNum" sz="quarter" idx="5"/>
          </p:nvPr>
        </p:nvSpPr>
        <p:spPr/>
        <p:txBody>
          <a:bodyPr/>
          <a:lstStyle/>
          <a:p>
            <a:fld id="{9A0F586B-D654-4FFF-BF11-3649031E1084}" type="slidenum">
              <a:rPr lang="en-US" smtClean="0"/>
              <a:t>20</a:t>
            </a:fld>
            <a:endParaRPr lang="en-US"/>
          </a:p>
        </p:txBody>
      </p:sp>
    </p:spTree>
    <p:extLst>
      <p:ext uri="{BB962C8B-B14F-4D97-AF65-F5344CB8AC3E}">
        <p14:creationId xmlns:p14="http://schemas.microsoft.com/office/powerpoint/2010/main" val="1580259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wrap up – there is an engagement opportunity for a community plan implementation project. </a:t>
            </a:r>
            <a:r>
              <a:rPr lang="en-US"/>
              <a:t>Again, </a:t>
            </a:r>
            <a:r>
              <a:rPr lang="en-US" dirty="0"/>
              <a:t>since there is an adopted plan, it is still </a:t>
            </a:r>
            <a:r>
              <a:rPr lang="en-US"/>
              <a:t>being implemented. </a:t>
            </a:r>
            <a:endParaRPr lang="en-US" dirty="0"/>
          </a:p>
          <a:p>
            <a:endParaRPr lang="en-US" dirty="0"/>
          </a:p>
          <a:p>
            <a:r>
              <a:rPr lang="en-US" dirty="0"/>
              <a:t>Hillsborough County Community and Infrastructure Planning Department invites all community members to join the South 78th Street Safety Enhancements project team Next Wednesday Aug 23 at 6:30 pm at the Clair Mel Elementary School Cafeteria for a Design Workshop. </a:t>
            </a:r>
          </a:p>
          <a:p>
            <a:endParaRPr lang="en-US" dirty="0"/>
          </a:p>
          <a:p>
            <a:r>
              <a:rPr lang="en-US" dirty="0"/>
              <a:t>Staff wants to know how they can make South 78th Street safer? And what do you want South 78th Street to look like? The project boundaries are 78ths Street from Palm River Road to Causeway Boulevard.</a:t>
            </a:r>
          </a:p>
          <a:p>
            <a:endParaRPr lang="en-US" dirty="0"/>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21</a:t>
            </a:fld>
            <a:endParaRPr lang="en-US"/>
          </a:p>
        </p:txBody>
      </p:sp>
    </p:spTree>
    <p:extLst>
      <p:ext uri="{BB962C8B-B14F-4D97-AF65-F5344CB8AC3E}">
        <p14:creationId xmlns:p14="http://schemas.microsoft.com/office/powerpoint/2010/main" val="4235331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F586B-D654-4FFF-BF11-3649031E1084}" type="slidenum">
              <a:rPr lang="en-US" smtClean="0"/>
              <a:t>22</a:t>
            </a:fld>
            <a:endParaRPr lang="en-US"/>
          </a:p>
        </p:txBody>
      </p:sp>
    </p:spTree>
    <p:extLst>
      <p:ext uri="{BB962C8B-B14F-4D97-AF65-F5344CB8AC3E}">
        <p14:creationId xmlns:p14="http://schemas.microsoft.com/office/powerpoint/2010/main" val="3234137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p>
          <a:p>
            <a:pPr defTabSz="948507">
              <a:defRPr/>
            </a:pPr>
            <a:endParaRPr lang="en-US" dirty="0"/>
          </a:p>
          <a:p>
            <a:pPr defTabSz="948507">
              <a:defRPr/>
            </a:pPr>
            <a:endParaRPr lang="en-US" dirty="0"/>
          </a:p>
          <a:p>
            <a:pPr defTabSz="948507">
              <a:defRPr/>
            </a:pPr>
            <a:endParaRPr lang="en-US" dirty="0"/>
          </a:p>
          <a:p>
            <a:pPr defTabSz="948507">
              <a:defRPr/>
            </a:pPr>
            <a:endParaRPr lang="en-US" dirty="0"/>
          </a:p>
          <a:p>
            <a:pPr defTabSz="948507">
              <a:defRPr/>
            </a:pPr>
            <a:endParaRPr lang="en-US" dirty="0"/>
          </a:p>
          <a:p>
            <a:pPr defTabSz="948507">
              <a:defRPr/>
            </a:pPr>
            <a:endParaRPr lang="en-US" dirty="0"/>
          </a:p>
          <a:p>
            <a:pPr defTabSz="948507">
              <a:defRPr/>
            </a:pPr>
            <a:endParaRPr lang="en-US" dirty="0"/>
          </a:p>
          <a:p>
            <a:pPr defTabSz="948507">
              <a:defRPr/>
            </a:pPr>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23</a:t>
            </a:fld>
            <a:endParaRPr lang="en-US"/>
          </a:p>
        </p:txBody>
      </p:sp>
    </p:spTree>
    <p:extLst>
      <p:ext uri="{BB962C8B-B14F-4D97-AF65-F5344CB8AC3E}">
        <p14:creationId xmlns:p14="http://schemas.microsoft.com/office/powerpoint/2010/main" val="1031075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Tonight's presentation will be split into a few topics. </a:t>
            </a:r>
          </a:p>
          <a:p>
            <a:endParaRPr lang="en-US" dirty="0"/>
          </a:p>
          <a:p>
            <a:r>
              <a:rPr lang="en-US" dirty="0"/>
              <a:t>We will review how community planning is done in Hillsborough County </a:t>
            </a:r>
          </a:p>
          <a:p>
            <a:endParaRPr lang="en-US" dirty="0"/>
          </a:p>
          <a:p>
            <a:r>
              <a:rPr lang="en-US" dirty="0"/>
              <a:t>Review key components of the existing community plan and </a:t>
            </a:r>
          </a:p>
          <a:p>
            <a:endParaRPr lang="en-US" dirty="0"/>
          </a:p>
          <a:p>
            <a:r>
              <a:rPr lang="en-US" dirty="0"/>
              <a:t>Then we will dive into the current community plan update efforts </a:t>
            </a:r>
          </a:p>
          <a:p>
            <a:endParaRPr lang="en-US" dirty="0"/>
          </a:p>
          <a:p>
            <a:r>
              <a:rPr lang="en-US" dirty="0"/>
              <a:t>And as mentioned , at the end we will answer and questions.</a:t>
            </a:r>
          </a:p>
        </p:txBody>
      </p:sp>
      <p:sp>
        <p:nvSpPr>
          <p:cNvPr id="4" name="Slide Number Placeholder 3"/>
          <p:cNvSpPr>
            <a:spLocks noGrp="1"/>
          </p:cNvSpPr>
          <p:nvPr>
            <p:ph type="sldNum" sz="quarter" idx="5"/>
          </p:nvPr>
        </p:nvSpPr>
        <p:spPr/>
        <p:txBody>
          <a:bodyPr/>
          <a:lstStyle/>
          <a:p>
            <a:fld id="{9A0F586B-D654-4FFF-BF11-3649031E1084}" type="slidenum">
              <a:rPr lang="en-US" smtClean="0"/>
              <a:t>3</a:t>
            </a:fld>
            <a:endParaRPr lang="en-US"/>
          </a:p>
        </p:txBody>
      </p:sp>
    </p:spTree>
    <p:extLst>
      <p:ext uri="{BB962C8B-B14F-4D97-AF65-F5344CB8AC3E}">
        <p14:creationId xmlns:p14="http://schemas.microsoft.com/office/powerpoint/2010/main" val="2759950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 community plan again?</a:t>
            </a:r>
          </a:p>
          <a:p>
            <a:endParaRPr lang="en-US" dirty="0"/>
          </a:p>
          <a:p>
            <a:r>
              <a:rPr lang="en-US" dirty="0"/>
              <a:t>Read Slide -  A Comprehensive Plan is an official document adopted by Hillsborough County, setting forth its goals, objectives, and policies regarding the long-term (20+ year horizon) development of the county. </a:t>
            </a:r>
          </a:p>
          <a:p>
            <a:endParaRPr lang="en-US" dirty="0">
              <a:cs typeface="Calibri"/>
            </a:endParaRPr>
          </a:p>
          <a:p>
            <a:r>
              <a:rPr lang="en-US" dirty="0">
                <a:cs typeface="Calibri"/>
              </a:rPr>
              <a:t>Read through slide…</a:t>
            </a:r>
          </a:p>
          <a:p>
            <a:endParaRPr lang="en-US" dirty="0">
              <a:cs typeface="Calibri"/>
            </a:endParaRPr>
          </a:p>
          <a:p>
            <a:r>
              <a:rPr lang="en-US" dirty="0">
                <a:cs typeface="Calibri"/>
              </a:rPr>
              <a:t>How does this look like in the wider sense of land development in the county?</a:t>
            </a:r>
          </a:p>
          <a:p>
            <a:endParaRPr lang="en-US" dirty="0">
              <a:cs typeface="Calibri"/>
            </a:endParaRPr>
          </a:p>
        </p:txBody>
      </p:sp>
      <p:sp>
        <p:nvSpPr>
          <p:cNvPr id="4" name="Slide Number Placeholder 3"/>
          <p:cNvSpPr>
            <a:spLocks noGrp="1"/>
          </p:cNvSpPr>
          <p:nvPr>
            <p:ph type="sldNum" sz="quarter" idx="5"/>
          </p:nvPr>
        </p:nvSpPr>
        <p:spPr/>
        <p:txBody>
          <a:bodyPr/>
          <a:lstStyle/>
          <a:p>
            <a:fld id="{9A0F586B-D654-4FFF-BF11-3649031E1084}" type="slidenum">
              <a:rPr lang="en-US" smtClean="0"/>
              <a:t>4</a:t>
            </a:fld>
            <a:endParaRPr lang="en-US"/>
          </a:p>
        </p:txBody>
      </p:sp>
    </p:spTree>
    <p:extLst>
      <p:ext uri="{BB962C8B-B14F-4D97-AF65-F5344CB8AC3E}">
        <p14:creationId xmlns:p14="http://schemas.microsoft.com/office/powerpoint/2010/main" val="4200874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comprehensive plan is organized into several sections based on topic - mobility, land use</a:t>
            </a:r>
          </a:p>
          <a:p>
            <a:endParaRPr lang="en-US" dirty="0"/>
          </a:p>
          <a:p>
            <a:r>
              <a:rPr lang="en-US" dirty="0"/>
              <a:t>The 22 plans, including your community’s, are housed within the Livable Communities Element. </a:t>
            </a:r>
          </a:p>
          <a:p>
            <a:r>
              <a:rPr lang="en-US" dirty="0"/>
              <a:t>- As an extension of the comp plan, the community plan deals with the same topics – Mobility, Land Use but focuses on how topics can be more specifically looked at for the Greater Palm River Area. </a:t>
            </a:r>
          </a:p>
          <a:p>
            <a:endParaRPr lang="en-US" dirty="0"/>
          </a:p>
          <a:p>
            <a:r>
              <a:rPr lang="en-US" dirty="0"/>
              <a:t>And the again the community plan includes a vision, goal and strategies. </a:t>
            </a:r>
          </a:p>
          <a:p>
            <a:endParaRPr lang="en-US" dirty="0"/>
          </a:p>
          <a:p>
            <a:r>
              <a:rPr lang="en-US" dirty="0"/>
              <a:t>The land development code – which regulates zoning, specific uses, and site design, is a separate document, not being changed at this time. </a:t>
            </a:r>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5</a:t>
            </a:fld>
            <a:endParaRPr lang="en-US"/>
          </a:p>
        </p:txBody>
      </p:sp>
    </p:spTree>
    <p:extLst>
      <p:ext uri="{BB962C8B-B14F-4D97-AF65-F5344CB8AC3E}">
        <p14:creationId xmlns:p14="http://schemas.microsoft.com/office/powerpoint/2010/main" val="3425331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1200" dirty="0"/>
              <a:t>To provide more detail on the existing community plan - </a:t>
            </a:r>
          </a:p>
          <a:p>
            <a:pPr>
              <a:lnSpc>
                <a:spcPct val="110000"/>
              </a:lnSpc>
            </a:pPr>
            <a:r>
              <a:rPr lang="en-US" sz="1200" dirty="0"/>
              <a:t>It was adopted in 2008 and established the boundaries shaded in blue on the Map.</a:t>
            </a:r>
          </a:p>
          <a:p>
            <a:pPr>
              <a:lnSpc>
                <a:spcPct val="110000"/>
              </a:lnSpc>
            </a:pPr>
            <a:r>
              <a:rPr lang="en-US" dirty="0"/>
              <a:t>includes multiple neighborhoods within the boundaries – Palm River, Clair-Mel City, Progress Village to name a few</a:t>
            </a:r>
          </a:p>
          <a:p>
            <a:pPr>
              <a:lnSpc>
                <a:spcPct val="110000"/>
              </a:lnSpc>
            </a:pPr>
            <a:r>
              <a:rPr lang="en-US" dirty="0"/>
              <a:t>It established shared community Vision, identified and prioritized Goals, and listed Strategies to achieve those goals</a:t>
            </a:r>
            <a:endParaRPr lang="en-US" sz="1200" dirty="0"/>
          </a:p>
          <a:p>
            <a:r>
              <a:rPr lang="en-US" dirty="0"/>
              <a:t>The plan also Includes a “Concept Map” – which is a visual representation of the vision and select goals and strategies.</a:t>
            </a:r>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6</a:t>
            </a:fld>
            <a:endParaRPr lang="en-US"/>
          </a:p>
        </p:txBody>
      </p:sp>
    </p:spTree>
    <p:extLst>
      <p:ext uri="{BB962C8B-B14F-4D97-AF65-F5344CB8AC3E}">
        <p14:creationId xmlns:p14="http://schemas.microsoft.com/office/powerpoint/2010/main" val="575383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components of your community plan is the Vision statement - it is the first couple of pages of the community plan – and comes with a vision concept map as depicted to the right. As you can see the vision statement is a bit wordy, but I did want to highlight, what I understood as the essential points-</a:t>
            </a:r>
          </a:p>
          <a:p>
            <a:endParaRPr lang="en-US" dirty="0"/>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7</a:t>
            </a:fld>
            <a:endParaRPr lang="en-US"/>
          </a:p>
        </p:txBody>
      </p:sp>
    </p:spTree>
    <p:extLst>
      <p:ext uri="{BB962C8B-B14F-4D97-AF65-F5344CB8AC3E}">
        <p14:creationId xmlns:p14="http://schemas.microsoft.com/office/powerpoint/2010/main" val="3133385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paragraph describes the strengths and characteristics the community wanted to keep - </a:t>
            </a:r>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8</a:t>
            </a:fld>
            <a:endParaRPr lang="en-US"/>
          </a:p>
        </p:txBody>
      </p:sp>
    </p:spTree>
    <p:extLst>
      <p:ext uri="{BB962C8B-B14F-4D97-AF65-F5344CB8AC3E}">
        <p14:creationId xmlns:p14="http://schemas.microsoft.com/office/powerpoint/2010/main" val="3920062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second paragraph - talks about what the community wants to see in the future…the community would have. </a:t>
            </a:r>
          </a:p>
          <a:p>
            <a:endParaRPr lang="en-US" dirty="0"/>
          </a:p>
          <a:p>
            <a:r>
              <a:rPr lang="en-US" dirty="0"/>
              <a:t>So this and the concept map serve as the vision for your community plan.  </a:t>
            </a:r>
          </a:p>
          <a:p>
            <a:endParaRPr lang="en-US" dirty="0"/>
          </a:p>
          <a:p>
            <a:endParaRPr lang="en-US" dirty="0"/>
          </a:p>
        </p:txBody>
      </p:sp>
      <p:sp>
        <p:nvSpPr>
          <p:cNvPr id="4" name="Slide Number Placeholder 3"/>
          <p:cNvSpPr>
            <a:spLocks noGrp="1"/>
          </p:cNvSpPr>
          <p:nvPr>
            <p:ph type="sldNum" sz="quarter" idx="5"/>
          </p:nvPr>
        </p:nvSpPr>
        <p:spPr/>
        <p:txBody>
          <a:bodyPr/>
          <a:lstStyle/>
          <a:p>
            <a:fld id="{9A0F586B-D654-4FFF-BF11-3649031E1084}" type="slidenum">
              <a:rPr lang="en-US" smtClean="0"/>
              <a:t>9</a:t>
            </a:fld>
            <a:endParaRPr lang="en-US"/>
          </a:p>
        </p:txBody>
      </p:sp>
    </p:spTree>
    <p:extLst>
      <p:ext uri="{BB962C8B-B14F-4D97-AF65-F5344CB8AC3E}">
        <p14:creationId xmlns:p14="http://schemas.microsoft.com/office/powerpoint/2010/main" val="2763285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D707C-B596-4BAC-93A4-B8AB933552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A0418C-7600-452C-90E5-35CEA1DBB5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9F8219-FB29-48A3-B6C1-BD28F8552EDD}"/>
              </a:ext>
            </a:extLst>
          </p:cNvPr>
          <p:cNvSpPr>
            <a:spLocks noGrp="1"/>
          </p:cNvSpPr>
          <p:nvPr>
            <p:ph type="dt" sz="half" idx="10"/>
          </p:nvPr>
        </p:nvSpPr>
        <p:spPr/>
        <p:txBody>
          <a:bodyPr/>
          <a:lstStyle/>
          <a:p>
            <a:fld id="{09E50120-37A9-4FBC-B06F-A14DB59A0E7A}" type="datetime1">
              <a:rPr lang="en-US" smtClean="0"/>
              <a:t>8/17/2023</a:t>
            </a:fld>
            <a:endParaRPr lang="en-US"/>
          </a:p>
        </p:txBody>
      </p:sp>
      <p:sp>
        <p:nvSpPr>
          <p:cNvPr id="5" name="Footer Placeholder 4">
            <a:extLst>
              <a:ext uri="{FF2B5EF4-FFF2-40B4-BE49-F238E27FC236}">
                <a16:creationId xmlns:a16="http://schemas.microsoft.com/office/drawing/2014/main" id="{4D5F08DC-495C-44C5-96DF-D4B879446E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307DC1-6D4D-44C4-B1CC-AA822A7D4E27}"/>
              </a:ext>
            </a:extLst>
          </p:cNvPr>
          <p:cNvSpPr>
            <a:spLocks noGrp="1"/>
          </p:cNvSpPr>
          <p:nvPr>
            <p:ph type="sldNum" sz="quarter" idx="12"/>
          </p:nvPr>
        </p:nvSpPr>
        <p:spPr/>
        <p:txBody>
          <a:bodyPr/>
          <a:lstStyle>
            <a:lvl1pPr>
              <a:defRPr sz="1400" b="1"/>
            </a:lvl1pPr>
          </a:lstStyle>
          <a:p>
            <a:fld id="{B5CFB206-106B-4D16-B852-267EB2CCBA25}" type="slidenum">
              <a:rPr lang="en-US" smtClean="0"/>
              <a:pPr/>
              <a:t>‹#›</a:t>
            </a:fld>
            <a:endParaRPr lang="en-US" dirty="0"/>
          </a:p>
        </p:txBody>
      </p:sp>
      <p:pic>
        <p:nvPicPr>
          <p:cNvPr id="7" name="Picture 6">
            <a:extLst>
              <a:ext uri="{FF2B5EF4-FFF2-40B4-BE49-F238E27FC236}">
                <a16:creationId xmlns:a16="http://schemas.microsoft.com/office/drawing/2014/main" id="{4719B803-A322-4383-8328-126376FE66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068" y="355674"/>
            <a:ext cx="4434303" cy="1402373"/>
          </a:xfrm>
          <a:prstGeom prst="rect">
            <a:avLst/>
          </a:prstGeom>
        </p:spPr>
      </p:pic>
    </p:spTree>
    <p:extLst>
      <p:ext uri="{BB962C8B-B14F-4D97-AF65-F5344CB8AC3E}">
        <p14:creationId xmlns:p14="http://schemas.microsoft.com/office/powerpoint/2010/main" val="2935042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E2A5C-F9D2-4CD7-8A2F-7A84E66AAB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344B6C-B25C-4282-9902-C4D89FC53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FDB939-6EF9-4E7A-B99F-D16E768E82A8}"/>
              </a:ext>
            </a:extLst>
          </p:cNvPr>
          <p:cNvSpPr>
            <a:spLocks noGrp="1"/>
          </p:cNvSpPr>
          <p:nvPr>
            <p:ph type="dt" sz="half" idx="10"/>
          </p:nvPr>
        </p:nvSpPr>
        <p:spPr/>
        <p:txBody>
          <a:bodyPr/>
          <a:lstStyle/>
          <a:p>
            <a:fld id="{308F39C4-70E3-4E45-B6F4-3DE5DC2902FB}" type="datetime1">
              <a:rPr lang="en-US" smtClean="0"/>
              <a:t>8/17/2023</a:t>
            </a:fld>
            <a:endParaRPr lang="en-US"/>
          </a:p>
        </p:txBody>
      </p:sp>
      <p:sp>
        <p:nvSpPr>
          <p:cNvPr id="5" name="Footer Placeholder 4">
            <a:extLst>
              <a:ext uri="{FF2B5EF4-FFF2-40B4-BE49-F238E27FC236}">
                <a16:creationId xmlns:a16="http://schemas.microsoft.com/office/drawing/2014/main" id="{AF72F8E6-5A10-488F-8EE8-E21A5FAF0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B86AF-8E30-4C31-ACCF-F6ED26FD0C70}"/>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964516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256A84-26C1-4FC2-A459-A041C77809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53788C-C3C4-40C5-BC6B-87BD96B7B1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3B709-F44E-469C-8AE2-71C1824770E5}"/>
              </a:ext>
            </a:extLst>
          </p:cNvPr>
          <p:cNvSpPr>
            <a:spLocks noGrp="1"/>
          </p:cNvSpPr>
          <p:nvPr>
            <p:ph type="dt" sz="half" idx="10"/>
          </p:nvPr>
        </p:nvSpPr>
        <p:spPr/>
        <p:txBody>
          <a:bodyPr/>
          <a:lstStyle/>
          <a:p>
            <a:fld id="{1844247F-18D6-4E83-B88C-A5669A0CA9C0}" type="datetime1">
              <a:rPr lang="en-US" smtClean="0"/>
              <a:t>8/17/2023</a:t>
            </a:fld>
            <a:endParaRPr lang="en-US"/>
          </a:p>
        </p:txBody>
      </p:sp>
      <p:sp>
        <p:nvSpPr>
          <p:cNvPr id="5" name="Footer Placeholder 4">
            <a:extLst>
              <a:ext uri="{FF2B5EF4-FFF2-40B4-BE49-F238E27FC236}">
                <a16:creationId xmlns:a16="http://schemas.microsoft.com/office/drawing/2014/main" id="{B1C97E0D-BBB3-42F9-BD74-837A6C6FD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C9AF7-9AB7-431F-AFD6-433ED7F6B90F}"/>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1980561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6F06-0411-459C-94EA-678453C052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AD9C49-1504-480D-A5A8-ED2F39D86AE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EE83D7E-7A6D-4710-BA83-B3F00543C3BD}"/>
              </a:ext>
            </a:extLst>
          </p:cNvPr>
          <p:cNvSpPr>
            <a:spLocks noGrp="1"/>
          </p:cNvSpPr>
          <p:nvPr>
            <p:ph type="dt" sz="half" idx="10"/>
          </p:nvPr>
        </p:nvSpPr>
        <p:spPr/>
        <p:txBody>
          <a:bodyPr/>
          <a:lstStyle/>
          <a:p>
            <a:fld id="{F718A00E-71D1-4DCA-B987-51C171FB25F8}" type="datetime1">
              <a:rPr lang="en-US" smtClean="0"/>
              <a:t>8/17/2023</a:t>
            </a:fld>
            <a:endParaRPr lang="en-US"/>
          </a:p>
        </p:txBody>
      </p:sp>
      <p:sp>
        <p:nvSpPr>
          <p:cNvPr id="5" name="Footer Placeholder 4">
            <a:extLst>
              <a:ext uri="{FF2B5EF4-FFF2-40B4-BE49-F238E27FC236}">
                <a16:creationId xmlns:a16="http://schemas.microsoft.com/office/drawing/2014/main" id="{A828766A-3FCD-42F4-8AE4-CA80AF52BE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0ADC99-9184-4D08-9FFD-AACE4BE28281}"/>
              </a:ext>
            </a:extLst>
          </p:cNvPr>
          <p:cNvSpPr>
            <a:spLocks noGrp="1"/>
          </p:cNvSpPr>
          <p:nvPr>
            <p:ph type="sldNum" sz="quarter" idx="12"/>
          </p:nvPr>
        </p:nvSpPr>
        <p:spPr/>
        <p:txBody>
          <a:bodyPr/>
          <a:lstStyle>
            <a:lvl1pPr>
              <a:defRPr sz="1400" b="1"/>
            </a:lvl1pPr>
          </a:lstStyle>
          <a:p>
            <a:fld id="{B5CFB206-106B-4D16-B852-267EB2CCBA25}" type="slidenum">
              <a:rPr lang="en-US" smtClean="0"/>
              <a:pPr/>
              <a:t>‹#›</a:t>
            </a:fld>
            <a:endParaRPr lang="en-US" dirty="0"/>
          </a:p>
        </p:txBody>
      </p:sp>
    </p:spTree>
    <p:extLst>
      <p:ext uri="{BB962C8B-B14F-4D97-AF65-F5344CB8AC3E}">
        <p14:creationId xmlns:p14="http://schemas.microsoft.com/office/powerpoint/2010/main" val="4185568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039E2-C761-4816-A013-5F3FD7C262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76A1F7-2A7A-4CA8-BD97-FB1813F14E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0D3B78-EBCD-416E-A27B-A9EF324854BD}"/>
              </a:ext>
            </a:extLst>
          </p:cNvPr>
          <p:cNvSpPr>
            <a:spLocks noGrp="1"/>
          </p:cNvSpPr>
          <p:nvPr>
            <p:ph type="dt" sz="half" idx="10"/>
          </p:nvPr>
        </p:nvSpPr>
        <p:spPr/>
        <p:txBody>
          <a:bodyPr/>
          <a:lstStyle/>
          <a:p>
            <a:fld id="{37460BB5-698C-40A1-9769-70442FFC91E3}" type="datetime1">
              <a:rPr lang="en-US" smtClean="0"/>
              <a:t>8/17/2023</a:t>
            </a:fld>
            <a:endParaRPr lang="en-US"/>
          </a:p>
        </p:txBody>
      </p:sp>
      <p:sp>
        <p:nvSpPr>
          <p:cNvPr id="5" name="Footer Placeholder 4">
            <a:extLst>
              <a:ext uri="{FF2B5EF4-FFF2-40B4-BE49-F238E27FC236}">
                <a16:creationId xmlns:a16="http://schemas.microsoft.com/office/drawing/2014/main" id="{CA2BD690-1B0A-49FE-A90F-9116209D3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70D90-3CBD-45A6-8D09-71EA659A9DAD}"/>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362326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DCAC-A7DF-4E7D-BBFB-063BF80DB6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976C9-C6EA-4487-81E9-4DF7E5BEEA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79CE86-6E98-450F-BF7F-90A9631CB6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487F67-D19D-4172-8FC0-F621DB7C90DB}"/>
              </a:ext>
            </a:extLst>
          </p:cNvPr>
          <p:cNvSpPr>
            <a:spLocks noGrp="1"/>
          </p:cNvSpPr>
          <p:nvPr>
            <p:ph type="dt" sz="half" idx="10"/>
          </p:nvPr>
        </p:nvSpPr>
        <p:spPr/>
        <p:txBody>
          <a:bodyPr/>
          <a:lstStyle/>
          <a:p>
            <a:fld id="{7BF5689A-08DC-494B-8F7C-2F9176047C08}" type="datetime1">
              <a:rPr lang="en-US" smtClean="0"/>
              <a:t>8/17/2023</a:t>
            </a:fld>
            <a:endParaRPr lang="en-US"/>
          </a:p>
        </p:txBody>
      </p:sp>
      <p:sp>
        <p:nvSpPr>
          <p:cNvPr id="6" name="Footer Placeholder 5">
            <a:extLst>
              <a:ext uri="{FF2B5EF4-FFF2-40B4-BE49-F238E27FC236}">
                <a16:creationId xmlns:a16="http://schemas.microsoft.com/office/drawing/2014/main" id="{4D27610C-B86E-4781-A74E-304E3967F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9745B-0DCB-4D8C-9104-BA137AACE4EB}"/>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512539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774C0-EC95-4C77-B0A2-C850FBE1A1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09C13A-F984-4F9C-980B-FA031C8C55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3C1B81-0F3E-4B52-8C9D-1DAF2F8499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E85BA5-C3B9-42CB-8186-C481B60647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3A21B2-E758-436F-8230-131F846452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807122-F5FF-4DE5-B2F6-B985456A59D8}"/>
              </a:ext>
            </a:extLst>
          </p:cNvPr>
          <p:cNvSpPr>
            <a:spLocks noGrp="1"/>
          </p:cNvSpPr>
          <p:nvPr>
            <p:ph type="dt" sz="half" idx="10"/>
          </p:nvPr>
        </p:nvSpPr>
        <p:spPr/>
        <p:txBody>
          <a:bodyPr/>
          <a:lstStyle/>
          <a:p>
            <a:fld id="{97A281DB-597D-41CC-9569-BFEA6B258E47}" type="datetime1">
              <a:rPr lang="en-US" smtClean="0"/>
              <a:t>8/17/2023</a:t>
            </a:fld>
            <a:endParaRPr lang="en-US"/>
          </a:p>
        </p:txBody>
      </p:sp>
      <p:sp>
        <p:nvSpPr>
          <p:cNvPr id="8" name="Footer Placeholder 7">
            <a:extLst>
              <a:ext uri="{FF2B5EF4-FFF2-40B4-BE49-F238E27FC236}">
                <a16:creationId xmlns:a16="http://schemas.microsoft.com/office/drawing/2014/main" id="{AD04807D-A770-4968-A9CB-1311A0C01A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5C5040-9654-4924-A4E3-988C42AD4077}"/>
              </a:ext>
            </a:extLst>
          </p:cNvPr>
          <p:cNvSpPr>
            <a:spLocks noGrp="1"/>
          </p:cNvSpPr>
          <p:nvPr>
            <p:ph type="sldNum" sz="quarter" idx="12"/>
          </p:nvPr>
        </p:nvSpPr>
        <p:spPr/>
        <p:txBody>
          <a:bodyPr/>
          <a:lstStyle>
            <a:lvl1pPr>
              <a:defRPr sz="1400" b="1"/>
            </a:lvl1pPr>
          </a:lstStyle>
          <a:p>
            <a:fld id="{B5CFB206-106B-4D16-B852-267EB2CCBA25}" type="slidenum">
              <a:rPr lang="en-US" smtClean="0"/>
              <a:pPr/>
              <a:t>‹#›</a:t>
            </a:fld>
            <a:endParaRPr lang="en-US" dirty="0"/>
          </a:p>
        </p:txBody>
      </p:sp>
    </p:spTree>
    <p:extLst>
      <p:ext uri="{BB962C8B-B14F-4D97-AF65-F5344CB8AC3E}">
        <p14:creationId xmlns:p14="http://schemas.microsoft.com/office/powerpoint/2010/main" val="348498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2BAD5-6AA0-48C9-B95A-821FA98C95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6707F0-3AE2-4A5F-B402-75FE60B0C6D9}"/>
              </a:ext>
            </a:extLst>
          </p:cNvPr>
          <p:cNvSpPr>
            <a:spLocks noGrp="1"/>
          </p:cNvSpPr>
          <p:nvPr>
            <p:ph type="dt" sz="half" idx="10"/>
          </p:nvPr>
        </p:nvSpPr>
        <p:spPr/>
        <p:txBody>
          <a:bodyPr/>
          <a:lstStyle/>
          <a:p>
            <a:fld id="{43E7C601-E9E0-4A7A-8370-E724AA3E5B55}" type="datetime1">
              <a:rPr lang="en-US" smtClean="0"/>
              <a:t>8/17/2023</a:t>
            </a:fld>
            <a:endParaRPr lang="en-US"/>
          </a:p>
        </p:txBody>
      </p:sp>
      <p:sp>
        <p:nvSpPr>
          <p:cNvPr id="4" name="Footer Placeholder 3">
            <a:extLst>
              <a:ext uri="{FF2B5EF4-FFF2-40B4-BE49-F238E27FC236}">
                <a16:creationId xmlns:a16="http://schemas.microsoft.com/office/drawing/2014/main" id="{D68BA5EB-30A3-4921-9100-F956632A1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AD2D3A-473D-4842-822E-4F2FD2784D03}"/>
              </a:ext>
            </a:extLst>
          </p:cNvPr>
          <p:cNvSpPr>
            <a:spLocks noGrp="1"/>
          </p:cNvSpPr>
          <p:nvPr>
            <p:ph type="sldNum" sz="quarter" idx="12"/>
          </p:nvPr>
        </p:nvSpPr>
        <p:spPr/>
        <p:txBody>
          <a:bodyPr/>
          <a:lstStyle/>
          <a:p>
            <a:fld id="{B5CFB206-106B-4D16-B852-267EB2CCBA25}" type="slidenum">
              <a:rPr lang="en-US" smtClean="0"/>
              <a:t>‹#›</a:t>
            </a:fld>
            <a:endParaRPr lang="en-US" dirty="0"/>
          </a:p>
        </p:txBody>
      </p:sp>
    </p:spTree>
    <p:extLst>
      <p:ext uri="{BB962C8B-B14F-4D97-AF65-F5344CB8AC3E}">
        <p14:creationId xmlns:p14="http://schemas.microsoft.com/office/powerpoint/2010/main" val="185782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0042D-3318-40D3-9DEA-1E3278AE9B7C}"/>
              </a:ext>
            </a:extLst>
          </p:cNvPr>
          <p:cNvSpPr>
            <a:spLocks noGrp="1"/>
          </p:cNvSpPr>
          <p:nvPr>
            <p:ph type="dt" sz="half" idx="10"/>
          </p:nvPr>
        </p:nvSpPr>
        <p:spPr/>
        <p:txBody>
          <a:bodyPr/>
          <a:lstStyle/>
          <a:p>
            <a:fld id="{EC8BD486-DDDD-4A0E-A639-2569090C6EE2}" type="datetime1">
              <a:rPr lang="en-US" smtClean="0"/>
              <a:t>8/17/2023</a:t>
            </a:fld>
            <a:endParaRPr lang="en-US"/>
          </a:p>
        </p:txBody>
      </p:sp>
      <p:sp>
        <p:nvSpPr>
          <p:cNvPr id="3" name="Footer Placeholder 2">
            <a:extLst>
              <a:ext uri="{FF2B5EF4-FFF2-40B4-BE49-F238E27FC236}">
                <a16:creationId xmlns:a16="http://schemas.microsoft.com/office/drawing/2014/main" id="{CB8A46F8-7E29-4C31-A637-8D6B08129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287B98-262E-4562-A8DF-8DB5A21E01F6}"/>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443102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D8B7-323E-4280-97B7-DA6B7C4FE9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207F47-357D-44E3-838F-09DEEC8EE1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A84B1F-BAAD-4503-86B5-3CDA38566C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695A0E-BA8B-41EF-87AB-F055EA435D6A}"/>
              </a:ext>
            </a:extLst>
          </p:cNvPr>
          <p:cNvSpPr>
            <a:spLocks noGrp="1"/>
          </p:cNvSpPr>
          <p:nvPr>
            <p:ph type="dt" sz="half" idx="10"/>
          </p:nvPr>
        </p:nvSpPr>
        <p:spPr/>
        <p:txBody>
          <a:bodyPr/>
          <a:lstStyle/>
          <a:p>
            <a:fld id="{8C1BED29-12CC-4DFE-8D97-43076F74CA6F}" type="datetime1">
              <a:rPr lang="en-US" smtClean="0"/>
              <a:t>8/17/2023</a:t>
            </a:fld>
            <a:endParaRPr lang="en-US"/>
          </a:p>
        </p:txBody>
      </p:sp>
      <p:sp>
        <p:nvSpPr>
          <p:cNvPr id="6" name="Footer Placeholder 5">
            <a:extLst>
              <a:ext uri="{FF2B5EF4-FFF2-40B4-BE49-F238E27FC236}">
                <a16:creationId xmlns:a16="http://schemas.microsoft.com/office/drawing/2014/main" id="{9D97D4F6-6B4C-407A-A4C8-B18495F32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01BB45-04C5-4A7F-B144-06B0D672F2C3}"/>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4230855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CF135-5C57-4442-B9F7-65A25E08C6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3A4BDF-5610-4E23-AD96-4894EB464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2FEDABA-CE64-4056-9E7B-AF4D60A10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79D45-2B6A-4BEE-99FC-2142FE1FC0C6}"/>
              </a:ext>
            </a:extLst>
          </p:cNvPr>
          <p:cNvSpPr>
            <a:spLocks noGrp="1"/>
          </p:cNvSpPr>
          <p:nvPr>
            <p:ph type="dt" sz="half" idx="10"/>
          </p:nvPr>
        </p:nvSpPr>
        <p:spPr/>
        <p:txBody>
          <a:bodyPr/>
          <a:lstStyle/>
          <a:p>
            <a:fld id="{15F565A5-8E5A-4053-B2EB-F52AE18AAC6F}" type="datetime1">
              <a:rPr lang="en-US" smtClean="0"/>
              <a:t>8/17/2023</a:t>
            </a:fld>
            <a:endParaRPr lang="en-US"/>
          </a:p>
        </p:txBody>
      </p:sp>
      <p:sp>
        <p:nvSpPr>
          <p:cNvPr id="6" name="Footer Placeholder 5">
            <a:extLst>
              <a:ext uri="{FF2B5EF4-FFF2-40B4-BE49-F238E27FC236}">
                <a16:creationId xmlns:a16="http://schemas.microsoft.com/office/drawing/2014/main" id="{CA95AC7D-5EEA-4211-AC5A-9E3F111ED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6C5F32-9CB5-4176-8825-3BD5BBDAF8AE}"/>
              </a:ext>
            </a:extLst>
          </p:cNvPr>
          <p:cNvSpPr>
            <a:spLocks noGrp="1"/>
          </p:cNvSpPr>
          <p:nvPr>
            <p:ph type="sldNum" sz="quarter" idx="12"/>
          </p:nvPr>
        </p:nvSpPr>
        <p:spPr/>
        <p:txBody>
          <a:bodyPr/>
          <a:lstStyle/>
          <a:p>
            <a:fld id="{B5CFB206-106B-4D16-B852-267EB2CCBA25}" type="slidenum">
              <a:rPr lang="en-US" smtClean="0"/>
              <a:t>‹#›</a:t>
            </a:fld>
            <a:endParaRPr lang="en-US"/>
          </a:p>
        </p:txBody>
      </p:sp>
    </p:spTree>
    <p:extLst>
      <p:ext uri="{BB962C8B-B14F-4D97-AF65-F5344CB8AC3E}">
        <p14:creationId xmlns:p14="http://schemas.microsoft.com/office/powerpoint/2010/main" val="2719333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29F0EF-80BC-4909-B1BC-E222969CBC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DB0E73-233C-4D7D-AFE6-B3A53BBAD8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98C6B-589C-4066-80C1-A47EB71B3B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1F7B1-2C0E-4AA2-A0AF-EBC05C745FF7}" type="datetime1">
              <a:rPr lang="en-US" smtClean="0"/>
              <a:t>8/17/2023</a:t>
            </a:fld>
            <a:endParaRPr lang="en-US"/>
          </a:p>
        </p:txBody>
      </p:sp>
      <p:sp>
        <p:nvSpPr>
          <p:cNvPr id="5" name="Footer Placeholder 4">
            <a:extLst>
              <a:ext uri="{FF2B5EF4-FFF2-40B4-BE49-F238E27FC236}">
                <a16:creationId xmlns:a16="http://schemas.microsoft.com/office/drawing/2014/main" id="{8D007C9D-C82A-4018-8FD7-5A28FE22C0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5997FE-4D0E-4636-96D4-A25FD2379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FB206-106B-4D16-B852-267EB2CCBA25}" type="slidenum">
              <a:rPr lang="en-US" smtClean="0"/>
              <a:t>‹#›</a:t>
            </a:fld>
            <a:endParaRPr lang="en-US"/>
          </a:p>
        </p:txBody>
      </p:sp>
      <p:sp>
        <p:nvSpPr>
          <p:cNvPr id="7" name="Rectangle 6">
            <a:extLst>
              <a:ext uri="{FF2B5EF4-FFF2-40B4-BE49-F238E27FC236}">
                <a16:creationId xmlns:a16="http://schemas.microsoft.com/office/drawing/2014/main" id="{CAC7F2EA-54D4-4A38-B234-59BC22F56E5E}"/>
              </a:ext>
            </a:extLst>
          </p:cNvPr>
          <p:cNvSpPr/>
          <p:nvPr/>
        </p:nvSpPr>
        <p:spPr>
          <a:xfrm>
            <a:off x="0" y="5877493"/>
            <a:ext cx="12192000" cy="9805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7A69BD-EB23-4082-AC1E-F8F0E9385FB4}"/>
              </a:ext>
            </a:extLst>
          </p:cNvPr>
          <p:cNvSpPr/>
          <p:nvPr/>
        </p:nvSpPr>
        <p:spPr>
          <a:xfrm>
            <a:off x="0" y="5800558"/>
            <a:ext cx="12192000" cy="93411"/>
          </a:xfrm>
          <a:prstGeom prst="rect">
            <a:avLst/>
          </a:prstGeom>
          <a:solidFill>
            <a:srgbClr val="9A4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3B7C4C-3188-464B-BE8D-8D76EEA3A69D}"/>
              </a:ext>
            </a:extLst>
          </p:cNvPr>
          <p:cNvSpPr txBox="1"/>
          <p:nvPr/>
        </p:nvSpPr>
        <p:spPr>
          <a:xfrm>
            <a:off x="4605688" y="6211684"/>
            <a:ext cx="3443416" cy="33855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 l a n h i l l s b o r o u g h . o r g  </a:t>
            </a:r>
          </a:p>
        </p:txBody>
      </p:sp>
      <p:cxnSp>
        <p:nvCxnSpPr>
          <p:cNvPr id="10" name="Straight Connector 9">
            <a:extLst>
              <a:ext uri="{FF2B5EF4-FFF2-40B4-BE49-F238E27FC236}">
                <a16:creationId xmlns:a16="http://schemas.microsoft.com/office/drawing/2014/main" id="{5A984B34-24CA-41EC-A0F8-F711C4AA9656}"/>
              </a:ext>
            </a:extLst>
          </p:cNvPr>
          <p:cNvCxnSpPr/>
          <p:nvPr/>
        </p:nvCxnSpPr>
        <p:spPr>
          <a:xfrm>
            <a:off x="3224463" y="6394850"/>
            <a:ext cx="924025" cy="0"/>
          </a:xfrm>
          <a:prstGeom prst="line">
            <a:avLst/>
          </a:prstGeom>
          <a:ln>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cxnSp>
        <p:nvCxnSpPr>
          <p:cNvPr id="11" name="Straight Connector 10">
            <a:extLst>
              <a:ext uri="{FF2B5EF4-FFF2-40B4-BE49-F238E27FC236}">
                <a16:creationId xmlns:a16="http://schemas.microsoft.com/office/drawing/2014/main" id="{4295DC2E-4A38-4594-AEF6-16CDA6471203}"/>
              </a:ext>
            </a:extLst>
          </p:cNvPr>
          <p:cNvCxnSpPr/>
          <p:nvPr/>
        </p:nvCxnSpPr>
        <p:spPr>
          <a:xfrm>
            <a:off x="7988974" y="6386612"/>
            <a:ext cx="924025" cy="0"/>
          </a:xfrm>
          <a:prstGeom prst="line">
            <a:avLst/>
          </a:prstGeom>
          <a:ln>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3B96C61A-08F2-4964-AFF9-9BD44A2525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8200" y="5993657"/>
            <a:ext cx="464424" cy="767148"/>
          </a:xfrm>
          <a:prstGeom prst="rect">
            <a:avLst/>
          </a:prstGeom>
        </p:spPr>
      </p:pic>
    </p:spTree>
    <p:extLst>
      <p:ext uri="{BB962C8B-B14F-4D97-AF65-F5344CB8AC3E}">
        <p14:creationId xmlns:p14="http://schemas.microsoft.com/office/powerpoint/2010/main" val="391754258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10.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microsoft.com/office/2018/10/relationships/comments" Target="../comments/modernComment_2DF_18C40AC6.xm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34.jpeg"/><Relationship Id="rId5" Type="http://schemas.openxmlformats.org/officeDocument/2006/relationships/diagramQuickStyle" Target="../diagrams/quickStyle5.xml"/><Relationship Id="rId10" Type="http://schemas.openxmlformats.org/officeDocument/2006/relationships/image" Target="../media/image33.jpeg"/><Relationship Id="rId4" Type="http://schemas.openxmlformats.org/officeDocument/2006/relationships/diagramLayout" Target="../diagrams/layout5.xml"/><Relationship Id="rId9"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chart" Target="../charts/chart1.xml"/><Relationship Id="rId21" Type="http://schemas.openxmlformats.org/officeDocument/2006/relationships/image" Target="../media/image56.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notesSlide" Target="../notesSlides/notesSlide17.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7.xml"/><Relationship Id="rId11" Type="http://schemas.openxmlformats.org/officeDocument/2006/relationships/image" Target="../media/image60.emf"/><Relationship Id="rId5" Type="http://schemas.openxmlformats.org/officeDocument/2006/relationships/diagramQuickStyle" Target="../diagrams/quickStyle7.xml"/><Relationship Id="rId10" Type="http://schemas.openxmlformats.org/officeDocument/2006/relationships/image" Target="../media/image59.emf"/><Relationship Id="rId4" Type="http://schemas.openxmlformats.org/officeDocument/2006/relationships/diagramLayout" Target="../diagrams/layout7.xml"/><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23.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5.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95394865-A675-5804-D007-C0F913C13408}"/>
              </a:ext>
            </a:extLst>
          </p:cNvPr>
          <p:cNvPicPr>
            <a:picLocks noChangeAspect="1"/>
          </p:cNvPicPr>
          <p:nvPr/>
        </p:nvPicPr>
        <p:blipFill>
          <a:blip r:embed="rId3">
            <a:extLst>
              <a:ext uri="{28A0092B-C50C-407E-A947-70E740481C1C}">
                <a14:useLocalDpi xmlns:a14="http://schemas.microsoft.com/office/drawing/2010/main" val="0"/>
              </a:ext>
            </a:extLst>
          </a:blip>
          <a:srcRect l="17005" r="17005"/>
          <a:stretch/>
        </p:blipFill>
        <p:spPr>
          <a:xfrm>
            <a:off x="7244862" y="10"/>
            <a:ext cx="4947138" cy="5798894"/>
          </a:xfrm>
          <a:prstGeom prst="rect">
            <a:avLst/>
          </a:prstGeom>
        </p:spPr>
      </p:pic>
      <p:sp>
        <p:nvSpPr>
          <p:cNvPr id="5" name="Rectangle 4">
            <a:extLst>
              <a:ext uri="{FF2B5EF4-FFF2-40B4-BE49-F238E27FC236}">
                <a16:creationId xmlns:a16="http://schemas.microsoft.com/office/drawing/2014/main" id="{298DAE8C-3A64-FB8C-E604-FC69CA9F98D7}"/>
              </a:ext>
            </a:extLst>
          </p:cNvPr>
          <p:cNvSpPr/>
          <p:nvPr/>
        </p:nvSpPr>
        <p:spPr>
          <a:xfrm>
            <a:off x="5357445" y="5"/>
            <a:ext cx="466578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F96986-E316-E2CE-A66F-D57BFE9C79F9}"/>
              </a:ext>
            </a:extLst>
          </p:cNvPr>
          <p:cNvSpPr>
            <a:spLocks noGrp="1"/>
          </p:cNvSpPr>
          <p:nvPr>
            <p:ph type="ctrTitle"/>
          </p:nvPr>
        </p:nvSpPr>
        <p:spPr>
          <a:xfrm>
            <a:off x="574431" y="1567840"/>
            <a:ext cx="7795846" cy="2387600"/>
          </a:xfrm>
        </p:spPr>
        <p:txBody>
          <a:bodyPr>
            <a:normAutofit/>
          </a:bodyPr>
          <a:lstStyle/>
          <a:p>
            <a:pPr algn="l"/>
            <a:r>
              <a:rPr lang="en-US" sz="4800" dirty="0"/>
              <a:t>Greater Palm River Area Community Plan Update</a:t>
            </a:r>
          </a:p>
        </p:txBody>
      </p:sp>
      <p:sp>
        <p:nvSpPr>
          <p:cNvPr id="3" name="Subtitle 2">
            <a:extLst>
              <a:ext uri="{FF2B5EF4-FFF2-40B4-BE49-F238E27FC236}">
                <a16:creationId xmlns:a16="http://schemas.microsoft.com/office/drawing/2014/main" id="{4C912E5A-5C84-9ED4-B715-77ACF9B5D792}"/>
              </a:ext>
            </a:extLst>
          </p:cNvPr>
          <p:cNvSpPr>
            <a:spLocks noGrp="1"/>
          </p:cNvSpPr>
          <p:nvPr>
            <p:ph type="subTitle" idx="1"/>
          </p:nvPr>
        </p:nvSpPr>
        <p:spPr>
          <a:xfrm>
            <a:off x="574431" y="4378446"/>
            <a:ext cx="7795846" cy="997451"/>
          </a:xfrm>
        </p:spPr>
        <p:txBody>
          <a:bodyPr/>
          <a:lstStyle/>
          <a:p>
            <a:pPr algn="l"/>
            <a:r>
              <a:rPr lang="en-US" dirty="0"/>
              <a:t>August 17, 2023</a:t>
            </a:r>
          </a:p>
          <a:p>
            <a:pPr algn="l"/>
            <a:r>
              <a:rPr lang="en-US" dirty="0"/>
              <a:t>Virtual Zoom Meeting</a:t>
            </a:r>
          </a:p>
          <a:p>
            <a:pPr algn="l"/>
            <a:endParaRPr lang="en-US" dirty="0"/>
          </a:p>
        </p:txBody>
      </p:sp>
    </p:spTree>
    <p:extLst>
      <p:ext uri="{BB962C8B-B14F-4D97-AF65-F5344CB8AC3E}">
        <p14:creationId xmlns:p14="http://schemas.microsoft.com/office/powerpoint/2010/main" val="907350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187B28-ECC1-9924-A153-3E79754B2A1E}"/>
              </a:ext>
            </a:extLst>
          </p:cNvPr>
          <p:cNvSpPr/>
          <p:nvPr/>
        </p:nvSpPr>
        <p:spPr>
          <a:xfrm>
            <a:off x="536331" y="849923"/>
            <a:ext cx="11119338" cy="4890477"/>
          </a:xfrm>
          <a:prstGeom prst="rect">
            <a:avLst/>
          </a:prstGeom>
          <a:ln>
            <a:noFill/>
          </a:ln>
        </p:spPr>
      </p:sp>
      <p:grpSp>
        <p:nvGrpSpPr>
          <p:cNvPr id="29" name="Group 28">
            <a:extLst>
              <a:ext uri="{FF2B5EF4-FFF2-40B4-BE49-F238E27FC236}">
                <a16:creationId xmlns:a16="http://schemas.microsoft.com/office/drawing/2014/main" id="{4D4933A6-48AA-6AC8-E657-D9CAF23411D6}"/>
              </a:ext>
            </a:extLst>
          </p:cNvPr>
          <p:cNvGrpSpPr/>
          <p:nvPr/>
        </p:nvGrpSpPr>
        <p:grpSpPr>
          <a:xfrm>
            <a:off x="536331" y="1091686"/>
            <a:ext cx="2056864" cy="2032523"/>
            <a:chOff x="542292" y="1091686"/>
            <a:chExt cx="2056864" cy="2032523"/>
          </a:xfrm>
        </p:grpSpPr>
        <p:sp>
          <p:nvSpPr>
            <p:cNvPr id="8" name="Rectangle: Rounded Corners 7">
              <a:extLst>
                <a:ext uri="{FF2B5EF4-FFF2-40B4-BE49-F238E27FC236}">
                  <a16:creationId xmlns:a16="http://schemas.microsoft.com/office/drawing/2014/main" id="{3EFCE41C-2FB9-878C-5CAE-E73DF1E78696}"/>
                </a:ext>
              </a:extLst>
            </p:cNvPr>
            <p:cNvSpPr/>
            <p:nvPr/>
          </p:nvSpPr>
          <p:spPr>
            <a:xfrm>
              <a:off x="1204654" y="1091686"/>
              <a:ext cx="732141" cy="915172"/>
            </a:xfrm>
            <a:prstGeom prst="roundRect">
              <a:avLst/>
            </a:prstGeom>
            <a:blipFill dpi="0" rotWithShape="1">
              <a:blip r:embed="rId3">
                <a:extLst>
                  <a:ext uri="{96DAC541-7B7A-43D3-8B79-37D633B846F1}">
                    <asvg:svgBlip xmlns:asvg="http://schemas.microsoft.com/office/drawing/2016/SVG/main" r:embed="rId4"/>
                  </a:ext>
                </a:extLst>
              </a:blip>
              <a:srcRect/>
              <a:stretch>
                <a:fillRect l="-5109" t="6645" r="-5109" b="6645"/>
              </a:stretch>
            </a:blipFill>
          </p:spPr>
          <p:style>
            <a:lnRef idx="2">
              <a:schemeClr val="lt1">
                <a:hueOff val="0"/>
                <a:satOff val="0"/>
                <a:lumOff val="0"/>
                <a:alphaOff val="0"/>
              </a:schemeClr>
            </a:lnRef>
            <a:fillRef idx="1">
              <a:scrgbClr r="0" g="0" b="0"/>
            </a:fillRef>
            <a:effectRef idx="0">
              <a:schemeClr val="accent6">
                <a:shade val="80000"/>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64DA8723-480F-6AEE-3B0B-FF1ABE62F3D6}"/>
                </a:ext>
              </a:extLst>
            </p:cNvPr>
            <p:cNvSpPr/>
            <p:nvPr/>
          </p:nvSpPr>
          <p:spPr>
            <a:xfrm>
              <a:off x="542292" y="2154611"/>
              <a:ext cx="2056864" cy="969598"/>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solidFill>
              <a:srgbClr val="659C3F"/>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90000"/>
                </a:lnSpc>
                <a:spcBef>
                  <a:spcPct val="0"/>
                </a:spcBef>
                <a:spcAft>
                  <a:spcPct val="35000"/>
                </a:spcAft>
                <a:buNone/>
              </a:pPr>
              <a:r>
                <a:rPr lang="en-US" sz="2000" kern="1200" dirty="0"/>
                <a:t>Infrastructure and Utilities</a:t>
              </a:r>
            </a:p>
          </p:txBody>
        </p:sp>
      </p:grpSp>
      <p:grpSp>
        <p:nvGrpSpPr>
          <p:cNvPr id="31" name="Group 30">
            <a:extLst>
              <a:ext uri="{FF2B5EF4-FFF2-40B4-BE49-F238E27FC236}">
                <a16:creationId xmlns:a16="http://schemas.microsoft.com/office/drawing/2014/main" id="{14D41181-04B2-E0D2-7683-16DB9AAB65D8}"/>
              </a:ext>
            </a:extLst>
          </p:cNvPr>
          <p:cNvGrpSpPr/>
          <p:nvPr/>
        </p:nvGrpSpPr>
        <p:grpSpPr>
          <a:xfrm>
            <a:off x="2804929" y="1091686"/>
            <a:ext cx="2056864" cy="2032523"/>
            <a:chOff x="2804929" y="1091686"/>
            <a:chExt cx="2056864" cy="2032523"/>
          </a:xfrm>
        </p:grpSpPr>
        <p:sp>
          <p:nvSpPr>
            <p:cNvPr id="10" name="Rectangle: Rounded Corners 9">
              <a:extLst>
                <a:ext uri="{FF2B5EF4-FFF2-40B4-BE49-F238E27FC236}">
                  <a16:creationId xmlns:a16="http://schemas.microsoft.com/office/drawing/2014/main" id="{903CC15D-F761-EA07-61DE-0C0B678D20EB}"/>
                </a:ext>
              </a:extLst>
            </p:cNvPr>
            <p:cNvSpPr/>
            <p:nvPr/>
          </p:nvSpPr>
          <p:spPr>
            <a:xfrm>
              <a:off x="3467291" y="1091686"/>
              <a:ext cx="732141" cy="915172"/>
            </a:xfrm>
            <a:prstGeom prst="roundRect">
              <a:avLst/>
            </a:prstGeom>
            <a:blipFill dpi="0" rotWithShape="1">
              <a:blip r:embed="rId5">
                <a:extLst>
                  <a:ext uri="{96DAC541-7B7A-43D3-8B79-37D633B846F1}">
                    <asvg:svgBlip xmlns:asvg="http://schemas.microsoft.com/office/drawing/2016/SVG/main" r:embed="rId6"/>
                  </a:ext>
                </a:extLst>
              </a:blip>
              <a:srcRect/>
              <a:stretch>
                <a:fillRect l="-14441" t="7040" r="-14441" b="7040"/>
              </a:stretch>
            </a:blipFill>
          </p:spPr>
          <p:style>
            <a:lnRef idx="2">
              <a:schemeClr val="lt1">
                <a:hueOff val="0"/>
                <a:satOff val="0"/>
                <a:lumOff val="0"/>
                <a:alphaOff val="0"/>
              </a:schemeClr>
            </a:lnRef>
            <a:fillRef idx="1">
              <a:scrgbClr r="0" g="0" b="0"/>
            </a:fillRef>
            <a:effectRef idx="0">
              <a:schemeClr val="accent6">
                <a:shade val="80000"/>
                <a:hueOff val="40160"/>
                <a:satOff val="-1614"/>
                <a:lumOff val="3454"/>
                <a:alphaOff val="0"/>
              </a:schemeClr>
            </a:effectRef>
            <a:fontRef idx="minor">
              <a:schemeClr val="lt1"/>
            </a:fontRef>
          </p:style>
        </p:sp>
        <p:sp>
          <p:nvSpPr>
            <p:cNvPr id="11" name="Freeform: Shape 10">
              <a:extLst>
                <a:ext uri="{FF2B5EF4-FFF2-40B4-BE49-F238E27FC236}">
                  <a16:creationId xmlns:a16="http://schemas.microsoft.com/office/drawing/2014/main" id="{A080666A-3752-892C-1238-39FFAE606981}"/>
                </a:ext>
              </a:extLst>
            </p:cNvPr>
            <p:cNvSpPr/>
            <p:nvPr/>
          </p:nvSpPr>
          <p:spPr>
            <a:xfrm>
              <a:off x="2804929" y="2154611"/>
              <a:ext cx="2056864" cy="969598"/>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solidFill>
              <a:srgbClr val="6CA746"/>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90000"/>
                </a:lnSpc>
                <a:spcBef>
                  <a:spcPct val="0"/>
                </a:spcBef>
                <a:spcAft>
                  <a:spcPct val="35000"/>
                </a:spcAft>
                <a:buNone/>
              </a:pPr>
              <a:r>
                <a:rPr lang="en-US" sz="2000" kern="1200" dirty="0"/>
                <a:t>Crime and Public Safety</a:t>
              </a:r>
            </a:p>
          </p:txBody>
        </p:sp>
      </p:grpSp>
      <p:grpSp>
        <p:nvGrpSpPr>
          <p:cNvPr id="32" name="Group 31">
            <a:extLst>
              <a:ext uri="{FF2B5EF4-FFF2-40B4-BE49-F238E27FC236}">
                <a16:creationId xmlns:a16="http://schemas.microsoft.com/office/drawing/2014/main" id="{08BE0418-F3F7-0708-3092-87EAC6EB694D}"/>
              </a:ext>
            </a:extLst>
          </p:cNvPr>
          <p:cNvGrpSpPr/>
          <p:nvPr/>
        </p:nvGrpSpPr>
        <p:grpSpPr>
          <a:xfrm>
            <a:off x="5067567" y="1091686"/>
            <a:ext cx="2056864" cy="2032523"/>
            <a:chOff x="5067567" y="1091686"/>
            <a:chExt cx="2056864" cy="2032523"/>
          </a:xfrm>
        </p:grpSpPr>
        <p:sp>
          <p:nvSpPr>
            <p:cNvPr id="12" name="Rectangle: Rounded Corners 11">
              <a:extLst>
                <a:ext uri="{FF2B5EF4-FFF2-40B4-BE49-F238E27FC236}">
                  <a16:creationId xmlns:a16="http://schemas.microsoft.com/office/drawing/2014/main" id="{080C0785-7979-1CED-1B5E-6C3D2CDABC61}"/>
                </a:ext>
              </a:extLst>
            </p:cNvPr>
            <p:cNvSpPr/>
            <p:nvPr/>
          </p:nvSpPr>
          <p:spPr>
            <a:xfrm>
              <a:off x="5729929" y="1091686"/>
              <a:ext cx="732141" cy="915172"/>
            </a:xfrm>
            <a:prstGeom prst="roundRect">
              <a:avLst/>
            </a:prstGeom>
            <a:blipFill dpi="0" rotWithShape="1">
              <a:blip r:embed="rId7">
                <a:extLst>
                  <a:ext uri="{96DAC541-7B7A-43D3-8B79-37D633B846F1}">
                    <asvg:svgBlip xmlns:asvg="http://schemas.microsoft.com/office/drawing/2016/SVG/main" r:embed="rId8"/>
                  </a:ext>
                </a:extLst>
              </a:blip>
              <a:srcRect/>
              <a:stretch>
                <a:fillRect l="-13858" t="7428" r="-13858" b="7428"/>
              </a:stretch>
            </a:blipFill>
          </p:spPr>
          <p:style>
            <a:lnRef idx="2">
              <a:schemeClr val="lt1">
                <a:hueOff val="0"/>
                <a:satOff val="0"/>
                <a:lumOff val="0"/>
                <a:alphaOff val="0"/>
              </a:schemeClr>
            </a:lnRef>
            <a:fillRef idx="1">
              <a:scrgbClr r="0" g="0" b="0"/>
            </a:fillRef>
            <a:effectRef idx="0">
              <a:schemeClr val="accent6">
                <a:shade val="80000"/>
                <a:hueOff val="80320"/>
                <a:satOff val="-3227"/>
                <a:lumOff val="6907"/>
                <a:alphaOff val="0"/>
              </a:schemeClr>
            </a:effectRef>
            <a:fontRef idx="minor">
              <a:schemeClr val="lt1"/>
            </a:fontRef>
          </p:style>
        </p:sp>
        <p:sp>
          <p:nvSpPr>
            <p:cNvPr id="13" name="Freeform: Shape 12">
              <a:extLst>
                <a:ext uri="{FF2B5EF4-FFF2-40B4-BE49-F238E27FC236}">
                  <a16:creationId xmlns:a16="http://schemas.microsoft.com/office/drawing/2014/main" id="{771E44DB-35AA-DA96-F58C-D6946372F555}"/>
                </a:ext>
              </a:extLst>
            </p:cNvPr>
            <p:cNvSpPr/>
            <p:nvPr/>
          </p:nvSpPr>
          <p:spPr>
            <a:xfrm>
              <a:off x="5067567" y="2154611"/>
              <a:ext cx="2056864" cy="969598"/>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solidFill>
              <a:srgbClr val="74B14E"/>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100000"/>
                </a:lnSpc>
                <a:spcBef>
                  <a:spcPct val="0"/>
                </a:spcBef>
                <a:spcAft>
                  <a:spcPts val="0"/>
                </a:spcAft>
                <a:buNone/>
              </a:pPr>
              <a:r>
                <a:rPr lang="en-US" sz="2000" kern="1200" dirty="0"/>
                <a:t>Traffic/</a:t>
              </a:r>
            </a:p>
            <a:p>
              <a:pPr marL="0" lvl="0" indent="0" algn="ctr" defTabSz="889000">
                <a:lnSpc>
                  <a:spcPct val="100000"/>
                </a:lnSpc>
                <a:spcBef>
                  <a:spcPct val="0"/>
                </a:spcBef>
                <a:spcAft>
                  <a:spcPts val="0"/>
                </a:spcAft>
                <a:buNone/>
              </a:pPr>
              <a:r>
                <a:rPr lang="en-US" sz="2000" kern="1200" dirty="0"/>
                <a:t>Transportation</a:t>
              </a:r>
            </a:p>
          </p:txBody>
        </p:sp>
      </p:grpSp>
      <p:grpSp>
        <p:nvGrpSpPr>
          <p:cNvPr id="26" name="Group 25">
            <a:extLst>
              <a:ext uri="{FF2B5EF4-FFF2-40B4-BE49-F238E27FC236}">
                <a16:creationId xmlns:a16="http://schemas.microsoft.com/office/drawing/2014/main" id="{745D7484-E3EC-5D28-6F15-CA2B38F309EC}"/>
              </a:ext>
            </a:extLst>
          </p:cNvPr>
          <p:cNvGrpSpPr/>
          <p:nvPr/>
        </p:nvGrpSpPr>
        <p:grpSpPr>
          <a:xfrm>
            <a:off x="7330205" y="1091686"/>
            <a:ext cx="2056864" cy="2032523"/>
            <a:chOff x="7330205" y="1091686"/>
            <a:chExt cx="2056864" cy="2032523"/>
          </a:xfrm>
        </p:grpSpPr>
        <p:sp>
          <p:nvSpPr>
            <p:cNvPr id="14" name="Rectangle: Rounded Corners 13">
              <a:extLst>
                <a:ext uri="{FF2B5EF4-FFF2-40B4-BE49-F238E27FC236}">
                  <a16:creationId xmlns:a16="http://schemas.microsoft.com/office/drawing/2014/main" id="{9BC12CE2-BE10-1462-ABF2-D35265FA5BA3}"/>
                </a:ext>
              </a:extLst>
            </p:cNvPr>
            <p:cNvSpPr/>
            <p:nvPr/>
          </p:nvSpPr>
          <p:spPr>
            <a:xfrm>
              <a:off x="7992567" y="1091686"/>
              <a:ext cx="732141" cy="915172"/>
            </a:xfrm>
            <a:prstGeom prst="roundRect">
              <a:avLst/>
            </a:prstGeom>
            <a:blipFill dpi="0" rotWithShape="1">
              <a:blip r:embed="rId9">
                <a:extLst>
                  <a:ext uri="{96DAC541-7B7A-43D3-8B79-37D633B846F1}">
                    <asvg:svgBlip xmlns:asvg="http://schemas.microsoft.com/office/drawing/2016/SVG/main" r:embed="rId10"/>
                  </a:ext>
                </a:extLst>
              </a:blip>
              <a:srcRect/>
              <a:stretch>
                <a:fillRect l="-5192" t="6645" r="-5192" b="6645"/>
              </a:stretch>
            </a:blipFill>
          </p:spPr>
          <p:style>
            <a:lnRef idx="2">
              <a:schemeClr val="lt1">
                <a:hueOff val="0"/>
                <a:satOff val="0"/>
                <a:lumOff val="0"/>
                <a:alphaOff val="0"/>
              </a:schemeClr>
            </a:lnRef>
            <a:fillRef idx="1">
              <a:scrgbClr r="0" g="0" b="0"/>
            </a:fillRef>
            <a:effectRef idx="0">
              <a:schemeClr val="accent6">
                <a:shade val="80000"/>
                <a:hueOff val="120480"/>
                <a:satOff val="-4841"/>
                <a:lumOff val="10361"/>
                <a:alphaOff val="0"/>
              </a:schemeClr>
            </a:effectRef>
            <a:fontRef idx="minor">
              <a:schemeClr val="lt1"/>
            </a:fontRef>
          </p:style>
        </p:sp>
        <p:sp>
          <p:nvSpPr>
            <p:cNvPr id="15" name="Freeform: Shape 14">
              <a:extLst>
                <a:ext uri="{FF2B5EF4-FFF2-40B4-BE49-F238E27FC236}">
                  <a16:creationId xmlns:a16="http://schemas.microsoft.com/office/drawing/2014/main" id="{0DF85259-E8C1-03F4-D4D0-2F7B7D7CFB93}"/>
                </a:ext>
              </a:extLst>
            </p:cNvPr>
            <p:cNvSpPr/>
            <p:nvPr/>
          </p:nvSpPr>
          <p:spPr>
            <a:xfrm>
              <a:off x="7330205" y="2154611"/>
              <a:ext cx="2056864" cy="969598"/>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solidFill>
              <a:srgbClr val="7DB55C"/>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90000"/>
                </a:lnSpc>
                <a:spcBef>
                  <a:spcPct val="0"/>
                </a:spcBef>
                <a:spcAft>
                  <a:spcPct val="35000"/>
                </a:spcAft>
                <a:buNone/>
              </a:pPr>
              <a:r>
                <a:rPr lang="en-US" sz="2000" kern="1200" dirty="0"/>
                <a:t>Parks and Recreation</a:t>
              </a:r>
            </a:p>
          </p:txBody>
        </p:sp>
      </p:grpSp>
      <p:grpSp>
        <p:nvGrpSpPr>
          <p:cNvPr id="33" name="Group 32">
            <a:extLst>
              <a:ext uri="{FF2B5EF4-FFF2-40B4-BE49-F238E27FC236}">
                <a16:creationId xmlns:a16="http://schemas.microsoft.com/office/drawing/2014/main" id="{CC843224-0119-7FF8-5AA5-B25D340B7FA2}"/>
              </a:ext>
            </a:extLst>
          </p:cNvPr>
          <p:cNvGrpSpPr/>
          <p:nvPr/>
        </p:nvGrpSpPr>
        <p:grpSpPr>
          <a:xfrm>
            <a:off x="9592843" y="1091686"/>
            <a:ext cx="2056864" cy="2032523"/>
            <a:chOff x="9592843" y="1091686"/>
            <a:chExt cx="2056864" cy="2032523"/>
          </a:xfrm>
        </p:grpSpPr>
        <p:sp>
          <p:nvSpPr>
            <p:cNvPr id="16" name="Rectangle: Rounded Corners 15">
              <a:extLst>
                <a:ext uri="{FF2B5EF4-FFF2-40B4-BE49-F238E27FC236}">
                  <a16:creationId xmlns:a16="http://schemas.microsoft.com/office/drawing/2014/main" id="{C57701E7-7A98-9A37-EE40-91067397398F}"/>
                </a:ext>
              </a:extLst>
            </p:cNvPr>
            <p:cNvSpPr/>
            <p:nvPr/>
          </p:nvSpPr>
          <p:spPr>
            <a:xfrm>
              <a:off x="10255204" y="1091686"/>
              <a:ext cx="732141" cy="915172"/>
            </a:xfrm>
            <a:prstGeom prst="roundRect">
              <a:avLst/>
            </a:prstGeom>
            <a:blipFill dpi="0" rotWithShape="1">
              <a:blip r:embed="rId11">
                <a:extLst>
                  <a:ext uri="{96DAC541-7B7A-43D3-8B79-37D633B846F1}">
                    <asvg:svgBlip xmlns:asvg="http://schemas.microsoft.com/office/drawing/2016/SVG/main" r:embed="rId12"/>
                  </a:ext>
                </a:extLst>
              </a:blip>
              <a:srcRect/>
              <a:stretch>
                <a:fillRect l="-5200" t="7235" r="-5200" b="7235"/>
              </a:stretch>
            </a:blipFill>
          </p:spPr>
          <p:style>
            <a:lnRef idx="2">
              <a:schemeClr val="lt1">
                <a:hueOff val="0"/>
                <a:satOff val="0"/>
                <a:lumOff val="0"/>
                <a:alphaOff val="0"/>
              </a:schemeClr>
            </a:lnRef>
            <a:fillRef idx="1">
              <a:scrgbClr r="0" g="0" b="0"/>
            </a:fillRef>
            <a:effectRef idx="0">
              <a:schemeClr val="accent6">
                <a:shade val="80000"/>
                <a:hueOff val="160640"/>
                <a:satOff val="-6455"/>
                <a:lumOff val="13814"/>
                <a:alphaOff val="0"/>
              </a:schemeClr>
            </a:effectRef>
            <a:fontRef idx="minor">
              <a:schemeClr val="lt1"/>
            </a:fontRef>
          </p:style>
        </p:sp>
        <p:sp>
          <p:nvSpPr>
            <p:cNvPr id="17" name="Freeform: Shape 16">
              <a:extLst>
                <a:ext uri="{FF2B5EF4-FFF2-40B4-BE49-F238E27FC236}">
                  <a16:creationId xmlns:a16="http://schemas.microsoft.com/office/drawing/2014/main" id="{0B846A6D-4D12-D85F-10F4-20AFB2499A11}"/>
                </a:ext>
              </a:extLst>
            </p:cNvPr>
            <p:cNvSpPr/>
            <p:nvPr/>
          </p:nvSpPr>
          <p:spPr>
            <a:xfrm>
              <a:off x="9592843" y="2154611"/>
              <a:ext cx="2056864" cy="969598"/>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solidFill>
              <a:srgbClr val="86B96A"/>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90000"/>
                </a:lnSpc>
                <a:spcBef>
                  <a:spcPct val="0"/>
                </a:spcBef>
                <a:spcAft>
                  <a:spcPct val="35000"/>
                </a:spcAft>
                <a:buNone/>
              </a:pPr>
              <a:r>
                <a:rPr lang="en-US" sz="2000" kern="1200" dirty="0"/>
                <a:t>Planning and Growth </a:t>
              </a:r>
            </a:p>
          </p:txBody>
        </p:sp>
      </p:grpSp>
      <p:grpSp>
        <p:nvGrpSpPr>
          <p:cNvPr id="34" name="Group 33">
            <a:extLst>
              <a:ext uri="{FF2B5EF4-FFF2-40B4-BE49-F238E27FC236}">
                <a16:creationId xmlns:a16="http://schemas.microsoft.com/office/drawing/2014/main" id="{1311749B-47BA-9290-B423-A7FA73F4C783}"/>
              </a:ext>
            </a:extLst>
          </p:cNvPr>
          <p:cNvGrpSpPr/>
          <p:nvPr/>
        </p:nvGrpSpPr>
        <p:grpSpPr>
          <a:xfrm>
            <a:off x="1673611" y="3423127"/>
            <a:ext cx="2056864" cy="1982278"/>
            <a:chOff x="1673611" y="3423127"/>
            <a:chExt cx="2056864" cy="1982278"/>
          </a:xfrm>
        </p:grpSpPr>
        <p:sp>
          <p:nvSpPr>
            <p:cNvPr id="18" name="Rectangle: Rounded Corners 17">
              <a:extLst>
                <a:ext uri="{FF2B5EF4-FFF2-40B4-BE49-F238E27FC236}">
                  <a16:creationId xmlns:a16="http://schemas.microsoft.com/office/drawing/2014/main" id="{AEEEAB0C-CF7D-6323-C4A1-B8DA35C26EB1}"/>
                </a:ext>
              </a:extLst>
            </p:cNvPr>
            <p:cNvSpPr/>
            <p:nvPr/>
          </p:nvSpPr>
          <p:spPr>
            <a:xfrm>
              <a:off x="2335972" y="3423127"/>
              <a:ext cx="732141" cy="915172"/>
            </a:xfrm>
            <a:prstGeom prst="roundRect">
              <a:avLst/>
            </a:prstGeom>
            <a:blipFill dpi="0"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13858" t="7428" r="-13858" b="7428"/>
              </a:stretch>
            </a:blipFill>
          </p:spPr>
          <p:style>
            <a:lnRef idx="2">
              <a:schemeClr val="lt1">
                <a:hueOff val="0"/>
                <a:satOff val="0"/>
                <a:lumOff val="0"/>
                <a:alphaOff val="0"/>
              </a:schemeClr>
            </a:lnRef>
            <a:fillRef idx="1">
              <a:scrgbClr r="0" g="0" b="0"/>
            </a:fillRef>
            <a:effectRef idx="0">
              <a:schemeClr val="accent6">
                <a:shade val="80000"/>
                <a:hueOff val="200800"/>
                <a:satOff val="-8068"/>
                <a:lumOff val="17268"/>
                <a:alphaOff val="0"/>
              </a:schemeClr>
            </a:effectRef>
            <a:fontRef idx="minor">
              <a:schemeClr val="lt1"/>
            </a:fontRef>
          </p:style>
        </p:sp>
        <p:sp>
          <p:nvSpPr>
            <p:cNvPr id="19" name="Freeform: Shape 18">
              <a:extLst>
                <a:ext uri="{FF2B5EF4-FFF2-40B4-BE49-F238E27FC236}">
                  <a16:creationId xmlns:a16="http://schemas.microsoft.com/office/drawing/2014/main" id="{EF6407EA-D58A-8BAE-318B-CE3174E675B3}"/>
                </a:ext>
              </a:extLst>
            </p:cNvPr>
            <p:cNvSpPr/>
            <p:nvPr/>
          </p:nvSpPr>
          <p:spPr>
            <a:xfrm>
              <a:off x="1673611" y="4536299"/>
              <a:ext cx="2056864" cy="869106"/>
            </a:xfrm>
            <a:custGeom>
              <a:avLst/>
              <a:gdLst>
                <a:gd name="connsiteX0" fmla="*/ 0 w 2056864"/>
                <a:gd name="connsiteY0" fmla="*/ 144854 h 869106"/>
                <a:gd name="connsiteX1" fmla="*/ 144854 w 2056864"/>
                <a:gd name="connsiteY1" fmla="*/ 0 h 869106"/>
                <a:gd name="connsiteX2" fmla="*/ 1912010 w 2056864"/>
                <a:gd name="connsiteY2" fmla="*/ 0 h 869106"/>
                <a:gd name="connsiteX3" fmla="*/ 2056864 w 2056864"/>
                <a:gd name="connsiteY3" fmla="*/ 144854 h 869106"/>
                <a:gd name="connsiteX4" fmla="*/ 2056864 w 2056864"/>
                <a:gd name="connsiteY4" fmla="*/ 724252 h 869106"/>
                <a:gd name="connsiteX5" fmla="*/ 1912010 w 2056864"/>
                <a:gd name="connsiteY5" fmla="*/ 869106 h 869106"/>
                <a:gd name="connsiteX6" fmla="*/ 144854 w 2056864"/>
                <a:gd name="connsiteY6" fmla="*/ 869106 h 869106"/>
                <a:gd name="connsiteX7" fmla="*/ 0 w 2056864"/>
                <a:gd name="connsiteY7" fmla="*/ 724252 h 869106"/>
                <a:gd name="connsiteX8" fmla="*/ 0 w 2056864"/>
                <a:gd name="connsiteY8" fmla="*/ 144854 h 86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869106">
                  <a:moveTo>
                    <a:pt x="0" y="144854"/>
                  </a:moveTo>
                  <a:cubicBezTo>
                    <a:pt x="0" y="64853"/>
                    <a:pt x="64853" y="0"/>
                    <a:pt x="144854" y="0"/>
                  </a:cubicBezTo>
                  <a:lnTo>
                    <a:pt x="1912010" y="0"/>
                  </a:lnTo>
                  <a:cubicBezTo>
                    <a:pt x="1992011" y="0"/>
                    <a:pt x="2056864" y="64853"/>
                    <a:pt x="2056864" y="144854"/>
                  </a:cubicBezTo>
                  <a:lnTo>
                    <a:pt x="2056864" y="724252"/>
                  </a:lnTo>
                  <a:cubicBezTo>
                    <a:pt x="2056864" y="804253"/>
                    <a:pt x="1992011" y="869106"/>
                    <a:pt x="1912010" y="869106"/>
                  </a:cubicBezTo>
                  <a:lnTo>
                    <a:pt x="144854" y="869106"/>
                  </a:lnTo>
                  <a:cubicBezTo>
                    <a:pt x="64853" y="869106"/>
                    <a:pt x="0" y="804253"/>
                    <a:pt x="0" y="724252"/>
                  </a:cubicBezTo>
                  <a:lnTo>
                    <a:pt x="0" y="144854"/>
                  </a:lnTo>
                  <a:close/>
                </a:path>
              </a:pathLst>
            </a:custGeom>
            <a:solidFill>
              <a:srgbClr val="8FBD77"/>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666" tIns="184666" rIns="184666" bIns="42426" numCol="1" spcCol="1270" anchor="t" anchorCtr="0">
              <a:noAutofit/>
            </a:bodyPr>
            <a:lstStyle/>
            <a:p>
              <a:pPr marL="0" lvl="0" indent="0" algn="ctr" defTabSz="889000">
                <a:lnSpc>
                  <a:spcPct val="90000"/>
                </a:lnSpc>
                <a:spcBef>
                  <a:spcPct val="0"/>
                </a:spcBef>
                <a:spcAft>
                  <a:spcPct val="35000"/>
                </a:spcAft>
                <a:buNone/>
              </a:pPr>
              <a:r>
                <a:rPr lang="en-US" sz="2000" kern="1200" dirty="0"/>
                <a:t>Economic Development</a:t>
              </a:r>
            </a:p>
          </p:txBody>
        </p:sp>
      </p:grpSp>
      <p:grpSp>
        <p:nvGrpSpPr>
          <p:cNvPr id="35" name="Group 34">
            <a:extLst>
              <a:ext uri="{FF2B5EF4-FFF2-40B4-BE49-F238E27FC236}">
                <a16:creationId xmlns:a16="http://schemas.microsoft.com/office/drawing/2014/main" id="{C8FE3F5C-2B21-0DDB-4CA8-8C35CB72A82A}"/>
              </a:ext>
            </a:extLst>
          </p:cNvPr>
          <p:cNvGrpSpPr/>
          <p:nvPr/>
        </p:nvGrpSpPr>
        <p:grpSpPr>
          <a:xfrm>
            <a:off x="3961630" y="3295161"/>
            <a:ext cx="2056864" cy="2408036"/>
            <a:chOff x="3948939" y="3332363"/>
            <a:chExt cx="2056864" cy="2408036"/>
          </a:xfrm>
        </p:grpSpPr>
        <p:sp>
          <p:nvSpPr>
            <p:cNvPr id="20" name="Rectangle: Rounded Corners 19">
              <a:extLst>
                <a:ext uri="{FF2B5EF4-FFF2-40B4-BE49-F238E27FC236}">
                  <a16:creationId xmlns:a16="http://schemas.microsoft.com/office/drawing/2014/main" id="{BB9ECBAD-EFC3-FA6B-5012-F5D7AB9A07C9}"/>
                </a:ext>
              </a:extLst>
            </p:cNvPr>
            <p:cNvSpPr/>
            <p:nvPr/>
          </p:nvSpPr>
          <p:spPr>
            <a:xfrm>
              <a:off x="4598610" y="3332363"/>
              <a:ext cx="732141" cy="915172"/>
            </a:xfrm>
            <a:prstGeom prst="roundRect">
              <a:avLst/>
            </a:prstGeom>
            <a:blipFill dpi="0" rotWithShape="1">
              <a:blip r:embed="rId15">
                <a:extLst>
                  <a:ext uri="{96DAC541-7B7A-43D3-8B79-37D633B846F1}">
                    <asvg:svgBlip xmlns:asvg="http://schemas.microsoft.com/office/drawing/2016/SVG/main" r:embed="rId16"/>
                  </a:ext>
                </a:extLst>
              </a:blip>
              <a:srcRect/>
              <a:stretch>
                <a:fillRect l="5677" t="6310" r="5677" b="6310"/>
              </a:stretch>
            </a:blipFill>
          </p:spPr>
          <p:style>
            <a:lnRef idx="2">
              <a:schemeClr val="lt1">
                <a:hueOff val="0"/>
                <a:satOff val="0"/>
                <a:lumOff val="0"/>
                <a:alphaOff val="0"/>
              </a:schemeClr>
            </a:lnRef>
            <a:fillRef idx="1">
              <a:scrgbClr r="0" g="0" b="0"/>
            </a:fillRef>
            <a:effectRef idx="0">
              <a:schemeClr val="accent6">
                <a:shade val="80000"/>
                <a:hueOff val="240960"/>
                <a:satOff val="-9682"/>
                <a:lumOff val="20721"/>
                <a:alphaOff val="0"/>
              </a:schemeClr>
            </a:effectRef>
            <a:fontRef idx="minor">
              <a:schemeClr val="lt1"/>
            </a:fontRef>
          </p:style>
          <p:txBody>
            <a:bodyPr/>
            <a:lstStyle/>
            <a:p>
              <a:endParaRPr lang="en-US" dirty="0"/>
            </a:p>
          </p:txBody>
        </p:sp>
        <p:sp>
          <p:nvSpPr>
            <p:cNvPr id="21" name="Freeform: Shape 20">
              <a:extLst>
                <a:ext uri="{FF2B5EF4-FFF2-40B4-BE49-F238E27FC236}">
                  <a16:creationId xmlns:a16="http://schemas.microsoft.com/office/drawing/2014/main" id="{06F58F4C-2C21-7673-07D2-74F4AC1BE4E2}"/>
                </a:ext>
              </a:extLst>
            </p:cNvPr>
            <p:cNvSpPr/>
            <p:nvPr/>
          </p:nvSpPr>
          <p:spPr>
            <a:xfrm>
              <a:off x="3948939" y="4508235"/>
              <a:ext cx="2056864" cy="1232164"/>
            </a:xfrm>
            <a:custGeom>
              <a:avLst/>
              <a:gdLst>
                <a:gd name="connsiteX0" fmla="*/ 0 w 2056864"/>
                <a:gd name="connsiteY0" fmla="*/ 205365 h 1232164"/>
                <a:gd name="connsiteX1" fmla="*/ 205365 w 2056864"/>
                <a:gd name="connsiteY1" fmla="*/ 0 h 1232164"/>
                <a:gd name="connsiteX2" fmla="*/ 1851499 w 2056864"/>
                <a:gd name="connsiteY2" fmla="*/ 0 h 1232164"/>
                <a:gd name="connsiteX3" fmla="*/ 2056864 w 2056864"/>
                <a:gd name="connsiteY3" fmla="*/ 205365 h 1232164"/>
                <a:gd name="connsiteX4" fmla="*/ 2056864 w 2056864"/>
                <a:gd name="connsiteY4" fmla="*/ 1026799 h 1232164"/>
                <a:gd name="connsiteX5" fmla="*/ 1851499 w 2056864"/>
                <a:gd name="connsiteY5" fmla="*/ 1232164 h 1232164"/>
                <a:gd name="connsiteX6" fmla="*/ 205365 w 2056864"/>
                <a:gd name="connsiteY6" fmla="*/ 1232164 h 1232164"/>
                <a:gd name="connsiteX7" fmla="*/ 0 w 2056864"/>
                <a:gd name="connsiteY7" fmla="*/ 1026799 h 1232164"/>
                <a:gd name="connsiteX8" fmla="*/ 0 w 2056864"/>
                <a:gd name="connsiteY8" fmla="*/ 205365 h 123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1232164">
                  <a:moveTo>
                    <a:pt x="0" y="205365"/>
                  </a:moveTo>
                  <a:cubicBezTo>
                    <a:pt x="0" y="91945"/>
                    <a:pt x="91945" y="0"/>
                    <a:pt x="205365" y="0"/>
                  </a:cubicBezTo>
                  <a:lnTo>
                    <a:pt x="1851499" y="0"/>
                  </a:lnTo>
                  <a:cubicBezTo>
                    <a:pt x="1964919" y="0"/>
                    <a:pt x="2056864" y="91945"/>
                    <a:pt x="2056864" y="205365"/>
                  </a:cubicBezTo>
                  <a:lnTo>
                    <a:pt x="2056864" y="1026799"/>
                  </a:lnTo>
                  <a:cubicBezTo>
                    <a:pt x="2056864" y="1140219"/>
                    <a:pt x="1964919" y="1232164"/>
                    <a:pt x="1851499" y="1232164"/>
                  </a:cubicBezTo>
                  <a:lnTo>
                    <a:pt x="205365" y="1232164"/>
                  </a:lnTo>
                  <a:cubicBezTo>
                    <a:pt x="91945" y="1232164"/>
                    <a:pt x="0" y="1140219"/>
                    <a:pt x="0" y="1026799"/>
                  </a:cubicBezTo>
                  <a:lnTo>
                    <a:pt x="0" y="205365"/>
                  </a:lnTo>
                  <a:close/>
                </a:path>
              </a:pathLst>
            </a:custGeom>
            <a:solidFill>
              <a:srgbClr val="99C185"/>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8165" tIns="188165" rIns="188165" bIns="60149" numCol="1" spcCol="1270" anchor="t" anchorCtr="0">
              <a:noAutofit/>
            </a:bodyPr>
            <a:lstStyle/>
            <a:p>
              <a:pPr marL="0" lvl="0" indent="0" algn="ctr" defTabSz="800100">
                <a:lnSpc>
                  <a:spcPct val="90000"/>
                </a:lnSpc>
                <a:spcBef>
                  <a:spcPct val="0"/>
                </a:spcBef>
                <a:spcAft>
                  <a:spcPct val="35000"/>
                </a:spcAft>
                <a:buNone/>
              </a:pPr>
              <a:r>
                <a:rPr lang="en-US" sz="1800" kern="1200" dirty="0"/>
                <a:t>Senior, Social, Health-Medical Services and Schools</a:t>
              </a:r>
            </a:p>
          </p:txBody>
        </p:sp>
      </p:grpSp>
      <p:grpSp>
        <p:nvGrpSpPr>
          <p:cNvPr id="27" name="Group 26">
            <a:extLst>
              <a:ext uri="{FF2B5EF4-FFF2-40B4-BE49-F238E27FC236}">
                <a16:creationId xmlns:a16="http://schemas.microsoft.com/office/drawing/2014/main" id="{2566A190-03AC-9C9C-7466-7684309B920C}"/>
              </a:ext>
            </a:extLst>
          </p:cNvPr>
          <p:cNvGrpSpPr/>
          <p:nvPr/>
        </p:nvGrpSpPr>
        <p:grpSpPr>
          <a:xfrm>
            <a:off x="6211577" y="3329896"/>
            <a:ext cx="2056864" cy="2410503"/>
            <a:chOff x="6211577" y="3329896"/>
            <a:chExt cx="2056864" cy="2410503"/>
          </a:xfrm>
        </p:grpSpPr>
        <p:sp>
          <p:nvSpPr>
            <p:cNvPr id="22" name="Rectangle: Rounded Corners 21">
              <a:extLst>
                <a:ext uri="{FF2B5EF4-FFF2-40B4-BE49-F238E27FC236}">
                  <a16:creationId xmlns:a16="http://schemas.microsoft.com/office/drawing/2014/main" id="{11708EDB-6A8D-DECC-F287-81F17C7117EA}"/>
                </a:ext>
              </a:extLst>
            </p:cNvPr>
            <p:cNvSpPr/>
            <p:nvPr/>
          </p:nvSpPr>
          <p:spPr>
            <a:xfrm>
              <a:off x="6861248" y="3329896"/>
              <a:ext cx="732141" cy="915172"/>
            </a:xfrm>
            <a:prstGeom prst="roundRect">
              <a:avLst/>
            </a:prstGeom>
            <a:blipFill dpi="0" rotWithShape="1">
              <a:blip r:embed="rId17">
                <a:extLst>
                  <a:ext uri="{96DAC541-7B7A-43D3-8B79-37D633B846F1}">
                    <asvg:svgBlip xmlns:asvg="http://schemas.microsoft.com/office/drawing/2016/SVG/main" r:embed="rId18"/>
                  </a:ext>
                </a:extLst>
              </a:blip>
              <a:srcRect/>
              <a:stretch>
                <a:fillRect l="-6883" t="7235" r="-6883" b="7235"/>
              </a:stretch>
            </a:blipFill>
          </p:spPr>
          <p:style>
            <a:lnRef idx="2">
              <a:schemeClr val="lt1">
                <a:hueOff val="0"/>
                <a:satOff val="0"/>
                <a:lumOff val="0"/>
                <a:alphaOff val="0"/>
              </a:schemeClr>
            </a:lnRef>
            <a:fillRef idx="1">
              <a:scrgbClr r="0" g="0" b="0"/>
            </a:fillRef>
            <a:effectRef idx="0">
              <a:schemeClr val="accent6">
                <a:shade val="80000"/>
                <a:hueOff val="281120"/>
                <a:satOff val="-11295"/>
                <a:lumOff val="24175"/>
                <a:alphaOff val="0"/>
              </a:schemeClr>
            </a:effectRef>
            <a:fontRef idx="minor">
              <a:schemeClr val="lt1"/>
            </a:fontRef>
          </p:style>
        </p:sp>
        <p:sp>
          <p:nvSpPr>
            <p:cNvPr id="23" name="Freeform: Shape 22">
              <a:extLst>
                <a:ext uri="{FF2B5EF4-FFF2-40B4-BE49-F238E27FC236}">
                  <a16:creationId xmlns:a16="http://schemas.microsoft.com/office/drawing/2014/main" id="{369EA0F1-9944-823C-B6E3-4765AD9F6C91}"/>
                </a:ext>
              </a:extLst>
            </p:cNvPr>
            <p:cNvSpPr/>
            <p:nvPr/>
          </p:nvSpPr>
          <p:spPr>
            <a:xfrm>
              <a:off x="6211577" y="4498368"/>
              <a:ext cx="2056864" cy="1242031"/>
            </a:xfrm>
            <a:custGeom>
              <a:avLst/>
              <a:gdLst>
                <a:gd name="connsiteX0" fmla="*/ 0 w 2056864"/>
                <a:gd name="connsiteY0" fmla="*/ 207009 h 1242031"/>
                <a:gd name="connsiteX1" fmla="*/ 207009 w 2056864"/>
                <a:gd name="connsiteY1" fmla="*/ 0 h 1242031"/>
                <a:gd name="connsiteX2" fmla="*/ 1849855 w 2056864"/>
                <a:gd name="connsiteY2" fmla="*/ 0 h 1242031"/>
                <a:gd name="connsiteX3" fmla="*/ 2056864 w 2056864"/>
                <a:gd name="connsiteY3" fmla="*/ 207009 h 1242031"/>
                <a:gd name="connsiteX4" fmla="*/ 2056864 w 2056864"/>
                <a:gd name="connsiteY4" fmla="*/ 1035022 h 1242031"/>
                <a:gd name="connsiteX5" fmla="*/ 1849855 w 2056864"/>
                <a:gd name="connsiteY5" fmla="*/ 1242031 h 1242031"/>
                <a:gd name="connsiteX6" fmla="*/ 207009 w 2056864"/>
                <a:gd name="connsiteY6" fmla="*/ 1242031 h 1242031"/>
                <a:gd name="connsiteX7" fmla="*/ 0 w 2056864"/>
                <a:gd name="connsiteY7" fmla="*/ 1035022 h 1242031"/>
                <a:gd name="connsiteX8" fmla="*/ 0 w 2056864"/>
                <a:gd name="connsiteY8" fmla="*/ 207009 h 124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1242031">
                  <a:moveTo>
                    <a:pt x="0" y="207009"/>
                  </a:moveTo>
                  <a:cubicBezTo>
                    <a:pt x="0" y="92681"/>
                    <a:pt x="92681" y="0"/>
                    <a:pt x="207009" y="0"/>
                  </a:cubicBezTo>
                  <a:lnTo>
                    <a:pt x="1849855" y="0"/>
                  </a:lnTo>
                  <a:cubicBezTo>
                    <a:pt x="1964183" y="0"/>
                    <a:pt x="2056864" y="92681"/>
                    <a:pt x="2056864" y="207009"/>
                  </a:cubicBezTo>
                  <a:lnTo>
                    <a:pt x="2056864" y="1035022"/>
                  </a:lnTo>
                  <a:cubicBezTo>
                    <a:pt x="2056864" y="1149350"/>
                    <a:pt x="1964183" y="1242031"/>
                    <a:pt x="1849855" y="1242031"/>
                  </a:cubicBezTo>
                  <a:lnTo>
                    <a:pt x="207009" y="1242031"/>
                  </a:lnTo>
                  <a:cubicBezTo>
                    <a:pt x="92681" y="1242031"/>
                    <a:pt x="0" y="1149350"/>
                    <a:pt x="0" y="1035022"/>
                  </a:cubicBezTo>
                  <a:lnTo>
                    <a:pt x="0" y="207009"/>
                  </a:lnTo>
                  <a:close/>
                </a:path>
              </a:pathLst>
            </a:custGeom>
            <a:solidFill>
              <a:srgbClr val="A2C592"/>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8647" tIns="188647" rIns="188647" bIns="60631" numCol="1" spcCol="1270" anchor="t" anchorCtr="0">
              <a:noAutofit/>
            </a:bodyPr>
            <a:lstStyle/>
            <a:p>
              <a:pPr marL="0" lvl="0" indent="0" algn="ctr" defTabSz="800100">
                <a:lnSpc>
                  <a:spcPct val="90000"/>
                </a:lnSpc>
                <a:spcBef>
                  <a:spcPct val="0"/>
                </a:spcBef>
                <a:spcAft>
                  <a:spcPct val="35000"/>
                </a:spcAft>
                <a:buNone/>
              </a:pPr>
              <a:r>
                <a:rPr lang="en-US" sz="1800" kern="1200" dirty="0"/>
                <a:t>Environment and Natural Resources</a:t>
              </a:r>
            </a:p>
          </p:txBody>
        </p:sp>
      </p:grpSp>
      <p:grpSp>
        <p:nvGrpSpPr>
          <p:cNvPr id="28" name="Group 27">
            <a:extLst>
              <a:ext uri="{FF2B5EF4-FFF2-40B4-BE49-F238E27FC236}">
                <a16:creationId xmlns:a16="http://schemas.microsoft.com/office/drawing/2014/main" id="{530791CD-C7D2-453B-3A6C-95F8542AE720}"/>
              </a:ext>
            </a:extLst>
          </p:cNvPr>
          <p:cNvGrpSpPr/>
          <p:nvPr/>
        </p:nvGrpSpPr>
        <p:grpSpPr>
          <a:xfrm>
            <a:off x="8461524" y="3411416"/>
            <a:ext cx="2056864" cy="2005700"/>
            <a:chOff x="8461524" y="3411416"/>
            <a:chExt cx="2056864" cy="2005700"/>
          </a:xfrm>
        </p:grpSpPr>
        <p:sp>
          <p:nvSpPr>
            <p:cNvPr id="24" name="Rectangle: Rounded Corners 23">
              <a:extLst>
                <a:ext uri="{FF2B5EF4-FFF2-40B4-BE49-F238E27FC236}">
                  <a16:creationId xmlns:a16="http://schemas.microsoft.com/office/drawing/2014/main" id="{2416FF75-909F-E83F-6490-5437BE8758CD}"/>
                </a:ext>
              </a:extLst>
            </p:cNvPr>
            <p:cNvSpPr/>
            <p:nvPr/>
          </p:nvSpPr>
          <p:spPr>
            <a:xfrm>
              <a:off x="9123886" y="3411416"/>
              <a:ext cx="732141" cy="915172"/>
            </a:xfrm>
            <a:prstGeom prst="roundRect">
              <a:avLst/>
            </a:prstGeom>
            <a:blipFill dpi="0" rotWithShape="1">
              <a:blip r:embed="rId19">
                <a:extLst>
                  <a:ext uri="{96DAC541-7B7A-43D3-8B79-37D633B846F1}">
                    <asvg:svgBlip xmlns:asvg="http://schemas.microsoft.com/office/drawing/2016/SVG/main" r:embed="rId20"/>
                  </a:ext>
                </a:extLst>
              </a:blip>
              <a:srcRect/>
              <a:stretch>
                <a:fillRect l="-6884" t="7428" r="-6884" b="7428"/>
              </a:stretch>
            </a:blipFill>
          </p:spPr>
          <p:style>
            <a:lnRef idx="2">
              <a:schemeClr val="lt1">
                <a:hueOff val="0"/>
                <a:satOff val="0"/>
                <a:lumOff val="0"/>
                <a:alphaOff val="0"/>
              </a:schemeClr>
            </a:lnRef>
            <a:fillRef idx="1">
              <a:scrgbClr r="0" g="0" b="0"/>
            </a:fillRef>
            <a:effectRef idx="0">
              <a:schemeClr val="accent6">
                <a:shade val="80000"/>
                <a:hueOff val="321280"/>
                <a:satOff val="-12909"/>
                <a:lumOff val="27628"/>
                <a:alphaOff val="0"/>
              </a:schemeClr>
            </a:effectRef>
            <a:fontRef idx="minor">
              <a:schemeClr val="lt1"/>
            </a:fontRef>
          </p:style>
        </p:sp>
        <p:sp>
          <p:nvSpPr>
            <p:cNvPr id="25" name="Freeform: Shape 24">
              <a:extLst>
                <a:ext uri="{FF2B5EF4-FFF2-40B4-BE49-F238E27FC236}">
                  <a16:creationId xmlns:a16="http://schemas.microsoft.com/office/drawing/2014/main" id="{88C77143-BE53-B5DB-A43B-96AFFFF413B5}"/>
                </a:ext>
              </a:extLst>
            </p:cNvPr>
            <p:cNvSpPr/>
            <p:nvPr/>
          </p:nvSpPr>
          <p:spPr>
            <a:xfrm>
              <a:off x="8461524" y="4501164"/>
              <a:ext cx="2056864" cy="915952"/>
            </a:xfrm>
            <a:custGeom>
              <a:avLst/>
              <a:gdLst>
                <a:gd name="connsiteX0" fmla="*/ 0 w 2056864"/>
                <a:gd name="connsiteY0" fmla="*/ 152662 h 915952"/>
                <a:gd name="connsiteX1" fmla="*/ 152662 w 2056864"/>
                <a:gd name="connsiteY1" fmla="*/ 0 h 915952"/>
                <a:gd name="connsiteX2" fmla="*/ 1904202 w 2056864"/>
                <a:gd name="connsiteY2" fmla="*/ 0 h 915952"/>
                <a:gd name="connsiteX3" fmla="*/ 2056864 w 2056864"/>
                <a:gd name="connsiteY3" fmla="*/ 152662 h 915952"/>
                <a:gd name="connsiteX4" fmla="*/ 2056864 w 2056864"/>
                <a:gd name="connsiteY4" fmla="*/ 763290 h 915952"/>
                <a:gd name="connsiteX5" fmla="*/ 1904202 w 2056864"/>
                <a:gd name="connsiteY5" fmla="*/ 915952 h 915952"/>
                <a:gd name="connsiteX6" fmla="*/ 152662 w 2056864"/>
                <a:gd name="connsiteY6" fmla="*/ 915952 h 915952"/>
                <a:gd name="connsiteX7" fmla="*/ 0 w 2056864"/>
                <a:gd name="connsiteY7" fmla="*/ 763290 h 915952"/>
                <a:gd name="connsiteX8" fmla="*/ 0 w 2056864"/>
                <a:gd name="connsiteY8" fmla="*/ 152662 h 91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15952">
                  <a:moveTo>
                    <a:pt x="0" y="152662"/>
                  </a:moveTo>
                  <a:cubicBezTo>
                    <a:pt x="0" y="68349"/>
                    <a:pt x="68349" y="0"/>
                    <a:pt x="152662" y="0"/>
                  </a:cubicBezTo>
                  <a:lnTo>
                    <a:pt x="1904202" y="0"/>
                  </a:lnTo>
                  <a:cubicBezTo>
                    <a:pt x="1988515" y="0"/>
                    <a:pt x="2056864" y="68349"/>
                    <a:pt x="2056864" y="152662"/>
                  </a:cubicBezTo>
                  <a:lnTo>
                    <a:pt x="2056864" y="763290"/>
                  </a:lnTo>
                  <a:cubicBezTo>
                    <a:pt x="2056864" y="847603"/>
                    <a:pt x="1988515" y="915952"/>
                    <a:pt x="1904202" y="915952"/>
                  </a:cubicBezTo>
                  <a:lnTo>
                    <a:pt x="152662" y="915952"/>
                  </a:lnTo>
                  <a:cubicBezTo>
                    <a:pt x="68349" y="915952"/>
                    <a:pt x="0" y="847603"/>
                    <a:pt x="0" y="763290"/>
                  </a:cubicBezTo>
                  <a:lnTo>
                    <a:pt x="0" y="152662"/>
                  </a:lnTo>
                  <a:close/>
                </a:path>
              </a:pathLst>
            </a:custGeom>
            <a:solidFill>
              <a:srgbClr val="ACCA9E"/>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6953" tIns="186953" rIns="186953" bIns="44713" numCol="1" spcCol="1270" anchor="t" anchorCtr="0">
              <a:noAutofit/>
            </a:bodyPr>
            <a:lstStyle/>
            <a:p>
              <a:pPr marL="0" lvl="0" indent="0" algn="ctr" defTabSz="889000">
                <a:lnSpc>
                  <a:spcPct val="90000"/>
                </a:lnSpc>
                <a:spcBef>
                  <a:spcPct val="0"/>
                </a:spcBef>
                <a:spcAft>
                  <a:spcPct val="35000"/>
                </a:spcAft>
                <a:buNone/>
              </a:pPr>
              <a:r>
                <a:rPr lang="en-US" sz="2000" kern="1200" dirty="0"/>
                <a:t>Historic Preservation</a:t>
              </a:r>
            </a:p>
          </p:txBody>
        </p:sp>
      </p:grpSp>
      <p:sp>
        <p:nvSpPr>
          <p:cNvPr id="3" name="Slide Number Placeholder 2">
            <a:extLst>
              <a:ext uri="{FF2B5EF4-FFF2-40B4-BE49-F238E27FC236}">
                <a16:creationId xmlns:a16="http://schemas.microsoft.com/office/drawing/2014/main" id="{FDA14F07-93CE-E03E-779C-6FC3305EE85B}"/>
              </a:ext>
            </a:extLst>
          </p:cNvPr>
          <p:cNvSpPr>
            <a:spLocks noGrp="1"/>
          </p:cNvSpPr>
          <p:nvPr>
            <p:ph type="sldNum" sz="quarter" idx="12"/>
          </p:nvPr>
        </p:nvSpPr>
        <p:spPr/>
        <p:txBody>
          <a:bodyPr/>
          <a:lstStyle/>
          <a:p>
            <a:fld id="{B5CFB206-106B-4D16-B852-267EB2CCBA25}" type="slidenum">
              <a:rPr lang="en-US" smtClean="0"/>
              <a:pPr/>
              <a:t>10</a:t>
            </a:fld>
            <a:endParaRPr lang="en-US" dirty="0"/>
          </a:p>
        </p:txBody>
      </p:sp>
      <p:sp>
        <p:nvSpPr>
          <p:cNvPr id="4" name="Title 1">
            <a:extLst>
              <a:ext uri="{FF2B5EF4-FFF2-40B4-BE49-F238E27FC236}">
                <a16:creationId xmlns:a16="http://schemas.microsoft.com/office/drawing/2014/main" id="{7BB9B17C-DB6D-5B2B-BB5D-1A721841ABA8}"/>
              </a:ext>
            </a:extLst>
          </p:cNvPr>
          <p:cNvSpPr txBox="1">
            <a:spLocks/>
          </p:cNvSpPr>
          <p:nvPr/>
        </p:nvSpPr>
        <p:spPr>
          <a:xfrm>
            <a:off x="3217725" y="18514"/>
            <a:ext cx="58480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Adopted Community Plan: Goals</a:t>
            </a:r>
          </a:p>
        </p:txBody>
      </p:sp>
    </p:spTree>
    <p:extLst>
      <p:ext uri="{BB962C8B-B14F-4D97-AF65-F5344CB8AC3E}">
        <p14:creationId xmlns:p14="http://schemas.microsoft.com/office/powerpoint/2010/main" val="3818746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071E54-D1B9-240B-FB83-822B1359800C}"/>
              </a:ext>
            </a:extLst>
          </p:cNvPr>
          <p:cNvSpPr/>
          <p:nvPr/>
        </p:nvSpPr>
        <p:spPr>
          <a:xfrm>
            <a:off x="-34448" y="-3132"/>
            <a:ext cx="5281809" cy="5782848"/>
          </a:xfrm>
          <a:prstGeom prst="rect">
            <a:avLst/>
          </a:prstGeom>
          <a:solidFill>
            <a:schemeClr val="accent5">
              <a:lumMod val="20000"/>
              <a:lumOff val="8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CBD348-79FA-E296-4196-57F780C67226}"/>
              </a:ext>
            </a:extLst>
          </p:cNvPr>
          <p:cNvSpPr>
            <a:spLocks noGrp="1"/>
          </p:cNvSpPr>
          <p:nvPr>
            <p:ph type="title"/>
          </p:nvPr>
        </p:nvSpPr>
        <p:spPr>
          <a:xfrm>
            <a:off x="0" y="2093912"/>
            <a:ext cx="5281809" cy="1600200"/>
          </a:xfrm>
        </p:spPr>
        <p:txBody>
          <a:bodyPr>
            <a:normAutofit/>
          </a:bodyPr>
          <a:lstStyle/>
          <a:p>
            <a:pPr algn="ctr"/>
            <a:r>
              <a:rPr lang="en-US" dirty="0"/>
              <a:t>Adopted Community Plan: Implementation</a:t>
            </a:r>
          </a:p>
        </p:txBody>
      </p:sp>
      <p:pic>
        <p:nvPicPr>
          <p:cNvPr id="5" name="Content Placeholder 4">
            <a:extLst>
              <a:ext uri="{FF2B5EF4-FFF2-40B4-BE49-F238E27FC236}">
                <a16:creationId xmlns:a16="http://schemas.microsoft.com/office/drawing/2014/main" id="{8AB88A47-3EE1-D697-EB0F-C55D38BEA8A5}"/>
              </a:ext>
            </a:extLst>
          </p:cNvPr>
          <p:cNvPicPr>
            <a:picLocks noGrp="1" noChangeAspect="1"/>
          </p:cNvPicPr>
          <p:nvPr>
            <p:ph type="pic" idx="1"/>
          </p:nvPr>
        </p:nvPicPr>
        <p:blipFill>
          <a:blip r:embed="rId4"/>
          <a:srcRect t="3111" b="3111"/>
          <a:stretch/>
        </p:blipFill>
        <p:spPr>
          <a:xfrm>
            <a:off x="5695950" y="586858"/>
            <a:ext cx="5829300" cy="4602868"/>
          </a:xfrm>
          <a:prstGeom prst="rect">
            <a:avLst/>
          </a:prstGeom>
          <a:ln w="19050">
            <a:noFill/>
          </a:ln>
        </p:spPr>
      </p:pic>
      <p:sp>
        <p:nvSpPr>
          <p:cNvPr id="4" name="Slide Number Placeholder 3">
            <a:extLst>
              <a:ext uri="{FF2B5EF4-FFF2-40B4-BE49-F238E27FC236}">
                <a16:creationId xmlns:a16="http://schemas.microsoft.com/office/drawing/2014/main" id="{5ABD828C-8787-3C58-D613-C5CBE98C4163}"/>
              </a:ext>
            </a:extLst>
          </p:cNvPr>
          <p:cNvSpPr>
            <a:spLocks noGrp="1"/>
          </p:cNvSpPr>
          <p:nvPr>
            <p:ph type="sldNum" sz="quarter" idx="12"/>
          </p:nvPr>
        </p:nvSpPr>
        <p:spPr/>
        <p:txBody>
          <a:bodyPr/>
          <a:lstStyle/>
          <a:p>
            <a:fld id="{B5CFB206-106B-4D16-B852-267EB2CCBA25}" type="slidenum">
              <a:rPr lang="en-US" smtClean="0"/>
              <a:pPr/>
              <a:t>11</a:t>
            </a:fld>
            <a:endParaRPr lang="en-US" dirty="0"/>
          </a:p>
        </p:txBody>
      </p:sp>
      <p:sp>
        <p:nvSpPr>
          <p:cNvPr id="3" name="TextBox 2">
            <a:extLst>
              <a:ext uri="{FF2B5EF4-FFF2-40B4-BE49-F238E27FC236}">
                <a16:creationId xmlns:a16="http://schemas.microsoft.com/office/drawing/2014/main" id="{B4920DD5-945F-7EB9-29DD-74F47355EB86}"/>
              </a:ext>
            </a:extLst>
          </p:cNvPr>
          <p:cNvSpPr txBox="1"/>
          <p:nvPr/>
        </p:nvSpPr>
        <p:spPr>
          <a:xfrm>
            <a:off x="5524500" y="5413216"/>
            <a:ext cx="6449340" cy="338554"/>
          </a:xfrm>
          <a:prstGeom prst="rect">
            <a:avLst/>
          </a:prstGeom>
          <a:noFill/>
        </p:spPr>
        <p:txBody>
          <a:bodyPr wrap="square" rtlCol="0">
            <a:spAutoFit/>
          </a:bodyPr>
          <a:lstStyle/>
          <a:p>
            <a:r>
              <a:rPr lang="en-US" sz="1600" i="1" dirty="0">
                <a:solidFill>
                  <a:schemeClr val="tx1">
                    <a:lumMod val="65000"/>
                    <a:lumOff val="35000"/>
                  </a:schemeClr>
                </a:solidFill>
              </a:rPr>
              <a:t>Greater Palm River Community Plan Implementation Status Report</a:t>
            </a:r>
          </a:p>
        </p:txBody>
      </p:sp>
    </p:spTree>
    <p:extLst>
      <p:ext uri="{BB962C8B-B14F-4D97-AF65-F5344CB8AC3E}">
        <p14:creationId xmlns:p14="http://schemas.microsoft.com/office/powerpoint/2010/main" val="415500998"/>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B4AE09DB-5B96-B8A4-16A9-05E8873561EE}"/>
              </a:ext>
            </a:extLst>
          </p:cNvPr>
          <p:cNvGraphicFramePr>
            <a:graphicFrameLocks noGrp="1"/>
          </p:cNvGraphicFramePr>
          <p:nvPr>
            <p:ph sz="half" idx="2"/>
            <p:extLst>
              <p:ext uri="{D42A27DB-BD31-4B8C-83A1-F6EECF244321}">
                <p14:modId xmlns:p14="http://schemas.microsoft.com/office/powerpoint/2010/main" val="2073122352"/>
              </p:ext>
            </p:extLst>
          </p:nvPr>
        </p:nvGraphicFramePr>
        <p:xfrm>
          <a:off x="586154" y="0"/>
          <a:ext cx="11043871" cy="5826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6667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05DA03-BBA1-494F-4CFA-EF33C71C6191}"/>
              </a:ext>
            </a:extLst>
          </p:cNvPr>
          <p:cNvSpPr>
            <a:spLocks noGrp="1"/>
          </p:cNvSpPr>
          <p:nvPr>
            <p:ph type="sldNum" sz="quarter" idx="12"/>
          </p:nvPr>
        </p:nvSpPr>
        <p:spPr/>
        <p:txBody>
          <a:bodyPr/>
          <a:lstStyle/>
          <a:p>
            <a:fld id="{B5CFB206-106B-4D16-B852-267EB2CCBA25}" type="slidenum">
              <a:rPr lang="en-US" smtClean="0"/>
              <a:pPr/>
              <a:t>13</a:t>
            </a:fld>
            <a:endParaRPr lang="en-US" dirty="0"/>
          </a:p>
        </p:txBody>
      </p:sp>
      <p:sp>
        <p:nvSpPr>
          <p:cNvPr id="5" name="Title 1">
            <a:extLst>
              <a:ext uri="{FF2B5EF4-FFF2-40B4-BE49-F238E27FC236}">
                <a16:creationId xmlns:a16="http://schemas.microsoft.com/office/drawing/2014/main" id="{1A3652C3-1DFB-7392-50A5-23E7AB5B060B}"/>
              </a:ext>
            </a:extLst>
          </p:cNvPr>
          <p:cNvSpPr txBox="1">
            <a:spLocks/>
          </p:cNvSpPr>
          <p:nvPr/>
        </p:nvSpPr>
        <p:spPr>
          <a:xfrm>
            <a:off x="5633756" y="277681"/>
            <a:ext cx="6181725" cy="734844"/>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200" dirty="0"/>
              <a:t>The Community Plan Update: </a:t>
            </a:r>
            <a:r>
              <a:rPr lang="en-US" sz="3200" b="1" dirty="0"/>
              <a:t>Engagement to Date</a:t>
            </a:r>
          </a:p>
        </p:txBody>
      </p:sp>
      <p:graphicFrame>
        <p:nvGraphicFramePr>
          <p:cNvPr id="13" name="Diagram 12">
            <a:extLst>
              <a:ext uri="{FF2B5EF4-FFF2-40B4-BE49-F238E27FC236}">
                <a16:creationId xmlns:a16="http://schemas.microsoft.com/office/drawing/2014/main" id="{0F7B6CED-19A6-B5BB-EF34-50E4D49CBDCE}"/>
              </a:ext>
            </a:extLst>
          </p:cNvPr>
          <p:cNvGraphicFramePr/>
          <p:nvPr>
            <p:extLst>
              <p:ext uri="{D42A27DB-BD31-4B8C-83A1-F6EECF244321}">
                <p14:modId xmlns:p14="http://schemas.microsoft.com/office/powerpoint/2010/main" val="1905051099"/>
              </p:ext>
            </p:extLst>
          </p:nvPr>
        </p:nvGraphicFramePr>
        <p:xfrm>
          <a:off x="5633756" y="1012526"/>
          <a:ext cx="6339168" cy="4729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group of people sitting in chairs&#10;&#10;Description automatically generated with medium confidence">
            <a:extLst>
              <a:ext uri="{FF2B5EF4-FFF2-40B4-BE49-F238E27FC236}">
                <a16:creationId xmlns:a16="http://schemas.microsoft.com/office/drawing/2014/main" id="{D73CA968-ABF9-A7FB-97A5-FB5EEC07A1E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217" r="3" b="3"/>
          <a:stretch/>
        </p:blipFill>
        <p:spPr>
          <a:xfrm>
            <a:off x="219076" y="4343461"/>
            <a:ext cx="2499956" cy="1398102"/>
          </a:xfrm>
          <a:prstGeom prst="rect">
            <a:avLst/>
          </a:prstGeom>
        </p:spPr>
      </p:pic>
      <p:pic>
        <p:nvPicPr>
          <p:cNvPr id="8" name="Picture 7" descr="A group of people posing for a photo&#10;&#10;Description automatically generated with medium confidence">
            <a:extLst>
              <a:ext uri="{FF2B5EF4-FFF2-40B4-BE49-F238E27FC236}">
                <a16:creationId xmlns:a16="http://schemas.microsoft.com/office/drawing/2014/main" id="{31493992-B76F-EE08-71C3-CA76D23E73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11" r="3" b="4315"/>
          <a:stretch/>
        </p:blipFill>
        <p:spPr>
          <a:xfrm>
            <a:off x="219076" y="2475872"/>
            <a:ext cx="2499939" cy="1719001"/>
          </a:xfrm>
          <a:prstGeom prst="rect">
            <a:avLst/>
          </a:prstGeom>
        </p:spPr>
      </p:pic>
      <p:pic>
        <p:nvPicPr>
          <p:cNvPr id="9" name="Picture 8" descr="A person standing in a room with a group of people&#10;&#10;Description automatically generated with low confidence">
            <a:extLst>
              <a:ext uri="{FF2B5EF4-FFF2-40B4-BE49-F238E27FC236}">
                <a16:creationId xmlns:a16="http://schemas.microsoft.com/office/drawing/2014/main" id="{56ABC793-ABD4-8D1C-3A25-557285C3BED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19" r="3" b="3"/>
          <a:stretch/>
        </p:blipFill>
        <p:spPr>
          <a:xfrm>
            <a:off x="2856408" y="87114"/>
            <a:ext cx="2510931" cy="1850823"/>
          </a:xfrm>
          <a:prstGeom prst="rect">
            <a:avLst/>
          </a:prstGeom>
        </p:spPr>
      </p:pic>
      <p:pic>
        <p:nvPicPr>
          <p:cNvPr id="11" name="Picture 10" descr="A picture containing clothing, person, wall, human face&#10;&#10;Description automatically generated">
            <a:extLst>
              <a:ext uri="{FF2B5EF4-FFF2-40B4-BE49-F238E27FC236}">
                <a16:creationId xmlns:a16="http://schemas.microsoft.com/office/drawing/2014/main" id="{5EAA3D81-0C12-7F92-1F17-E9D3A83ECA4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10" r="9276" b="3"/>
          <a:stretch/>
        </p:blipFill>
        <p:spPr>
          <a:xfrm>
            <a:off x="2856407" y="2052046"/>
            <a:ext cx="2510931" cy="1859847"/>
          </a:xfrm>
          <a:prstGeom prst="rect">
            <a:avLst/>
          </a:prstGeom>
        </p:spPr>
      </p:pic>
      <p:pic>
        <p:nvPicPr>
          <p:cNvPr id="12" name="Picture 11" descr="A group of people at a market&#10;&#10;Description automatically generated with low confidence">
            <a:extLst>
              <a:ext uri="{FF2B5EF4-FFF2-40B4-BE49-F238E27FC236}">
                <a16:creationId xmlns:a16="http://schemas.microsoft.com/office/drawing/2014/main" id="{659AB4EE-BF28-00E0-1BCB-5EDC736D3DD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142" r="10813" b="4"/>
          <a:stretch/>
        </p:blipFill>
        <p:spPr>
          <a:xfrm>
            <a:off x="2856407" y="4020146"/>
            <a:ext cx="2510931" cy="1721417"/>
          </a:xfrm>
          <a:prstGeom prst="rect">
            <a:avLst/>
          </a:prstGeom>
        </p:spPr>
      </p:pic>
      <p:pic>
        <p:nvPicPr>
          <p:cNvPr id="3" name="Picture 2">
            <a:extLst>
              <a:ext uri="{FF2B5EF4-FFF2-40B4-BE49-F238E27FC236}">
                <a16:creationId xmlns:a16="http://schemas.microsoft.com/office/drawing/2014/main" id="{D79373EA-8975-23EE-3720-410E6A461F02}"/>
              </a:ext>
            </a:extLst>
          </p:cNvPr>
          <p:cNvPicPr>
            <a:picLocks noChangeAspect="1"/>
          </p:cNvPicPr>
          <p:nvPr/>
        </p:nvPicPr>
        <p:blipFill rotWithShape="1">
          <a:blip r:embed="rId13"/>
          <a:srcRect t="-1" b="15880"/>
          <a:stretch/>
        </p:blipFill>
        <p:spPr>
          <a:xfrm>
            <a:off x="219075" y="202448"/>
            <a:ext cx="2499939" cy="2118587"/>
          </a:xfrm>
          <a:prstGeom prst="rect">
            <a:avLst/>
          </a:prstGeom>
        </p:spPr>
      </p:pic>
    </p:spTree>
    <p:extLst>
      <p:ext uri="{BB962C8B-B14F-4D97-AF65-F5344CB8AC3E}">
        <p14:creationId xmlns:p14="http://schemas.microsoft.com/office/powerpoint/2010/main" val="1358208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BDE424-7CC6-52F5-D2CC-FC065D48B588}"/>
              </a:ext>
            </a:extLst>
          </p:cNvPr>
          <p:cNvSpPr>
            <a:spLocks noGrp="1"/>
          </p:cNvSpPr>
          <p:nvPr>
            <p:ph type="sldNum" sz="quarter" idx="12"/>
          </p:nvPr>
        </p:nvSpPr>
        <p:spPr/>
        <p:txBody>
          <a:bodyPr/>
          <a:lstStyle/>
          <a:p>
            <a:fld id="{B5CFB206-106B-4D16-B852-267EB2CCBA25}" type="slidenum">
              <a:rPr lang="en-US" smtClean="0"/>
              <a:t>14</a:t>
            </a:fld>
            <a:endParaRPr lang="en-US"/>
          </a:p>
        </p:txBody>
      </p:sp>
      <p:sp>
        <p:nvSpPr>
          <p:cNvPr id="15" name="Title 14">
            <a:extLst>
              <a:ext uri="{FF2B5EF4-FFF2-40B4-BE49-F238E27FC236}">
                <a16:creationId xmlns:a16="http://schemas.microsoft.com/office/drawing/2014/main" id="{8DCFE94D-DF72-6AF1-775D-925CACC59C66}"/>
              </a:ext>
            </a:extLst>
          </p:cNvPr>
          <p:cNvSpPr>
            <a:spLocks noGrp="1"/>
          </p:cNvSpPr>
          <p:nvPr>
            <p:ph type="title"/>
          </p:nvPr>
        </p:nvSpPr>
        <p:spPr>
          <a:xfrm>
            <a:off x="556364" y="503534"/>
            <a:ext cx="10515600" cy="1325563"/>
          </a:xfrm>
        </p:spPr>
        <p:txBody>
          <a:bodyPr>
            <a:normAutofit/>
          </a:bodyPr>
          <a:lstStyle/>
          <a:p>
            <a:pPr algn="ctr"/>
            <a:r>
              <a:rPr lang="en-US" sz="3200" dirty="0"/>
              <a:t>The Community Plan Update</a:t>
            </a:r>
            <a:br>
              <a:rPr lang="en-US" sz="3200" dirty="0"/>
            </a:br>
            <a:r>
              <a:rPr lang="en-US" sz="2400" dirty="0">
                <a:cs typeface="Arial"/>
              </a:rPr>
              <a:t>2010-2022 Demographic and Economic Growth </a:t>
            </a:r>
            <a:endParaRPr lang="en-US" sz="3200" dirty="0">
              <a:cs typeface="Arial"/>
            </a:endParaRPr>
          </a:p>
        </p:txBody>
      </p:sp>
      <p:pic>
        <p:nvPicPr>
          <p:cNvPr id="20" name="Content Placeholder 19">
            <a:extLst>
              <a:ext uri="{FF2B5EF4-FFF2-40B4-BE49-F238E27FC236}">
                <a16:creationId xmlns:a16="http://schemas.microsoft.com/office/drawing/2014/main" id="{9A6FC71B-E0B5-CA01-7AEB-B33855FFC2E9}"/>
              </a:ext>
            </a:extLst>
          </p:cNvPr>
          <p:cNvPicPr>
            <a:picLocks noGrp="1" noChangeAspect="1"/>
          </p:cNvPicPr>
          <p:nvPr>
            <p:ph sz="half" idx="1"/>
          </p:nvPr>
        </p:nvPicPr>
        <p:blipFill>
          <a:blip r:embed="rId3"/>
          <a:stretch>
            <a:fillRect/>
          </a:stretch>
        </p:blipFill>
        <p:spPr>
          <a:xfrm>
            <a:off x="2205625" y="1601095"/>
            <a:ext cx="7217079" cy="4090589"/>
          </a:xfrm>
        </p:spPr>
      </p:pic>
    </p:spTree>
    <p:extLst>
      <p:ext uri="{BB962C8B-B14F-4D97-AF65-F5344CB8AC3E}">
        <p14:creationId xmlns:p14="http://schemas.microsoft.com/office/powerpoint/2010/main" val="3544230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E877B6CB-B7D7-43B9-1403-3FF4745284CD}"/>
              </a:ext>
            </a:extLst>
          </p:cNvPr>
          <p:cNvSpPr/>
          <p:nvPr/>
        </p:nvSpPr>
        <p:spPr>
          <a:xfrm>
            <a:off x="-3132" y="-3133"/>
            <a:ext cx="3475972" cy="5782850"/>
          </a:xfrm>
          <a:prstGeom prst="rect">
            <a:avLst/>
          </a:prstGeom>
          <a:solidFill>
            <a:schemeClr val="accent5">
              <a:lumMod val="20000"/>
              <a:lumOff val="8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4BA2CB6D-3085-BFF3-2075-B8CA4223F736}"/>
              </a:ext>
            </a:extLst>
          </p:cNvPr>
          <p:cNvSpPr>
            <a:spLocks noGrp="1"/>
          </p:cNvSpPr>
          <p:nvPr>
            <p:ph type="title"/>
          </p:nvPr>
        </p:nvSpPr>
        <p:spPr>
          <a:xfrm>
            <a:off x="207660" y="1737360"/>
            <a:ext cx="3265180" cy="1691640"/>
          </a:xfrm>
        </p:spPr>
        <p:txBody>
          <a:bodyPr>
            <a:normAutofit fontScale="90000"/>
          </a:bodyPr>
          <a:lstStyle/>
          <a:p>
            <a:r>
              <a:rPr lang="en-US" sz="3200" dirty="0"/>
              <a:t>The Community Plan Update</a:t>
            </a:r>
            <a:br>
              <a:rPr lang="en-US" sz="3200" dirty="0"/>
            </a:br>
            <a:br>
              <a:rPr lang="en-US" sz="3200" dirty="0"/>
            </a:br>
            <a:r>
              <a:rPr lang="en-US" sz="2700" b="1" dirty="0"/>
              <a:t>SWOT Analysis </a:t>
            </a:r>
            <a:endParaRPr lang="en-US" b="1" dirty="0"/>
          </a:p>
        </p:txBody>
      </p:sp>
      <p:sp>
        <p:nvSpPr>
          <p:cNvPr id="7" name="Slide Number Placeholder 6">
            <a:extLst>
              <a:ext uri="{FF2B5EF4-FFF2-40B4-BE49-F238E27FC236}">
                <a16:creationId xmlns:a16="http://schemas.microsoft.com/office/drawing/2014/main" id="{2539EDB6-75E1-3E41-EFDF-F3378C7F4B44}"/>
              </a:ext>
            </a:extLst>
          </p:cNvPr>
          <p:cNvSpPr>
            <a:spLocks noGrp="1"/>
          </p:cNvSpPr>
          <p:nvPr>
            <p:ph type="sldNum" sz="quarter" idx="12"/>
          </p:nvPr>
        </p:nvSpPr>
        <p:spPr/>
        <p:txBody>
          <a:bodyPr/>
          <a:lstStyle/>
          <a:p>
            <a:fld id="{B5CFB206-106B-4D16-B852-267EB2CCBA25}" type="slidenum">
              <a:rPr lang="en-US" smtClean="0"/>
              <a:pPr/>
              <a:t>15</a:t>
            </a:fld>
            <a:endParaRPr lang="en-US" dirty="0"/>
          </a:p>
        </p:txBody>
      </p:sp>
      <p:graphicFrame>
        <p:nvGraphicFramePr>
          <p:cNvPr id="12" name="Content Placeholder 11">
            <a:extLst>
              <a:ext uri="{FF2B5EF4-FFF2-40B4-BE49-F238E27FC236}">
                <a16:creationId xmlns:a16="http://schemas.microsoft.com/office/drawing/2014/main" id="{F47D5CF1-2E75-3443-6BCA-7F5D94352002}"/>
              </a:ext>
            </a:extLst>
          </p:cNvPr>
          <p:cNvGraphicFramePr>
            <a:graphicFrameLocks noGrp="1"/>
          </p:cNvGraphicFramePr>
          <p:nvPr>
            <p:ph idx="1"/>
            <p:extLst>
              <p:ext uri="{D42A27DB-BD31-4B8C-83A1-F6EECF244321}">
                <p14:modId xmlns:p14="http://schemas.microsoft.com/office/powerpoint/2010/main" val="849069731"/>
              </p:ext>
            </p:extLst>
          </p:nvPr>
        </p:nvGraphicFramePr>
        <p:xfrm>
          <a:off x="2840019" y="553673"/>
          <a:ext cx="9897035" cy="5228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33CFF634-5E2B-9FBD-B680-FB40375FF549}"/>
              </a:ext>
            </a:extLst>
          </p:cNvPr>
          <p:cNvSpPr txBox="1"/>
          <p:nvPr/>
        </p:nvSpPr>
        <p:spPr>
          <a:xfrm>
            <a:off x="253701" y="3366567"/>
            <a:ext cx="29565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Open Houses and Survey </a:t>
            </a:r>
            <a:endParaRPr lang="en-US" dirty="0"/>
          </a:p>
        </p:txBody>
      </p:sp>
    </p:spTree>
    <p:extLst>
      <p:ext uri="{BB962C8B-B14F-4D97-AF65-F5344CB8AC3E}">
        <p14:creationId xmlns:p14="http://schemas.microsoft.com/office/powerpoint/2010/main" val="2992967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53A2FBF-4D60-58C2-F900-FA9E52FE2763}"/>
              </a:ext>
            </a:extLst>
          </p:cNvPr>
          <p:cNvSpPr/>
          <p:nvPr/>
        </p:nvSpPr>
        <p:spPr>
          <a:xfrm>
            <a:off x="-3132" y="-3133"/>
            <a:ext cx="4780766" cy="5782850"/>
          </a:xfrm>
          <a:prstGeom prst="rect">
            <a:avLst/>
          </a:prstGeom>
          <a:solidFill>
            <a:schemeClr val="accent5">
              <a:lumMod val="20000"/>
              <a:lumOff val="8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078271A-4022-F23A-8A60-D60C87E0C410}"/>
              </a:ext>
            </a:extLst>
          </p:cNvPr>
          <p:cNvSpPr>
            <a:spLocks noGrp="1"/>
          </p:cNvSpPr>
          <p:nvPr>
            <p:ph type="title"/>
          </p:nvPr>
        </p:nvSpPr>
        <p:spPr>
          <a:xfrm>
            <a:off x="839787" y="1828800"/>
            <a:ext cx="3932237" cy="1600200"/>
          </a:xfrm>
        </p:spPr>
        <p:txBody>
          <a:bodyPr>
            <a:normAutofit fontScale="90000"/>
          </a:bodyPr>
          <a:lstStyle/>
          <a:p>
            <a:r>
              <a:rPr lang="en-US" sz="3200" dirty="0"/>
              <a:t>The Community Plan Update </a:t>
            </a:r>
            <a:br>
              <a:rPr lang="en-US" sz="3200" dirty="0"/>
            </a:br>
            <a:br>
              <a:rPr lang="en-US" sz="3200" dirty="0"/>
            </a:br>
            <a:r>
              <a:rPr lang="en-US" sz="2700" dirty="0"/>
              <a:t>What word best describes your </a:t>
            </a:r>
            <a:r>
              <a:rPr lang="en-US" sz="2700" b="1" dirty="0"/>
              <a:t>desired future</a:t>
            </a:r>
            <a:r>
              <a:rPr lang="en-US" sz="2700" dirty="0"/>
              <a:t> for Greater Palm River? </a:t>
            </a:r>
            <a:endParaRPr lang="en-US" dirty="0"/>
          </a:p>
        </p:txBody>
      </p:sp>
      <p:sp>
        <p:nvSpPr>
          <p:cNvPr id="8" name="Text Placeholder 7">
            <a:extLst>
              <a:ext uri="{FF2B5EF4-FFF2-40B4-BE49-F238E27FC236}">
                <a16:creationId xmlns:a16="http://schemas.microsoft.com/office/drawing/2014/main" id="{32FECD7C-0691-1916-12A5-1CA44C505AD2}"/>
              </a:ext>
            </a:extLst>
          </p:cNvPr>
          <p:cNvSpPr>
            <a:spLocks noGrp="1"/>
          </p:cNvSpPr>
          <p:nvPr>
            <p:ph type="body" sz="half" idx="2"/>
          </p:nvPr>
        </p:nvSpPr>
        <p:spPr>
          <a:xfrm>
            <a:off x="839788" y="3429000"/>
            <a:ext cx="3932237" cy="2439988"/>
          </a:xfrm>
        </p:spPr>
        <p:txBody>
          <a:bodyPr>
            <a:normAutofit/>
          </a:bodyPr>
          <a:lstStyle/>
          <a:p>
            <a:r>
              <a:rPr lang="en-US" sz="2400" i="1" dirty="0"/>
              <a:t>Survey says:</a:t>
            </a:r>
          </a:p>
        </p:txBody>
      </p:sp>
      <p:sp>
        <p:nvSpPr>
          <p:cNvPr id="5" name="Slide Number Placeholder 4">
            <a:extLst>
              <a:ext uri="{FF2B5EF4-FFF2-40B4-BE49-F238E27FC236}">
                <a16:creationId xmlns:a16="http://schemas.microsoft.com/office/drawing/2014/main" id="{4AD3426A-FD13-5048-F385-75B0272DE4D6}"/>
              </a:ext>
            </a:extLst>
          </p:cNvPr>
          <p:cNvSpPr>
            <a:spLocks noGrp="1"/>
          </p:cNvSpPr>
          <p:nvPr>
            <p:ph type="sldNum" sz="quarter" idx="12"/>
          </p:nvPr>
        </p:nvSpPr>
        <p:spPr/>
        <p:txBody>
          <a:bodyPr/>
          <a:lstStyle/>
          <a:p>
            <a:fld id="{B5CFB206-106B-4D16-B852-267EB2CCBA25}" type="slidenum">
              <a:rPr lang="en-US" dirty="0" smtClean="0"/>
              <a:t>16</a:t>
            </a:fld>
            <a:endParaRPr lang="en-US" dirty="0"/>
          </a:p>
        </p:txBody>
      </p:sp>
      <p:pic>
        <p:nvPicPr>
          <p:cNvPr id="9" name="Picture Placeholder 8">
            <a:extLst>
              <a:ext uri="{FF2B5EF4-FFF2-40B4-BE49-F238E27FC236}">
                <a16:creationId xmlns:a16="http://schemas.microsoft.com/office/drawing/2014/main" id="{9D8EEA8E-0594-7351-8953-FD0DF006A6C8}"/>
              </a:ext>
            </a:extLst>
          </p:cNvPr>
          <p:cNvPicPr>
            <a:picLocks noGrp="1" noChangeAspect="1"/>
          </p:cNvPicPr>
          <p:nvPr>
            <p:ph type="pic" idx="1"/>
          </p:nvPr>
        </p:nvPicPr>
        <p:blipFill rotWithShape="1">
          <a:blip r:embed="rId3"/>
          <a:srcRect l="28960" t="21792" r="23467"/>
          <a:stretch/>
        </p:blipFill>
        <p:spPr>
          <a:xfrm>
            <a:off x="5263153" y="846653"/>
            <a:ext cx="6694894" cy="4611688"/>
          </a:xfrm>
          <a:prstGeom prst="rect">
            <a:avLst/>
          </a:prstGeom>
        </p:spPr>
      </p:pic>
    </p:spTree>
    <p:extLst>
      <p:ext uri="{BB962C8B-B14F-4D97-AF65-F5344CB8AC3E}">
        <p14:creationId xmlns:p14="http://schemas.microsoft.com/office/powerpoint/2010/main" val="112578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14D7-48EF-D99C-802A-669612E4F56A}"/>
              </a:ext>
            </a:extLst>
          </p:cNvPr>
          <p:cNvSpPr>
            <a:spLocks noGrp="1"/>
          </p:cNvSpPr>
          <p:nvPr>
            <p:ph type="title"/>
          </p:nvPr>
        </p:nvSpPr>
        <p:spPr>
          <a:xfrm>
            <a:off x="854149" y="346157"/>
            <a:ext cx="10515600" cy="915172"/>
          </a:xfrm>
        </p:spPr>
        <p:txBody>
          <a:bodyPr>
            <a:normAutofit fontScale="90000"/>
          </a:bodyPr>
          <a:lstStyle/>
          <a:p>
            <a:r>
              <a:rPr lang="en-US" sz="3600" dirty="0"/>
              <a:t>The Community Plan Update </a:t>
            </a:r>
            <a:br>
              <a:rPr lang="en-US" sz="3600" dirty="0"/>
            </a:br>
            <a:r>
              <a:rPr lang="en-US" sz="2000" spc="-10" dirty="0"/>
              <a:t>There are nine (9) established goals within the adopted community plan. Out of these goals, which do feel are the highest priority? Please select three (3)</a:t>
            </a:r>
            <a:endParaRPr lang="en-US" sz="2200" dirty="0"/>
          </a:p>
        </p:txBody>
      </p:sp>
      <p:sp>
        <p:nvSpPr>
          <p:cNvPr id="4" name="Slide Number Placeholder 3">
            <a:extLst>
              <a:ext uri="{FF2B5EF4-FFF2-40B4-BE49-F238E27FC236}">
                <a16:creationId xmlns:a16="http://schemas.microsoft.com/office/drawing/2014/main" id="{E216877D-992B-52FC-1E6A-E969E04E66B2}"/>
              </a:ext>
            </a:extLst>
          </p:cNvPr>
          <p:cNvSpPr>
            <a:spLocks noGrp="1"/>
          </p:cNvSpPr>
          <p:nvPr>
            <p:ph type="sldNum" sz="quarter" idx="12"/>
          </p:nvPr>
        </p:nvSpPr>
        <p:spPr/>
        <p:txBody>
          <a:bodyPr/>
          <a:lstStyle/>
          <a:p>
            <a:fld id="{B5CFB206-106B-4D16-B852-267EB2CCBA25}" type="slidenum">
              <a:rPr lang="en-US" smtClean="0"/>
              <a:pPr/>
              <a:t>17</a:t>
            </a:fld>
            <a:endParaRPr lang="en-US" dirty="0"/>
          </a:p>
        </p:txBody>
      </p:sp>
      <p:graphicFrame>
        <p:nvGraphicFramePr>
          <p:cNvPr id="6" name="Chart 5">
            <a:extLst>
              <a:ext uri="{FF2B5EF4-FFF2-40B4-BE49-F238E27FC236}">
                <a16:creationId xmlns:a16="http://schemas.microsoft.com/office/drawing/2014/main" id="{00000000-0008-0000-0900-000002000000}"/>
              </a:ext>
            </a:extLst>
          </p:cNvPr>
          <p:cNvGraphicFramePr>
            <a:graphicFrameLocks/>
          </p:cNvGraphicFramePr>
          <p:nvPr>
            <p:extLst>
              <p:ext uri="{D42A27DB-BD31-4B8C-83A1-F6EECF244321}">
                <p14:modId xmlns:p14="http://schemas.microsoft.com/office/powerpoint/2010/main" val="2171834380"/>
              </p:ext>
            </p:extLst>
          </p:nvPr>
        </p:nvGraphicFramePr>
        <p:xfrm>
          <a:off x="838200" y="1580066"/>
          <a:ext cx="10515600" cy="312459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22983E5E-A8FD-4291-2B7E-5E70AF482D49}"/>
              </a:ext>
            </a:extLst>
          </p:cNvPr>
          <p:cNvSpPr>
            <a:spLocks noGrp="1"/>
          </p:cNvSpPr>
          <p:nvPr>
            <p:ph type="body" idx="1"/>
          </p:nvPr>
        </p:nvSpPr>
        <p:spPr>
          <a:xfrm>
            <a:off x="838200" y="1294855"/>
            <a:ext cx="5157787" cy="381600"/>
          </a:xfrm>
        </p:spPr>
        <p:txBody>
          <a:bodyPr>
            <a:normAutofit/>
          </a:bodyPr>
          <a:lstStyle/>
          <a:p>
            <a:r>
              <a:rPr lang="en-US" sz="2000" b="0" i="1" dirty="0"/>
              <a:t>Survey says:</a:t>
            </a:r>
          </a:p>
        </p:txBody>
      </p:sp>
      <p:grpSp>
        <p:nvGrpSpPr>
          <p:cNvPr id="37" name="Group 36">
            <a:extLst>
              <a:ext uri="{FF2B5EF4-FFF2-40B4-BE49-F238E27FC236}">
                <a16:creationId xmlns:a16="http://schemas.microsoft.com/office/drawing/2014/main" id="{DF7BDFF7-F03A-91A0-A99E-F390CD44F09C}"/>
              </a:ext>
            </a:extLst>
          </p:cNvPr>
          <p:cNvGrpSpPr/>
          <p:nvPr/>
        </p:nvGrpSpPr>
        <p:grpSpPr>
          <a:xfrm>
            <a:off x="1251086" y="4679285"/>
            <a:ext cx="1365570" cy="897925"/>
            <a:chOff x="357505" y="1091686"/>
            <a:chExt cx="2360136" cy="1551896"/>
          </a:xfrm>
        </p:grpSpPr>
        <p:sp>
          <p:nvSpPr>
            <p:cNvPr id="38" name="Rectangle: Rounded Corners 37">
              <a:extLst>
                <a:ext uri="{FF2B5EF4-FFF2-40B4-BE49-F238E27FC236}">
                  <a16:creationId xmlns:a16="http://schemas.microsoft.com/office/drawing/2014/main" id="{352BEC4A-9A7C-D271-6B6D-1CF12DE27A49}"/>
                </a:ext>
              </a:extLst>
            </p:cNvPr>
            <p:cNvSpPr/>
            <p:nvPr/>
          </p:nvSpPr>
          <p:spPr>
            <a:xfrm>
              <a:off x="1204654" y="1091686"/>
              <a:ext cx="732141" cy="915172"/>
            </a:xfrm>
            <a:prstGeom prst="roundRect">
              <a:avLst/>
            </a:prstGeom>
            <a:blipFill dpi="0" rotWithShape="1">
              <a:blip r:embed="rId4">
                <a:extLst>
                  <a:ext uri="{96DAC541-7B7A-43D3-8B79-37D633B846F1}">
                    <asvg:svgBlip xmlns:asvg="http://schemas.microsoft.com/office/drawing/2016/SVG/main" r:embed="rId5"/>
                  </a:ext>
                </a:extLst>
              </a:blip>
              <a:srcRect/>
              <a:stretch>
                <a:fillRect l="-5109" t="6645" r="-5109" b="6645"/>
              </a:stretch>
            </a:blipFill>
          </p:spPr>
          <p:style>
            <a:lnRef idx="2">
              <a:schemeClr val="lt1">
                <a:hueOff val="0"/>
                <a:satOff val="0"/>
                <a:lumOff val="0"/>
                <a:alphaOff val="0"/>
              </a:schemeClr>
            </a:lnRef>
            <a:fillRef idx="1">
              <a:scrgbClr r="0" g="0" b="0"/>
            </a:fillRef>
            <a:effectRef idx="0">
              <a:schemeClr val="accent6">
                <a:shade val="80000"/>
                <a:hueOff val="0"/>
                <a:satOff val="0"/>
                <a:lumOff val="0"/>
                <a:alphaOff val="0"/>
              </a:schemeClr>
            </a:effectRef>
            <a:fontRef idx="minor">
              <a:schemeClr val="lt1"/>
            </a:fontRef>
          </p:style>
          <p:txBody>
            <a:bodyPr/>
            <a:lstStyle/>
            <a:p>
              <a:endParaRPr lang="en-US" dirty="0"/>
            </a:p>
          </p:txBody>
        </p:sp>
        <p:sp>
          <p:nvSpPr>
            <p:cNvPr id="39" name="Freeform: Shape 38">
              <a:extLst>
                <a:ext uri="{FF2B5EF4-FFF2-40B4-BE49-F238E27FC236}">
                  <a16:creationId xmlns:a16="http://schemas.microsoft.com/office/drawing/2014/main" id="{ED8D0F8A-FF02-FD85-A360-D1FE537244AE}"/>
                </a:ext>
              </a:extLst>
            </p:cNvPr>
            <p:cNvSpPr/>
            <p:nvPr/>
          </p:nvSpPr>
          <p:spPr>
            <a:xfrm>
              <a:off x="357505" y="1673984"/>
              <a:ext cx="2360136" cy="969598"/>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90000"/>
                </a:lnSpc>
                <a:spcBef>
                  <a:spcPct val="0"/>
                </a:spcBef>
                <a:spcAft>
                  <a:spcPct val="35000"/>
                </a:spcAft>
                <a:buNone/>
              </a:pPr>
              <a:r>
                <a:rPr lang="en-US" sz="1200" kern="1200" dirty="0"/>
                <a:t>Infrastructure and Utilities</a:t>
              </a:r>
            </a:p>
          </p:txBody>
        </p:sp>
      </p:grpSp>
      <p:grpSp>
        <p:nvGrpSpPr>
          <p:cNvPr id="40" name="Group 39">
            <a:extLst>
              <a:ext uri="{FF2B5EF4-FFF2-40B4-BE49-F238E27FC236}">
                <a16:creationId xmlns:a16="http://schemas.microsoft.com/office/drawing/2014/main" id="{D22097C2-F468-BEC2-636C-C739E425030E}"/>
              </a:ext>
            </a:extLst>
          </p:cNvPr>
          <p:cNvGrpSpPr/>
          <p:nvPr/>
        </p:nvGrpSpPr>
        <p:grpSpPr>
          <a:xfrm>
            <a:off x="2482602" y="4699598"/>
            <a:ext cx="1190098" cy="895510"/>
            <a:chOff x="2804929" y="1091686"/>
            <a:chExt cx="2056864" cy="1547724"/>
          </a:xfrm>
        </p:grpSpPr>
        <p:sp>
          <p:nvSpPr>
            <p:cNvPr id="41" name="Rectangle: Rounded Corners 40">
              <a:extLst>
                <a:ext uri="{FF2B5EF4-FFF2-40B4-BE49-F238E27FC236}">
                  <a16:creationId xmlns:a16="http://schemas.microsoft.com/office/drawing/2014/main" id="{11F2BA49-CBBD-0DB4-4DA2-E2AE5395A94E}"/>
                </a:ext>
              </a:extLst>
            </p:cNvPr>
            <p:cNvSpPr/>
            <p:nvPr/>
          </p:nvSpPr>
          <p:spPr>
            <a:xfrm>
              <a:off x="3467291" y="1091686"/>
              <a:ext cx="732141" cy="915172"/>
            </a:xfrm>
            <a:prstGeom prst="roundRect">
              <a:avLst/>
            </a:prstGeom>
            <a:blipFill dpi="0" rotWithShape="1">
              <a:blip r:embed="rId6">
                <a:extLst>
                  <a:ext uri="{96DAC541-7B7A-43D3-8B79-37D633B846F1}">
                    <asvg:svgBlip xmlns:asvg="http://schemas.microsoft.com/office/drawing/2016/SVG/main" r:embed="rId7"/>
                  </a:ext>
                </a:extLst>
              </a:blip>
              <a:srcRect/>
              <a:stretch>
                <a:fillRect l="-14441" t="7040" r="-14441" b="7040"/>
              </a:stretch>
            </a:blipFill>
          </p:spPr>
          <p:style>
            <a:lnRef idx="2">
              <a:schemeClr val="lt1">
                <a:hueOff val="0"/>
                <a:satOff val="0"/>
                <a:lumOff val="0"/>
                <a:alphaOff val="0"/>
              </a:schemeClr>
            </a:lnRef>
            <a:fillRef idx="1">
              <a:scrgbClr r="0" g="0" b="0"/>
            </a:fillRef>
            <a:effectRef idx="0">
              <a:schemeClr val="accent6">
                <a:shade val="80000"/>
                <a:hueOff val="40160"/>
                <a:satOff val="-1614"/>
                <a:lumOff val="3454"/>
                <a:alphaOff val="0"/>
              </a:schemeClr>
            </a:effectRef>
            <a:fontRef idx="minor">
              <a:schemeClr val="lt1"/>
            </a:fontRef>
          </p:style>
        </p:sp>
        <p:sp>
          <p:nvSpPr>
            <p:cNvPr id="42" name="Freeform: Shape 41">
              <a:extLst>
                <a:ext uri="{FF2B5EF4-FFF2-40B4-BE49-F238E27FC236}">
                  <a16:creationId xmlns:a16="http://schemas.microsoft.com/office/drawing/2014/main" id="{463FB709-DA6D-985A-C443-91F2BF5622B0}"/>
                </a:ext>
              </a:extLst>
            </p:cNvPr>
            <p:cNvSpPr/>
            <p:nvPr/>
          </p:nvSpPr>
          <p:spPr>
            <a:xfrm>
              <a:off x="2804929" y="1669811"/>
              <a:ext cx="2056864" cy="969599"/>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90000"/>
                </a:lnSpc>
                <a:spcBef>
                  <a:spcPct val="0"/>
                </a:spcBef>
                <a:spcAft>
                  <a:spcPct val="35000"/>
                </a:spcAft>
                <a:buNone/>
              </a:pPr>
              <a:r>
                <a:rPr lang="en-US" sz="1200" kern="1200" dirty="0"/>
                <a:t>Crime and Public Safety</a:t>
              </a:r>
            </a:p>
          </p:txBody>
        </p:sp>
      </p:grpSp>
      <p:grpSp>
        <p:nvGrpSpPr>
          <p:cNvPr id="43" name="Group 42">
            <a:extLst>
              <a:ext uri="{FF2B5EF4-FFF2-40B4-BE49-F238E27FC236}">
                <a16:creationId xmlns:a16="http://schemas.microsoft.com/office/drawing/2014/main" id="{8D4796A9-43B2-3B76-B820-8072A775AB6B}"/>
              </a:ext>
            </a:extLst>
          </p:cNvPr>
          <p:cNvGrpSpPr/>
          <p:nvPr/>
        </p:nvGrpSpPr>
        <p:grpSpPr>
          <a:xfrm>
            <a:off x="3492564" y="4711995"/>
            <a:ext cx="1374137" cy="893334"/>
            <a:chOff x="4908528" y="1091686"/>
            <a:chExt cx="2374941" cy="1543963"/>
          </a:xfrm>
        </p:grpSpPr>
        <p:sp>
          <p:nvSpPr>
            <p:cNvPr id="44" name="Rectangle: Rounded Corners 43">
              <a:extLst>
                <a:ext uri="{FF2B5EF4-FFF2-40B4-BE49-F238E27FC236}">
                  <a16:creationId xmlns:a16="http://schemas.microsoft.com/office/drawing/2014/main" id="{0375BFAB-A176-C3E6-0EAA-AA1FAD8197CF}"/>
                </a:ext>
              </a:extLst>
            </p:cNvPr>
            <p:cNvSpPr/>
            <p:nvPr/>
          </p:nvSpPr>
          <p:spPr>
            <a:xfrm>
              <a:off x="5729929" y="1091686"/>
              <a:ext cx="732141" cy="915172"/>
            </a:xfrm>
            <a:prstGeom prst="roundRect">
              <a:avLst/>
            </a:prstGeom>
            <a:blipFill dpi="0" rotWithShape="1">
              <a:blip r:embed="rId8">
                <a:extLst>
                  <a:ext uri="{96DAC541-7B7A-43D3-8B79-37D633B846F1}">
                    <asvg:svgBlip xmlns:asvg="http://schemas.microsoft.com/office/drawing/2016/SVG/main" r:embed="rId9"/>
                  </a:ext>
                </a:extLst>
              </a:blip>
              <a:srcRect/>
              <a:stretch>
                <a:fillRect l="-13858" t="7428" r="-13858" b="7428"/>
              </a:stretch>
            </a:blipFill>
          </p:spPr>
          <p:style>
            <a:lnRef idx="2">
              <a:schemeClr val="lt1">
                <a:hueOff val="0"/>
                <a:satOff val="0"/>
                <a:lumOff val="0"/>
                <a:alphaOff val="0"/>
              </a:schemeClr>
            </a:lnRef>
            <a:fillRef idx="1">
              <a:scrgbClr r="0" g="0" b="0"/>
            </a:fillRef>
            <a:effectRef idx="0">
              <a:schemeClr val="accent6">
                <a:shade val="80000"/>
                <a:hueOff val="80320"/>
                <a:satOff val="-3227"/>
                <a:lumOff val="6907"/>
                <a:alphaOff val="0"/>
              </a:schemeClr>
            </a:effectRef>
            <a:fontRef idx="minor">
              <a:schemeClr val="lt1"/>
            </a:fontRef>
          </p:style>
        </p:sp>
        <p:sp>
          <p:nvSpPr>
            <p:cNvPr id="45" name="Freeform: Shape 44">
              <a:extLst>
                <a:ext uri="{FF2B5EF4-FFF2-40B4-BE49-F238E27FC236}">
                  <a16:creationId xmlns:a16="http://schemas.microsoft.com/office/drawing/2014/main" id="{307FFFF6-650E-6287-B710-53ED4EBC3A63}"/>
                </a:ext>
              </a:extLst>
            </p:cNvPr>
            <p:cNvSpPr/>
            <p:nvPr/>
          </p:nvSpPr>
          <p:spPr>
            <a:xfrm>
              <a:off x="4908528" y="1666050"/>
              <a:ext cx="2374941" cy="969599"/>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100000"/>
                </a:lnSpc>
                <a:spcBef>
                  <a:spcPct val="0"/>
                </a:spcBef>
                <a:spcAft>
                  <a:spcPts val="0"/>
                </a:spcAft>
                <a:buNone/>
              </a:pPr>
              <a:r>
                <a:rPr lang="en-US" sz="1200" kern="1200" dirty="0"/>
                <a:t>Traffic/</a:t>
              </a:r>
            </a:p>
            <a:p>
              <a:pPr marL="0" lvl="0" indent="0" algn="ctr" defTabSz="889000">
                <a:lnSpc>
                  <a:spcPct val="100000"/>
                </a:lnSpc>
                <a:spcBef>
                  <a:spcPct val="0"/>
                </a:spcBef>
                <a:spcAft>
                  <a:spcPts val="0"/>
                </a:spcAft>
                <a:buNone/>
              </a:pPr>
              <a:r>
                <a:rPr lang="en-US" sz="1200" kern="1200" dirty="0"/>
                <a:t>Transportation</a:t>
              </a:r>
            </a:p>
          </p:txBody>
        </p:sp>
      </p:grpSp>
      <p:grpSp>
        <p:nvGrpSpPr>
          <p:cNvPr id="46" name="Group 45">
            <a:extLst>
              <a:ext uri="{FF2B5EF4-FFF2-40B4-BE49-F238E27FC236}">
                <a16:creationId xmlns:a16="http://schemas.microsoft.com/office/drawing/2014/main" id="{AEEDE9C0-A98D-E038-2418-3B001847B9CE}"/>
              </a:ext>
            </a:extLst>
          </p:cNvPr>
          <p:cNvGrpSpPr/>
          <p:nvPr/>
        </p:nvGrpSpPr>
        <p:grpSpPr>
          <a:xfrm>
            <a:off x="4655411" y="4711995"/>
            <a:ext cx="1190098" cy="910709"/>
            <a:chOff x="7330207" y="1091686"/>
            <a:chExt cx="2056864" cy="1573993"/>
          </a:xfrm>
        </p:grpSpPr>
        <p:sp>
          <p:nvSpPr>
            <p:cNvPr id="47" name="Rectangle: Rounded Corners 46">
              <a:extLst>
                <a:ext uri="{FF2B5EF4-FFF2-40B4-BE49-F238E27FC236}">
                  <a16:creationId xmlns:a16="http://schemas.microsoft.com/office/drawing/2014/main" id="{E4882C8C-4AA8-ACDD-A7EE-ADE9F41DBD1F}"/>
                </a:ext>
              </a:extLst>
            </p:cNvPr>
            <p:cNvSpPr/>
            <p:nvPr/>
          </p:nvSpPr>
          <p:spPr>
            <a:xfrm>
              <a:off x="7992567" y="1091686"/>
              <a:ext cx="732141" cy="915172"/>
            </a:xfrm>
            <a:prstGeom prst="roundRect">
              <a:avLst/>
            </a:prstGeom>
            <a:blipFill dpi="0" rotWithShape="1">
              <a:blip r:embed="rId10">
                <a:extLst>
                  <a:ext uri="{96DAC541-7B7A-43D3-8B79-37D633B846F1}">
                    <asvg:svgBlip xmlns:asvg="http://schemas.microsoft.com/office/drawing/2016/SVG/main" r:embed="rId11"/>
                  </a:ext>
                </a:extLst>
              </a:blip>
              <a:srcRect/>
              <a:stretch>
                <a:fillRect l="-5192" t="6645" r="-5192" b="6645"/>
              </a:stretch>
            </a:blipFill>
          </p:spPr>
          <p:style>
            <a:lnRef idx="2">
              <a:schemeClr val="lt1">
                <a:hueOff val="0"/>
                <a:satOff val="0"/>
                <a:lumOff val="0"/>
                <a:alphaOff val="0"/>
              </a:schemeClr>
            </a:lnRef>
            <a:fillRef idx="1">
              <a:scrgbClr r="0" g="0" b="0"/>
            </a:fillRef>
            <a:effectRef idx="0">
              <a:schemeClr val="accent6">
                <a:shade val="80000"/>
                <a:hueOff val="120480"/>
                <a:satOff val="-4841"/>
                <a:lumOff val="10361"/>
                <a:alphaOff val="0"/>
              </a:schemeClr>
            </a:effectRef>
            <a:fontRef idx="minor">
              <a:schemeClr val="lt1"/>
            </a:fontRef>
          </p:style>
        </p:sp>
        <p:sp>
          <p:nvSpPr>
            <p:cNvPr id="48" name="Freeform: Shape 47">
              <a:extLst>
                <a:ext uri="{FF2B5EF4-FFF2-40B4-BE49-F238E27FC236}">
                  <a16:creationId xmlns:a16="http://schemas.microsoft.com/office/drawing/2014/main" id="{7F25071B-F2BC-F186-4685-6F16A74B04BE}"/>
                </a:ext>
              </a:extLst>
            </p:cNvPr>
            <p:cNvSpPr/>
            <p:nvPr/>
          </p:nvSpPr>
          <p:spPr>
            <a:xfrm>
              <a:off x="7330207" y="1696080"/>
              <a:ext cx="2056864" cy="969599"/>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90000"/>
                </a:lnSpc>
                <a:spcBef>
                  <a:spcPct val="0"/>
                </a:spcBef>
                <a:spcAft>
                  <a:spcPct val="35000"/>
                </a:spcAft>
                <a:buNone/>
              </a:pPr>
              <a:r>
                <a:rPr lang="en-US" sz="1200" kern="1200" dirty="0"/>
                <a:t>Parks and Recreation</a:t>
              </a:r>
            </a:p>
          </p:txBody>
        </p:sp>
      </p:grpSp>
      <p:grpSp>
        <p:nvGrpSpPr>
          <p:cNvPr id="49" name="Group 48">
            <a:extLst>
              <a:ext uri="{FF2B5EF4-FFF2-40B4-BE49-F238E27FC236}">
                <a16:creationId xmlns:a16="http://schemas.microsoft.com/office/drawing/2014/main" id="{1419B5C3-07AD-3A86-AD39-201C9C73D316}"/>
              </a:ext>
            </a:extLst>
          </p:cNvPr>
          <p:cNvGrpSpPr/>
          <p:nvPr/>
        </p:nvGrpSpPr>
        <p:grpSpPr>
          <a:xfrm>
            <a:off x="5728708" y="4655595"/>
            <a:ext cx="1190098" cy="916952"/>
            <a:chOff x="9592843" y="1091686"/>
            <a:chExt cx="2056864" cy="1584782"/>
          </a:xfrm>
        </p:grpSpPr>
        <p:sp>
          <p:nvSpPr>
            <p:cNvPr id="50" name="Rectangle: Rounded Corners 49">
              <a:extLst>
                <a:ext uri="{FF2B5EF4-FFF2-40B4-BE49-F238E27FC236}">
                  <a16:creationId xmlns:a16="http://schemas.microsoft.com/office/drawing/2014/main" id="{DC9924D5-D5D3-96BB-7F23-64C59FF414D8}"/>
                </a:ext>
              </a:extLst>
            </p:cNvPr>
            <p:cNvSpPr/>
            <p:nvPr/>
          </p:nvSpPr>
          <p:spPr>
            <a:xfrm>
              <a:off x="10255204" y="1091686"/>
              <a:ext cx="732141" cy="915172"/>
            </a:xfrm>
            <a:prstGeom prst="roundRect">
              <a:avLst/>
            </a:prstGeom>
            <a:blipFill dpi="0" rotWithShape="1">
              <a:blip r:embed="rId12">
                <a:extLst>
                  <a:ext uri="{96DAC541-7B7A-43D3-8B79-37D633B846F1}">
                    <asvg:svgBlip xmlns:asvg="http://schemas.microsoft.com/office/drawing/2016/SVG/main" r:embed="rId13"/>
                  </a:ext>
                </a:extLst>
              </a:blip>
              <a:srcRect/>
              <a:stretch>
                <a:fillRect l="-5200" t="7235" r="-5200" b="7235"/>
              </a:stretch>
            </a:blipFill>
          </p:spPr>
          <p:style>
            <a:lnRef idx="2">
              <a:schemeClr val="lt1">
                <a:hueOff val="0"/>
                <a:satOff val="0"/>
                <a:lumOff val="0"/>
                <a:alphaOff val="0"/>
              </a:schemeClr>
            </a:lnRef>
            <a:fillRef idx="1">
              <a:scrgbClr r="0" g="0" b="0"/>
            </a:fillRef>
            <a:effectRef idx="0">
              <a:schemeClr val="accent6">
                <a:shade val="80000"/>
                <a:hueOff val="160640"/>
                <a:satOff val="-6455"/>
                <a:lumOff val="13814"/>
                <a:alphaOff val="0"/>
              </a:schemeClr>
            </a:effectRef>
            <a:fontRef idx="minor">
              <a:schemeClr val="lt1"/>
            </a:fontRef>
          </p:style>
          <p:txBody>
            <a:bodyPr/>
            <a:lstStyle/>
            <a:p>
              <a:endParaRPr lang="en-US" dirty="0"/>
            </a:p>
          </p:txBody>
        </p:sp>
        <p:sp>
          <p:nvSpPr>
            <p:cNvPr id="51" name="Freeform: Shape 50">
              <a:extLst>
                <a:ext uri="{FF2B5EF4-FFF2-40B4-BE49-F238E27FC236}">
                  <a16:creationId xmlns:a16="http://schemas.microsoft.com/office/drawing/2014/main" id="{86DAD13B-784F-78B0-A15A-51E32BC1665D}"/>
                </a:ext>
              </a:extLst>
            </p:cNvPr>
            <p:cNvSpPr/>
            <p:nvPr/>
          </p:nvSpPr>
          <p:spPr>
            <a:xfrm>
              <a:off x="9592843" y="1706869"/>
              <a:ext cx="2056864" cy="969599"/>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90000"/>
                </a:lnSpc>
                <a:spcBef>
                  <a:spcPct val="0"/>
                </a:spcBef>
                <a:spcAft>
                  <a:spcPct val="35000"/>
                </a:spcAft>
                <a:buNone/>
              </a:pPr>
              <a:r>
                <a:rPr lang="en-US" sz="1200" kern="1200" dirty="0"/>
                <a:t>Planning and Growth </a:t>
              </a:r>
            </a:p>
          </p:txBody>
        </p:sp>
      </p:grpSp>
      <p:grpSp>
        <p:nvGrpSpPr>
          <p:cNvPr id="52" name="Group 51">
            <a:extLst>
              <a:ext uri="{FF2B5EF4-FFF2-40B4-BE49-F238E27FC236}">
                <a16:creationId xmlns:a16="http://schemas.microsoft.com/office/drawing/2014/main" id="{466ECFD4-4831-D667-DC71-73741DEBCA41}"/>
              </a:ext>
            </a:extLst>
          </p:cNvPr>
          <p:cNvGrpSpPr/>
          <p:nvPr/>
        </p:nvGrpSpPr>
        <p:grpSpPr>
          <a:xfrm>
            <a:off x="6825132" y="4711995"/>
            <a:ext cx="1283029" cy="905279"/>
            <a:chOff x="1673609" y="3423127"/>
            <a:chExt cx="2056864" cy="1407358"/>
          </a:xfrm>
        </p:grpSpPr>
        <p:sp>
          <p:nvSpPr>
            <p:cNvPr id="53" name="Rectangle: Rounded Corners 52">
              <a:extLst>
                <a:ext uri="{FF2B5EF4-FFF2-40B4-BE49-F238E27FC236}">
                  <a16:creationId xmlns:a16="http://schemas.microsoft.com/office/drawing/2014/main" id="{996AF115-61CF-A6BB-030D-DCE0D6DCACBA}"/>
                </a:ext>
              </a:extLst>
            </p:cNvPr>
            <p:cNvSpPr/>
            <p:nvPr/>
          </p:nvSpPr>
          <p:spPr>
            <a:xfrm>
              <a:off x="2335972" y="3423127"/>
              <a:ext cx="732141" cy="915172"/>
            </a:xfrm>
            <a:prstGeom prst="roundRect">
              <a:avLst/>
            </a:prstGeom>
            <a:blipFill dpi="0"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l="-13858" t="7428" r="-13858" b="7428"/>
              </a:stretch>
            </a:blipFill>
          </p:spPr>
          <p:style>
            <a:lnRef idx="2">
              <a:schemeClr val="lt1">
                <a:hueOff val="0"/>
                <a:satOff val="0"/>
                <a:lumOff val="0"/>
                <a:alphaOff val="0"/>
              </a:schemeClr>
            </a:lnRef>
            <a:fillRef idx="1">
              <a:scrgbClr r="0" g="0" b="0"/>
            </a:fillRef>
            <a:effectRef idx="0">
              <a:schemeClr val="accent6">
                <a:shade val="80000"/>
                <a:hueOff val="200800"/>
                <a:satOff val="-8068"/>
                <a:lumOff val="17268"/>
                <a:alphaOff val="0"/>
              </a:schemeClr>
            </a:effectRef>
            <a:fontRef idx="minor">
              <a:schemeClr val="lt1"/>
            </a:fontRef>
          </p:style>
        </p:sp>
        <p:sp>
          <p:nvSpPr>
            <p:cNvPr id="54" name="Freeform: Shape 53">
              <a:extLst>
                <a:ext uri="{FF2B5EF4-FFF2-40B4-BE49-F238E27FC236}">
                  <a16:creationId xmlns:a16="http://schemas.microsoft.com/office/drawing/2014/main" id="{A1A078CC-A3D2-B8F6-DE1F-99FB739DDC6A}"/>
                </a:ext>
              </a:extLst>
            </p:cNvPr>
            <p:cNvSpPr/>
            <p:nvPr/>
          </p:nvSpPr>
          <p:spPr>
            <a:xfrm>
              <a:off x="1673609" y="3961379"/>
              <a:ext cx="2056864" cy="869106"/>
            </a:xfrm>
            <a:custGeom>
              <a:avLst/>
              <a:gdLst>
                <a:gd name="connsiteX0" fmla="*/ 0 w 2056864"/>
                <a:gd name="connsiteY0" fmla="*/ 144854 h 869106"/>
                <a:gd name="connsiteX1" fmla="*/ 144854 w 2056864"/>
                <a:gd name="connsiteY1" fmla="*/ 0 h 869106"/>
                <a:gd name="connsiteX2" fmla="*/ 1912010 w 2056864"/>
                <a:gd name="connsiteY2" fmla="*/ 0 h 869106"/>
                <a:gd name="connsiteX3" fmla="*/ 2056864 w 2056864"/>
                <a:gd name="connsiteY3" fmla="*/ 144854 h 869106"/>
                <a:gd name="connsiteX4" fmla="*/ 2056864 w 2056864"/>
                <a:gd name="connsiteY4" fmla="*/ 724252 h 869106"/>
                <a:gd name="connsiteX5" fmla="*/ 1912010 w 2056864"/>
                <a:gd name="connsiteY5" fmla="*/ 869106 h 869106"/>
                <a:gd name="connsiteX6" fmla="*/ 144854 w 2056864"/>
                <a:gd name="connsiteY6" fmla="*/ 869106 h 869106"/>
                <a:gd name="connsiteX7" fmla="*/ 0 w 2056864"/>
                <a:gd name="connsiteY7" fmla="*/ 724252 h 869106"/>
                <a:gd name="connsiteX8" fmla="*/ 0 w 2056864"/>
                <a:gd name="connsiteY8" fmla="*/ 144854 h 86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869106">
                  <a:moveTo>
                    <a:pt x="0" y="144854"/>
                  </a:moveTo>
                  <a:cubicBezTo>
                    <a:pt x="0" y="64853"/>
                    <a:pt x="64853" y="0"/>
                    <a:pt x="144854" y="0"/>
                  </a:cubicBezTo>
                  <a:lnTo>
                    <a:pt x="1912010" y="0"/>
                  </a:lnTo>
                  <a:cubicBezTo>
                    <a:pt x="1992011" y="0"/>
                    <a:pt x="2056864" y="64853"/>
                    <a:pt x="2056864" y="144854"/>
                  </a:cubicBezTo>
                  <a:lnTo>
                    <a:pt x="2056864" y="724252"/>
                  </a:lnTo>
                  <a:cubicBezTo>
                    <a:pt x="2056864" y="804253"/>
                    <a:pt x="1992011" y="869106"/>
                    <a:pt x="1912010" y="869106"/>
                  </a:cubicBezTo>
                  <a:lnTo>
                    <a:pt x="144854" y="869106"/>
                  </a:lnTo>
                  <a:cubicBezTo>
                    <a:pt x="64853" y="869106"/>
                    <a:pt x="0" y="804253"/>
                    <a:pt x="0" y="724252"/>
                  </a:cubicBezTo>
                  <a:lnTo>
                    <a:pt x="0" y="144854"/>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666" tIns="184666" rIns="184666" bIns="42426" numCol="1" spcCol="1270" anchor="t" anchorCtr="0">
              <a:noAutofit/>
            </a:bodyPr>
            <a:lstStyle/>
            <a:p>
              <a:pPr marL="0" lvl="0" indent="0" algn="ctr" defTabSz="889000">
                <a:lnSpc>
                  <a:spcPct val="90000"/>
                </a:lnSpc>
                <a:spcBef>
                  <a:spcPct val="0"/>
                </a:spcBef>
                <a:spcAft>
                  <a:spcPct val="35000"/>
                </a:spcAft>
                <a:buNone/>
              </a:pPr>
              <a:r>
                <a:rPr lang="en-US" sz="1200" kern="1200" dirty="0"/>
                <a:t>Economic Development</a:t>
              </a:r>
            </a:p>
          </p:txBody>
        </p:sp>
      </p:grpSp>
      <p:grpSp>
        <p:nvGrpSpPr>
          <p:cNvPr id="55" name="Group 54">
            <a:extLst>
              <a:ext uri="{FF2B5EF4-FFF2-40B4-BE49-F238E27FC236}">
                <a16:creationId xmlns:a16="http://schemas.microsoft.com/office/drawing/2014/main" id="{2E8B3430-F3E9-1CAD-0D15-7579110B6723}"/>
              </a:ext>
            </a:extLst>
          </p:cNvPr>
          <p:cNvGrpSpPr/>
          <p:nvPr/>
        </p:nvGrpSpPr>
        <p:grpSpPr>
          <a:xfrm>
            <a:off x="7826628" y="4647265"/>
            <a:ext cx="1414640" cy="1094431"/>
            <a:chOff x="3984379" y="3278073"/>
            <a:chExt cx="2267854" cy="1754516"/>
          </a:xfrm>
        </p:grpSpPr>
        <p:sp>
          <p:nvSpPr>
            <p:cNvPr id="56" name="Rectangle: Rounded Corners 55">
              <a:extLst>
                <a:ext uri="{FF2B5EF4-FFF2-40B4-BE49-F238E27FC236}">
                  <a16:creationId xmlns:a16="http://schemas.microsoft.com/office/drawing/2014/main" id="{BAE03C1F-77C5-1579-D46F-7B11E09BF37D}"/>
                </a:ext>
              </a:extLst>
            </p:cNvPr>
            <p:cNvSpPr/>
            <p:nvPr/>
          </p:nvSpPr>
          <p:spPr>
            <a:xfrm>
              <a:off x="4666662" y="3278073"/>
              <a:ext cx="732141" cy="833803"/>
            </a:xfrm>
            <a:prstGeom prst="roundRect">
              <a:avLst/>
            </a:prstGeom>
            <a:blipFill dpi="0" rotWithShape="1">
              <a:blip r:embed="rId16">
                <a:extLst>
                  <a:ext uri="{96DAC541-7B7A-43D3-8B79-37D633B846F1}">
                    <asvg:svgBlip xmlns:asvg="http://schemas.microsoft.com/office/drawing/2016/SVG/main" r:embed="rId17"/>
                  </a:ext>
                </a:extLst>
              </a:blip>
              <a:srcRect/>
              <a:stretch>
                <a:fillRect l="5677" t="6310" r="5677" b="6310"/>
              </a:stretch>
            </a:blipFill>
          </p:spPr>
          <p:style>
            <a:lnRef idx="2">
              <a:schemeClr val="lt1">
                <a:hueOff val="0"/>
                <a:satOff val="0"/>
                <a:lumOff val="0"/>
                <a:alphaOff val="0"/>
              </a:schemeClr>
            </a:lnRef>
            <a:fillRef idx="1">
              <a:scrgbClr r="0" g="0" b="0"/>
            </a:fillRef>
            <a:effectRef idx="0">
              <a:schemeClr val="accent6">
                <a:shade val="80000"/>
                <a:hueOff val="240960"/>
                <a:satOff val="-9682"/>
                <a:lumOff val="20721"/>
                <a:alphaOff val="0"/>
              </a:schemeClr>
            </a:effectRef>
            <a:fontRef idx="minor">
              <a:schemeClr val="lt1"/>
            </a:fontRef>
          </p:style>
          <p:txBody>
            <a:bodyPr/>
            <a:lstStyle/>
            <a:p>
              <a:endParaRPr lang="en-US" dirty="0"/>
            </a:p>
          </p:txBody>
        </p:sp>
        <p:sp>
          <p:nvSpPr>
            <p:cNvPr id="57" name="Freeform: Shape 56">
              <a:extLst>
                <a:ext uri="{FF2B5EF4-FFF2-40B4-BE49-F238E27FC236}">
                  <a16:creationId xmlns:a16="http://schemas.microsoft.com/office/drawing/2014/main" id="{E0539E50-9E62-A635-B50C-FB44F65B83A8}"/>
                </a:ext>
              </a:extLst>
            </p:cNvPr>
            <p:cNvSpPr/>
            <p:nvPr/>
          </p:nvSpPr>
          <p:spPr>
            <a:xfrm>
              <a:off x="3984379" y="3800426"/>
              <a:ext cx="2267854" cy="1232163"/>
            </a:xfrm>
            <a:custGeom>
              <a:avLst/>
              <a:gdLst>
                <a:gd name="connsiteX0" fmla="*/ 0 w 2056864"/>
                <a:gd name="connsiteY0" fmla="*/ 205365 h 1232164"/>
                <a:gd name="connsiteX1" fmla="*/ 205365 w 2056864"/>
                <a:gd name="connsiteY1" fmla="*/ 0 h 1232164"/>
                <a:gd name="connsiteX2" fmla="*/ 1851499 w 2056864"/>
                <a:gd name="connsiteY2" fmla="*/ 0 h 1232164"/>
                <a:gd name="connsiteX3" fmla="*/ 2056864 w 2056864"/>
                <a:gd name="connsiteY3" fmla="*/ 205365 h 1232164"/>
                <a:gd name="connsiteX4" fmla="*/ 2056864 w 2056864"/>
                <a:gd name="connsiteY4" fmla="*/ 1026799 h 1232164"/>
                <a:gd name="connsiteX5" fmla="*/ 1851499 w 2056864"/>
                <a:gd name="connsiteY5" fmla="*/ 1232164 h 1232164"/>
                <a:gd name="connsiteX6" fmla="*/ 205365 w 2056864"/>
                <a:gd name="connsiteY6" fmla="*/ 1232164 h 1232164"/>
                <a:gd name="connsiteX7" fmla="*/ 0 w 2056864"/>
                <a:gd name="connsiteY7" fmla="*/ 1026799 h 1232164"/>
                <a:gd name="connsiteX8" fmla="*/ 0 w 2056864"/>
                <a:gd name="connsiteY8" fmla="*/ 205365 h 123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1232164">
                  <a:moveTo>
                    <a:pt x="0" y="205365"/>
                  </a:moveTo>
                  <a:cubicBezTo>
                    <a:pt x="0" y="91945"/>
                    <a:pt x="91945" y="0"/>
                    <a:pt x="205365" y="0"/>
                  </a:cubicBezTo>
                  <a:lnTo>
                    <a:pt x="1851499" y="0"/>
                  </a:lnTo>
                  <a:cubicBezTo>
                    <a:pt x="1964919" y="0"/>
                    <a:pt x="2056864" y="91945"/>
                    <a:pt x="2056864" y="205365"/>
                  </a:cubicBezTo>
                  <a:lnTo>
                    <a:pt x="2056864" y="1026799"/>
                  </a:lnTo>
                  <a:cubicBezTo>
                    <a:pt x="2056864" y="1140219"/>
                    <a:pt x="1964919" y="1232164"/>
                    <a:pt x="1851499" y="1232164"/>
                  </a:cubicBezTo>
                  <a:lnTo>
                    <a:pt x="205365" y="1232164"/>
                  </a:lnTo>
                  <a:cubicBezTo>
                    <a:pt x="91945" y="1232164"/>
                    <a:pt x="0" y="1140219"/>
                    <a:pt x="0" y="1026799"/>
                  </a:cubicBezTo>
                  <a:lnTo>
                    <a:pt x="0" y="205365"/>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8165" tIns="188165" rIns="188165" bIns="60149" numCol="1" spcCol="1270" anchor="t" anchorCtr="0">
              <a:noAutofit/>
            </a:bodyPr>
            <a:lstStyle/>
            <a:p>
              <a:pPr marL="0" lvl="0" indent="0" algn="ctr" defTabSz="800100">
                <a:lnSpc>
                  <a:spcPct val="90000"/>
                </a:lnSpc>
                <a:spcBef>
                  <a:spcPct val="0"/>
                </a:spcBef>
                <a:spcAft>
                  <a:spcPct val="35000"/>
                </a:spcAft>
                <a:buNone/>
              </a:pPr>
              <a:r>
                <a:rPr lang="en-US" sz="1200" kern="1200" dirty="0"/>
                <a:t>Senior, Social, Health-Medical Services and Schools</a:t>
              </a:r>
            </a:p>
          </p:txBody>
        </p:sp>
      </p:grpSp>
      <p:grpSp>
        <p:nvGrpSpPr>
          <p:cNvPr id="58" name="Group 57">
            <a:extLst>
              <a:ext uri="{FF2B5EF4-FFF2-40B4-BE49-F238E27FC236}">
                <a16:creationId xmlns:a16="http://schemas.microsoft.com/office/drawing/2014/main" id="{7F6EDFCC-D177-23E0-F56E-3C07750A8F17}"/>
              </a:ext>
            </a:extLst>
          </p:cNvPr>
          <p:cNvGrpSpPr/>
          <p:nvPr/>
        </p:nvGrpSpPr>
        <p:grpSpPr>
          <a:xfrm>
            <a:off x="8983522" y="4636424"/>
            <a:ext cx="1283029" cy="1266985"/>
            <a:chOff x="6237031" y="3329896"/>
            <a:chExt cx="2056864" cy="2031144"/>
          </a:xfrm>
        </p:grpSpPr>
        <p:sp>
          <p:nvSpPr>
            <p:cNvPr id="59" name="Rectangle: Rounded Corners 58">
              <a:extLst>
                <a:ext uri="{FF2B5EF4-FFF2-40B4-BE49-F238E27FC236}">
                  <a16:creationId xmlns:a16="http://schemas.microsoft.com/office/drawing/2014/main" id="{F6D087A8-2243-BDB2-96E7-CD1BFF7DEA5F}"/>
                </a:ext>
              </a:extLst>
            </p:cNvPr>
            <p:cNvSpPr/>
            <p:nvPr/>
          </p:nvSpPr>
          <p:spPr>
            <a:xfrm>
              <a:off x="6861248" y="3329896"/>
              <a:ext cx="732141" cy="915172"/>
            </a:xfrm>
            <a:prstGeom prst="roundRect">
              <a:avLst/>
            </a:prstGeom>
            <a:blipFill dpi="0" rotWithShape="1">
              <a:blip r:embed="rId18">
                <a:extLst>
                  <a:ext uri="{96DAC541-7B7A-43D3-8B79-37D633B846F1}">
                    <asvg:svgBlip xmlns:asvg="http://schemas.microsoft.com/office/drawing/2016/SVG/main" r:embed="rId19"/>
                  </a:ext>
                </a:extLst>
              </a:blip>
              <a:srcRect/>
              <a:stretch>
                <a:fillRect l="-6883" t="7235" r="-6883" b="7235"/>
              </a:stretch>
            </a:blipFill>
          </p:spPr>
          <p:style>
            <a:lnRef idx="2">
              <a:schemeClr val="lt1">
                <a:hueOff val="0"/>
                <a:satOff val="0"/>
                <a:lumOff val="0"/>
                <a:alphaOff val="0"/>
              </a:schemeClr>
            </a:lnRef>
            <a:fillRef idx="1">
              <a:scrgbClr r="0" g="0" b="0"/>
            </a:fillRef>
            <a:effectRef idx="0">
              <a:schemeClr val="accent6">
                <a:shade val="80000"/>
                <a:hueOff val="281120"/>
                <a:satOff val="-11295"/>
                <a:lumOff val="24175"/>
                <a:alphaOff val="0"/>
              </a:schemeClr>
            </a:effectRef>
            <a:fontRef idx="minor">
              <a:schemeClr val="lt1"/>
            </a:fontRef>
          </p:style>
        </p:sp>
        <p:sp>
          <p:nvSpPr>
            <p:cNvPr id="60" name="Freeform: Shape 59">
              <a:extLst>
                <a:ext uri="{FF2B5EF4-FFF2-40B4-BE49-F238E27FC236}">
                  <a16:creationId xmlns:a16="http://schemas.microsoft.com/office/drawing/2014/main" id="{4A32B009-9DE2-2EC7-7D2A-07E7EA990656}"/>
                </a:ext>
              </a:extLst>
            </p:cNvPr>
            <p:cNvSpPr/>
            <p:nvPr/>
          </p:nvSpPr>
          <p:spPr>
            <a:xfrm>
              <a:off x="6237031" y="3904003"/>
              <a:ext cx="2056864" cy="1457037"/>
            </a:xfrm>
            <a:custGeom>
              <a:avLst/>
              <a:gdLst>
                <a:gd name="connsiteX0" fmla="*/ 0 w 2056864"/>
                <a:gd name="connsiteY0" fmla="*/ 207009 h 1242031"/>
                <a:gd name="connsiteX1" fmla="*/ 207009 w 2056864"/>
                <a:gd name="connsiteY1" fmla="*/ 0 h 1242031"/>
                <a:gd name="connsiteX2" fmla="*/ 1849855 w 2056864"/>
                <a:gd name="connsiteY2" fmla="*/ 0 h 1242031"/>
                <a:gd name="connsiteX3" fmla="*/ 2056864 w 2056864"/>
                <a:gd name="connsiteY3" fmla="*/ 207009 h 1242031"/>
                <a:gd name="connsiteX4" fmla="*/ 2056864 w 2056864"/>
                <a:gd name="connsiteY4" fmla="*/ 1035022 h 1242031"/>
                <a:gd name="connsiteX5" fmla="*/ 1849855 w 2056864"/>
                <a:gd name="connsiteY5" fmla="*/ 1242031 h 1242031"/>
                <a:gd name="connsiteX6" fmla="*/ 207009 w 2056864"/>
                <a:gd name="connsiteY6" fmla="*/ 1242031 h 1242031"/>
                <a:gd name="connsiteX7" fmla="*/ 0 w 2056864"/>
                <a:gd name="connsiteY7" fmla="*/ 1035022 h 1242031"/>
                <a:gd name="connsiteX8" fmla="*/ 0 w 2056864"/>
                <a:gd name="connsiteY8" fmla="*/ 207009 h 124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1242031">
                  <a:moveTo>
                    <a:pt x="0" y="207009"/>
                  </a:moveTo>
                  <a:cubicBezTo>
                    <a:pt x="0" y="92681"/>
                    <a:pt x="92681" y="0"/>
                    <a:pt x="207009" y="0"/>
                  </a:cubicBezTo>
                  <a:lnTo>
                    <a:pt x="1849855" y="0"/>
                  </a:lnTo>
                  <a:cubicBezTo>
                    <a:pt x="1964183" y="0"/>
                    <a:pt x="2056864" y="92681"/>
                    <a:pt x="2056864" y="207009"/>
                  </a:cubicBezTo>
                  <a:lnTo>
                    <a:pt x="2056864" y="1035022"/>
                  </a:lnTo>
                  <a:cubicBezTo>
                    <a:pt x="2056864" y="1149350"/>
                    <a:pt x="1964183" y="1242031"/>
                    <a:pt x="1849855" y="1242031"/>
                  </a:cubicBezTo>
                  <a:lnTo>
                    <a:pt x="207009" y="1242031"/>
                  </a:lnTo>
                  <a:cubicBezTo>
                    <a:pt x="92681" y="1242031"/>
                    <a:pt x="0" y="1149350"/>
                    <a:pt x="0" y="1035022"/>
                  </a:cubicBezTo>
                  <a:lnTo>
                    <a:pt x="0" y="207009"/>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8647" tIns="188647" rIns="188647" bIns="60631" numCol="1" spcCol="1270" anchor="t" anchorCtr="0">
              <a:noAutofit/>
            </a:bodyPr>
            <a:lstStyle/>
            <a:p>
              <a:pPr marL="0" lvl="0" indent="0" algn="ctr" defTabSz="800100">
                <a:lnSpc>
                  <a:spcPct val="90000"/>
                </a:lnSpc>
                <a:spcBef>
                  <a:spcPct val="0"/>
                </a:spcBef>
                <a:spcAft>
                  <a:spcPct val="35000"/>
                </a:spcAft>
                <a:buNone/>
              </a:pPr>
              <a:r>
                <a:rPr lang="en-US" sz="1200" kern="1200" dirty="0"/>
                <a:t>Environment and Natural Resources</a:t>
              </a:r>
            </a:p>
          </p:txBody>
        </p:sp>
      </p:grpSp>
      <p:grpSp>
        <p:nvGrpSpPr>
          <p:cNvPr id="61" name="Group 60">
            <a:extLst>
              <a:ext uri="{FF2B5EF4-FFF2-40B4-BE49-F238E27FC236}">
                <a16:creationId xmlns:a16="http://schemas.microsoft.com/office/drawing/2014/main" id="{533E5AB6-44B8-30DE-2356-E357E3EE582F}"/>
              </a:ext>
            </a:extLst>
          </p:cNvPr>
          <p:cNvGrpSpPr/>
          <p:nvPr/>
        </p:nvGrpSpPr>
        <p:grpSpPr>
          <a:xfrm>
            <a:off x="10055554" y="4697529"/>
            <a:ext cx="1283029" cy="966174"/>
            <a:chOff x="8445925" y="3192916"/>
            <a:chExt cx="2056865" cy="1548903"/>
          </a:xfrm>
        </p:grpSpPr>
        <p:sp>
          <p:nvSpPr>
            <p:cNvPr id="62" name="Rectangle: Rounded Corners 61">
              <a:extLst>
                <a:ext uri="{FF2B5EF4-FFF2-40B4-BE49-F238E27FC236}">
                  <a16:creationId xmlns:a16="http://schemas.microsoft.com/office/drawing/2014/main" id="{6F210BA1-06B7-3DBC-9102-947FCBCB7958}"/>
                </a:ext>
              </a:extLst>
            </p:cNvPr>
            <p:cNvSpPr/>
            <p:nvPr/>
          </p:nvSpPr>
          <p:spPr>
            <a:xfrm>
              <a:off x="9108285" y="3192916"/>
              <a:ext cx="732140" cy="915172"/>
            </a:xfrm>
            <a:prstGeom prst="roundRect">
              <a:avLst/>
            </a:prstGeom>
            <a:blipFill dpi="0" rotWithShape="1">
              <a:blip r:embed="rId20">
                <a:extLst>
                  <a:ext uri="{96DAC541-7B7A-43D3-8B79-37D633B846F1}">
                    <asvg:svgBlip xmlns:asvg="http://schemas.microsoft.com/office/drawing/2016/SVG/main" r:embed="rId21"/>
                  </a:ext>
                </a:extLst>
              </a:blip>
              <a:srcRect/>
              <a:stretch>
                <a:fillRect l="-6884" t="7428" r="-6884" b="7428"/>
              </a:stretch>
            </a:blipFill>
          </p:spPr>
          <p:style>
            <a:lnRef idx="2">
              <a:schemeClr val="lt1">
                <a:hueOff val="0"/>
                <a:satOff val="0"/>
                <a:lumOff val="0"/>
                <a:alphaOff val="0"/>
              </a:schemeClr>
            </a:lnRef>
            <a:fillRef idx="1">
              <a:scrgbClr r="0" g="0" b="0"/>
            </a:fillRef>
            <a:effectRef idx="0">
              <a:schemeClr val="accent6">
                <a:shade val="80000"/>
                <a:hueOff val="321280"/>
                <a:satOff val="-12909"/>
                <a:lumOff val="27628"/>
                <a:alphaOff val="0"/>
              </a:schemeClr>
            </a:effectRef>
            <a:fontRef idx="minor">
              <a:schemeClr val="lt1"/>
            </a:fontRef>
          </p:style>
        </p:sp>
        <p:sp>
          <p:nvSpPr>
            <p:cNvPr id="63" name="Freeform: Shape 62">
              <a:extLst>
                <a:ext uri="{FF2B5EF4-FFF2-40B4-BE49-F238E27FC236}">
                  <a16:creationId xmlns:a16="http://schemas.microsoft.com/office/drawing/2014/main" id="{15B13124-9964-A77E-6EBC-84D13E72EE50}"/>
                </a:ext>
              </a:extLst>
            </p:cNvPr>
            <p:cNvSpPr/>
            <p:nvPr/>
          </p:nvSpPr>
          <p:spPr>
            <a:xfrm>
              <a:off x="8445925" y="3825867"/>
              <a:ext cx="2056865" cy="915952"/>
            </a:xfrm>
            <a:custGeom>
              <a:avLst/>
              <a:gdLst>
                <a:gd name="connsiteX0" fmla="*/ 0 w 2056864"/>
                <a:gd name="connsiteY0" fmla="*/ 152662 h 915952"/>
                <a:gd name="connsiteX1" fmla="*/ 152662 w 2056864"/>
                <a:gd name="connsiteY1" fmla="*/ 0 h 915952"/>
                <a:gd name="connsiteX2" fmla="*/ 1904202 w 2056864"/>
                <a:gd name="connsiteY2" fmla="*/ 0 h 915952"/>
                <a:gd name="connsiteX3" fmla="*/ 2056864 w 2056864"/>
                <a:gd name="connsiteY3" fmla="*/ 152662 h 915952"/>
                <a:gd name="connsiteX4" fmla="*/ 2056864 w 2056864"/>
                <a:gd name="connsiteY4" fmla="*/ 763290 h 915952"/>
                <a:gd name="connsiteX5" fmla="*/ 1904202 w 2056864"/>
                <a:gd name="connsiteY5" fmla="*/ 915952 h 915952"/>
                <a:gd name="connsiteX6" fmla="*/ 152662 w 2056864"/>
                <a:gd name="connsiteY6" fmla="*/ 915952 h 915952"/>
                <a:gd name="connsiteX7" fmla="*/ 0 w 2056864"/>
                <a:gd name="connsiteY7" fmla="*/ 763290 h 915952"/>
                <a:gd name="connsiteX8" fmla="*/ 0 w 2056864"/>
                <a:gd name="connsiteY8" fmla="*/ 152662 h 91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15952">
                  <a:moveTo>
                    <a:pt x="0" y="152662"/>
                  </a:moveTo>
                  <a:cubicBezTo>
                    <a:pt x="0" y="68349"/>
                    <a:pt x="68349" y="0"/>
                    <a:pt x="152662" y="0"/>
                  </a:cubicBezTo>
                  <a:lnTo>
                    <a:pt x="1904202" y="0"/>
                  </a:lnTo>
                  <a:cubicBezTo>
                    <a:pt x="1988515" y="0"/>
                    <a:pt x="2056864" y="68349"/>
                    <a:pt x="2056864" y="152662"/>
                  </a:cubicBezTo>
                  <a:lnTo>
                    <a:pt x="2056864" y="763290"/>
                  </a:lnTo>
                  <a:cubicBezTo>
                    <a:pt x="2056864" y="847603"/>
                    <a:pt x="1988515" y="915952"/>
                    <a:pt x="1904202" y="915952"/>
                  </a:cubicBezTo>
                  <a:lnTo>
                    <a:pt x="152662" y="915952"/>
                  </a:lnTo>
                  <a:cubicBezTo>
                    <a:pt x="68349" y="915952"/>
                    <a:pt x="0" y="847603"/>
                    <a:pt x="0" y="763290"/>
                  </a:cubicBezTo>
                  <a:lnTo>
                    <a:pt x="0" y="152662"/>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6953" tIns="186953" rIns="186953" bIns="44713" numCol="1" spcCol="1270" anchor="t" anchorCtr="0">
              <a:noAutofit/>
            </a:bodyPr>
            <a:lstStyle/>
            <a:p>
              <a:pPr marL="0" lvl="0" indent="0" algn="ctr" defTabSz="889000">
                <a:lnSpc>
                  <a:spcPct val="90000"/>
                </a:lnSpc>
                <a:spcBef>
                  <a:spcPct val="0"/>
                </a:spcBef>
                <a:spcAft>
                  <a:spcPct val="35000"/>
                </a:spcAft>
                <a:buNone/>
              </a:pPr>
              <a:r>
                <a:rPr lang="en-US" sz="1200" kern="1200" dirty="0"/>
                <a:t>Historic Preservation</a:t>
              </a:r>
            </a:p>
          </p:txBody>
        </p:sp>
      </p:grpSp>
    </p:spTree>
    <p:extLst>
      <p:ext uri="{BB962C8B-B14F-4D97-AF65-F5344CB8AC3E}">
        <p14:creationId xmlns:p14="http://schemas.microsoft.com/office/powerpoint/2010/main" val="3163220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AA7546-8D04-EF68-2A43-B110677848F2}"/>
              </a:ext>
            </a:extLst>
          </p:cNvPr>
          <p:cNvSpPr>
            <a:spLocks noGrp="1"/>
          </p:cNvSpPr>
          <p:nvPr>
            <p:ph type="sldNum" sz="quarter" idx="12"/>
          </p:nvPr>
        </p:nvSpPr>
        <p:spPr/>
        <p:txBody>
          <a:bodyPr/>
          <a:lstStyle/>
          <a:p>
            <a:fld id="{B5CFB206-106B-4D16-B852-267EB2CCBA25}" type="slidenum">
              <a:rPr lang="en-US" smtClean="0"/>
              <a:t>18</a:t>
            </a:fld>
            <a:endParaRPr lang="en-US"/>
          </a:p>
        </p:txBody>
      </p:sp>
      <p:sp>
        <p:nvSpPr>
          <p:cNvPr id="2" name="Title 1">
            <a:extLst>
              <a:ext uri="{FF2B5EF4-FFF2-40B4-BE49-F238E27FC236}">
                <a16:creationId xmlns:a16="http://schemas.microsoft.com/office/drawing/2014/main" id="{E3E8F713-91C3-0CAE-2294-21885DA3B770}"/>
              </a:ext>
            </a:extLst>
          </p:cNvPr>
          <p:cNvSpPr>
            <a:spLocks noGrp="1"/>
          </p:cNvSpPr>
          <p:nvPr>
            <p:ph type="title"/>
          </p:nvPr>
        </p:nvSpPr>
        <p:spPr>
          <a:xfrm>
            <a:off x="573386" y="136525"/>
            <a:ext cx="11045227" cy="1325563"/>
          </a:xfrm>
        </p:spPr>
        <p:txBody>
          <a:bodyPr>
            <a:normAutofit/>
          </a:bodyPr>
          <a:lstStyle/>
          <a:p>
            <a:pPr algn="ctr"/>
            <a:r>
              <a:rPr lang="en-US" sz="3600" dirty="0"/>
              <a:t>The Community Plan Update: Engagement Insights</a:t>
            </a:r>
          </a:p>
        </p:txBody>
      </p:sp>
      <p:graphicFrame>
        <p:nvGraphicFramePr>
          <p:cNvPr id="4" name="Content Placeholder 3">
            <a:extLst>
              <a:ext uri="{FF2B5EF4-FFF2-40B4-BE49-F238E27FC236}">
                <a16:creationId xmlns:a16="http://schemas.microsoft.com/office/drawing/2014/main" id="{A26FB002-96D9-0809-3B23-5794B532FD7A}"/>
              </a:ext>
            </a:extLst>
          </p:cNvPr>
          <p:cNvGraphicFramePr>
            <a:graphicFrameLocks noGrp="1"/>
          </p:cNvGraphicFramePr>
          <p:nvPr>
            <p:ph sz="half" idx="1"/>
            <p:extLst>
              <p:ext uri="{D42A27DB-BD31-4B8C-83A1-F6EECF244321}">
                <p14:modId xmlns:p14="http://schemas.microsoft.com/office/powerpoint/2010/main" val="2898134640"/>
              </p:ext>
            </p:extLst>
          </p:nvPr>
        </p:nvGraphicFramePr>
        <p:xfrm>
          <a:off x="573386" y="1388855"/>
          <a:ext cx="6999997" cy="3981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5BAC6DB3-1ADB-5644-1378-571A51CCD031}"/>
              </a:ext>
            </a:extLst>
          </p:cNvPr>
          <p:cNvPicPr>
            <a:picLocks noChangeAspect="1"/>
          </p:cNvPicPr>
          <p:nvPr/>
        </p:nvPicPr>
        <p:blipFill>
          <a:blip r:embed="rId8"/>
          <a:stretch>
            <a:fillRect/>
          </a:stretch>
        </p:blipFill>
        <p:spPr>
          <a:xfrm>
            <a:off x="7813844" y="1459915"/>
            <a:ext cx="1988729" cy="2588889"/>
          </a:xfrm>
          <a:prstGeom prst="rect">
            <a:avLst/>
          </a:prstGeom>
          <a:ln w="19050">
            <a:solidFill>
              <a:srgbClr val="9A4188"/>
            </a:solidFill>
          </a:ln>
        </p:spPr>
      </p:pic>
      <p:pic>
        <p:nvPicPr>
          <p:cNvPr id="10" name="Picture 9">
            <a:extLst>
              <a:ext uri="{FF2B5EF4-FFF2-40B4-BE49-F238E27FC236}">
                <a16:creationId xmlns:a16="http://schemas.microsoft.com/office/drawing/2014/main" id="{78177032-E77A-4555-2A9A-DC6DC2615405}"/>
              </a:ext>
            </a:extLst>
          </p:cNvPr>
          <p:cNvPicPr>
            <a:picLocks noChangeAspect="1"/>
          </p:cNvPicPr>
          <p:nvPr/>
        </p:nvPicPr>
        <p:blipFill>
          <a:blip r:embed="rId9"/>
          <a:stretch>
            <a:fillRect/>
          </a:stretch>
        </p:blipFill>
        <p:spPr>
          <a:xfrm>
            <a:off x="8572603" y="1980687"/>
            <a:ext cx="1911316" cy="2473277"/>
          </a:xfrm>
          <a:prstGeom prst="rect">
            <a:avLst/>
          </a:prstGeom>
          <a:ln w="19050">
            <a:solidFill>
              <a:srgbClr val="9A4188"/>
            </a:solidFill>
          </a:ln>
        </p:spPr>
      </p:pic>
      <p:pic>
        <p:nvPicPr>
          <p:cNvPr id="11" name="Picture 10">
            <a:extLst>
              <a:ext uri="{FF2B5EF4-FFF2-40B4-BE49-F238E27FC236}">
                <a16:creationId xmlns:a16="http://schemas.microsoft.com/office/drawing/2014/main" id="{AB76833E-F028-D86F-DA88-D2507D35A661}"/>
              </a:ext>
            </a:extLst>
          </p:cNvPr>
          <p:cNvPicPr>
            <a:picLocks noChangeAspect="1"/>
          </p:cNvPicPr>
          <p:nvPr/>
        </p:nvPicPr>
        <p:blipFill>
          <a:blip r:embed="rId10"/>
          <a:stretch>
            <a:fillRect/>
          </a:stretch>
        </p:blipFill>
        <p:spPr>
          <a:xfrm>
            <a:off x="9223318" y="2649040"/>
            <a:ext cx="1986449" cy="2588889"/>
          </a:xfrm>
          <a:prstGeom prst="rect">
            <a:avLst/>
          </a:prstGeom>
          <a:ln w="19050">
            <a:solidFill>
              <a:srgbClr val="9A4188"/>
            </a:solidFill>
          </a:ln>
        </p:spPr>
      </p:pic>
      <p:pic>
        <p:nvPicPr>
          <p:cNvPr id="12" name="Picture 11">
            <a:extLst>
              <a:ext uri="{FF2B5EF4-FFF2-40B4-BE49-F238E27FC236}">
                <a16:creationId xmlns:a16="http://schemas.microsoft.com/office/drawing/2014/main" id="{906B523A-322A-FCCD-A7D2-A6809B992563}"/>
              </a:ext>
            </a:extLst>
          </p:cNvPr>
          <p:cNvPicPr>
            <a:picLocks noChangeAspect="1"/>
          </p:cNvPicPr>
          <p:nvPr/>
        </p:nvPicPr>
        <p:blipFill>
          <a:blip r:embed="rId11"/>
          <a:stretch>
            <a:fillRect/>
          </a:stretch>
        </p:blipFill>
        <p:spPr>
          <a:xfrm>
            <a:off x="9827161" y="3159519"/>
            <a:ext cx="2059750" cy="2588889"/>
          </a:xfrm>
          <a:prstGeom prst="rect">
            <a:avLst/>
          </a:prstGeom>
          <a:ln w="19050">
            <a:solidFill>
              <a:srgbClr val="9A4188"/>
            </a:solidFill>
          </a:ln>
        </p:spPr>
      </p:pic>
    </p:spTree>
    <p:extLst>
      <p:ext uri="{BB962C8B-B14F-4D97-AF65-F5344CB8AC3E}">
        <p14:creationId xmlns:p14="http://schemas.microsoft.com/office/powerpoint/2010/main" val="1724760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4B8040-4CE5-3056-02BF-FCF992FBD4B2}"/>
              </a:ext>
            </a:extLst>
          </p:cNvPr>
          <p:cNvSpPr/>
          <p:nvPr/>
        </p:nvSpPr>
        <p:spPr>
          <a:xfrm>
            <a:off x="1038257" y="359561"/>
            <a:ext cx="10115485" cy="5359121"/>
          </a:xfrm>
          <a:prstGeom prst="rect">
            <a:avLst/>
          </a:prstGeom>
          <a:solidFill>
            <a:schemeClr val="accent5">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1D9BE5E-F8A8-D679-CF3D-DE21D5DA9191}"/>
              </a:ext>
            </a:extLst>
          </p:cNvPr>
          <p:cNvSpPr>
            <a:spLocks noGrp="1"/>
          </p:cNvSpPr>
          <p:nvPr>
            <p:ph type="sldNum" sz="quarter" idx="12"/>
          </p:nvPr>
        </p:nvSpPr>
        <p:spPr/>
        <p:txBody>
          <a:bodyPr/>
          <a:lstStyle/>
          <a:p>
            <a:fld id="{B5CFB206-106B-4D16-B852-267EB2CCBA25}" type="slidenum">
              <a:rPr lang="en-US" smtClean="0"/>
              <a:t>19</a:t>
            </a:fld>
            <a:endParaRPr lang="en-US"/>
          </a:p>
        </p:txBody>
      </p:sp>
      <p:sp>
        <p:nvSpPr>
          <p:cNvPr id="2" name="Title 1">
            <a:extLst>
              <a:ext uri="{FF2B5EF4-FFF2-40B4-BE49-F238E27FC236}">
                <a16:creationId xmlns:a16="http://schemas.microsoft.com/office/drawing/2014/main" id="{F392B020-8AFF-97CC-83CE-686BFDAC5EA6}"/>
              </a:ext>
            </a:extLst>
          </p:cNvPr>
          <p:cNvSpPr>
            <a:spLocks noGrp="1"/>
          </p:cNvSpPr>
          <p:nvPr>
            <p:ph type="title"/>
          </p:nvPr>
        </p:nvSpPr>
        <p:spPr>
          <a:xfrm>
            <a:off x="1038258" y="250034"/>
            <a:ext cx="9915428" cy="1325563"/>
          </a:xfrm>
        </p:spPr>
        <p:txBody>
          <a:bodyPr>
            <a:normAutofit/>
          </a:bodyPr>
          <a:lstStyle/>
          <a:p>
            <a:pPr algn="ctr"/>
            <a:r>
              <a:rPr lang="en-US" sz="3600" dirty="0"/>
              <a:t>The Community Plan Update </a:t>
            </a:r>
            <a:br>
              <a:rPr lang="en-US" sz="3600" dirty="0"/>
            </a:br>
            <a:r>
              <a:rPr lang="en-US" sz="2800" dirty="0"/>
              <a:t>Draft Community Plan Recommendations</a:t>
            </a:r>
            <a:endParaRPr lang="en-US" sz="3600" dirty="0"/>
          </a:p>
        </p:txBody>
      </p:sp>
      <p:graphicFrame>
        <p:nvGraphicFramePr>
          <p:cNvPr id="11" name="Content Placeholder 10">
            <a:extLst>
              <a:ext uri="{FF2B5EF4-FFF2-40B4-BE49-F238E27FC236}">
                <a16:creationId xmlns:a16="http://schemas.microsoft.com/office/drawing/2014/main" id="{D3D6E7E2-62A0-7388-DF24-C315ACA9FEDA}"/>
              </a:ext>
            </a:extLst>
          </p:cNvPr>
          <p:cNvGraphicFramePr>
            <a:graphicFrameLocks noGrp="1"/>
          </p:cNvGraphicFramePr>
          <p:nvPr>
            <p:ph idx="1"/>
            <p:extLst>
              <p:ext uri="{D42A27DB-BD31-4B8C-83A1-F6EECF244321}">
                <p14:modId xmlns:p14="http://schemas.microsoft.com/office/powerpoint/2010/main" val="1086926444"/>
              </p:ext>
            </p:extLst>
          </p:nvPr>
        </p:nvGraphicFramePr>
        <p:xfrm>
          <a:off x="1374389" y="1575597"/>
          <a:ext cx="9443222" cy="3929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0272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51C8-9EA7-1171-44FB-DBACE11E87B1}"/>
              </a:ext>
            </a:extLst>
          </p:cNvPr>
          <p:cNvSpPr>
            <a:spLocks noGrp="1"/>
          </p:cNvSpPr>
          <p:nvPr>
            <p:ph type="title"/>
          </p:nvPr>
        </p:nvSpPr>
        <p:spPr/>
        <p:txBody>
          <a:bodyPr/>
          <a:lstStyle/>
          <a:p>
            <a:r>
              <a:rPr lang="en-US" dirty="0"/>
              <a:t>Welcome!</a:t>
            </a:r>
          </a:p>
        </p:txBody>
      </p:sp>
      <p:sp>
        <p:nvSpPr>
          <p:cNvPr id="4" name="Slide Number Placeholder 3">
            <a:extLst>
              <a:ext uri="{FF2B5EF4-FFF2-40B4-BE49-F238E27FC236}">
                <a16:creationId xmlns:a16="http://schemas.microsoft.com/office/drawing/2014/main" id="{F2DED87D-3F5D-C10F-F50F-CAEB2D29B8D7}"/>
              </a:ext>
            </a:extLst>
          </p:cNvPr>
          <p:cNvSpPr>
            <a:spLocks noGrp="1"/>
          </p:cNvSpPr>
          <p:nvPr>
            <p:ph type="sldNum" sz="quarter" idx="12"/>
          </p:nvPr>
        </p:nvSpPr>
        <p:spPr/>
        <p:txBody>
          <a:bodyPr/>
          <a:lstStyle/>
          <a:p>
            <a:fld id="{B5CFB206-106B-4D16-B852-267EB2CCBA25}" type="slidenum">
              <a:rPr lang="en-US" smtClean="0"/>
              <a:pPr/>
              <a:t>2</a:t>
            </a:fld>
            <a:endParaRPr lang="en-US" dirty="0"/>
          </a:p>
        </p:txBody>
      </p:sp>
      <p:pic>
        <p:nvPicPr>
          <p:cNvPr id="7" name="Content Placeholder 7">
            <a:extLst>
              <a:ext uri="{FF2B5EF4-FFF2-40B4-BE49-F238E27FC236}">
                <a16:creationId xmlns:a16="http://schemas.microsoft.com/office/drawing/2014/main" id="{D04ED705-DE93-8913-F181-36B28087A565}"/>
              </a:ext>
            </a:extLst>
          </p:cNvPr>
          <p:cNvPicPr>
            <a:picLocks noChangeAspect="1"/>
          </p:cNvPicPr>
          <p:nvPr/>
        </p:nvPicPr>
        <p:blipFill>
          <a:blip r:embed="rId3">
            <a:extLst>
              <a:ext uri="{28A0092B-C50C-407E-A947-70E740481C1C}">
                <a14:useLocalDpi xmlns:a14="http://schemas.microsoft.com/office/drawing/2010/main" val="0"/>
              </a:ext>
            </a:extLst>
          </a:blip>
          <a:srcRect l="17005" r="17005"/>
          <a:stretch/>
        </p:blipFill>
        <p:spPr>
          <a:xfrm>
            <a:off x="7244862" y="10"/>
            <a:ext cx="4947138" cy="5798894"/>
          </a:xfrm>
          <a:prstGeom prst="rect">
            <a:avLst/>
          </a:prstGeom>
        </p:spPr>
      </p:pic>
      <p:sp>
        <p:nvSpPr>
          <p:cNvPr id="8" name="Rectangle 7">
            <a:extLst>
              <a:ext uri="{FF2B5EF4-FFF2-40B4-BE49-F238E27FC236}">
                <a16:creationId xmlns:a16="http://schemas.microsoft.com/office/drawing/2014/main" id="{C938E5FA-49DE-F1E8-BE95-150F370AD421}"/>
              </a:ext>
            </a:extLst>
          </p:cNvPr>
          <p:cNvSpPr/>
          <p:nvPr/>
        </p:nvSpPr>
        <p:spPr>
          <a:xfrm>
            <a:off x="5357445" y="5"/>
            <a:ext cx="466578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2789BB-9665-B2E9-26BC-8926147D7654}"/>
              </a:ext>
            </a:extLst>
          </p:cNvPr>
          <p:cNvSpPr>
            <a:spLocks noGrp="1"/>
          </p:cNvSpPr>
          <p:nvPr>
            <p:ph idx="1"/>
          </p:nvPr>
        </p:nvSpPr>
        <p:spPr>
          <a:xfrm>
            <a:off x="838200" y="1557468"/>
            <a:ext cx="6111240" cy="3187439"/>
          </a:xfrm>
        </p:spPr>
        <p:txBody>
          <a:bodyPr>
            <a:normAutofit/>
          </a:bodyPr>
          <a:lstStyle/>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Please keep yourself muted during the presentation.</a:t>
            </a:r>
          </a:p>
          <a:p>
            <a:pPr algn="l" rtl="0" fontAlgn="base">
              <a:buFont typeface="Arial" panose="020B0604020202020204" pitchFamily="34" charset="0"/>
              <a:buChar char="•"/>
            </a:pPr>
            <a:r>
              <a:rPr lang="en-US" dirty="0">
                <a:solidFill>
                  <a:srgbClr val="000000"/>
                </a:solidFill>
                <a:latin typeface="Arial" panose="020B0604020202020204" pitchFamily="34" charset="0"/>
              </a:rPr>
              <a:t>T</a:t>
            </a:r>
            <a:r>
              <a:rPr lang="en-US" b="0" i="0" u="none" strike="noStrike" dirty="0">
                <a:solidFill>
                  <a:srgbClr val="000000"/>
                </a:solidFill>
                <a:effectLst/>
                <a:latin typeface="Arial" panose="020B0604020202020204" pitchFamily="34" charset="0"/>
              </a:rPr>
              <a:t>ype questions in the chat box</a:t>
            </a:r>
            <a:r>
              <a:rPr lang="en-US" dirty="0">
                <a:solidFill>
                  <a:srgbClr val="000000"/>
                </a:solidFill>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Questions from the audience will be read and answered after the presentation.</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3010552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1D4152-7DCF-29F4-8D89-A4813D0B4AE1}"/>
              </a:ext>
            </a:extLst>
          </p:cNvPr>
          <p:cNvSpPr/>
          <p:nvPr/>
        </p:nvSpPr>
        <p:spPr>
          <a:xfrm>
            <a:off x="0" y="0"/>
            <a:ext cx="6096000" cy="5791200"/>
          </a:xfrm>
          <a:prstGeom prst="rect">
            <a:avLst/>
          </a:prstGeom>
          <a:solidFill>
            <a:schemeClr val="tx1">
              <a:lumMod val="65000"/>
              <a:lumOff val="35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sz="2000" dirty="0"/>
          </a:p>
          <a:p>
            <a:pPr algn="ctr"/>
            <a:endParaRPr lang="en-US" dirty="0"/>
          </a:p>
        </p:txBody>
      </p:sp>
      <p:sp>
        <p:nvSpPr>
          <p:cNvPr id="4" name="Slide Number Placeholder 3">
            <a:extLst>
              <a:ext uri="{FF2B5EF4-FFF2-40B4-BE49-F238E27FC236}">
                <a16:creationId xmlns:a16="http://schemas.microsoft.com/office/drawing/2014/main" id="{B27C42C1-06DF-A1D4-5684-B84F6D030F80}"/>
              </a:ext>
            </a:extLst>
          </p:cNvPr>
          <p:cNvSpPr>
            <a:spLocks noGrp="1"/>
          </p:cNvSpPr>
          <p:nvPr>
            <p:ph type="sldNum" sz="quarter" idx="12"/>
          </p:nvPr>
        </p:nvSpPr>
        <p:spPr/>
        <p:txBody>
          <a:bodyPr/>
          <a:lstStyle/>
          <a:p>
            <a:fld id="{B5CFB206-106B-4D16-B852-267EB2CCBA25}" type="slidenum">
              <a:rPr lang="en-US" smtClean="0"/>
              <a:pPr/>
              <a:t>20</a:t>
            </a:fld>
            <a:endParaRPr lang="en-US" dirty="0"/>
          </a:p>
        </p:txBody>
      </p:sp>
      <p:graphicFrame>
        <p:nvGraphicFramePr>
          <p:cNvPr id="10" name="Diagram 9">
            <a:extLst>
              <a:ext uri="{FF2B5EF4-FFF2-40B4-BE49-F238E27FC236}">
                <a16:creationId xmlns:a16="http://schemas.microsoft.com/office/drawing/2014/main" id="{924B4CA4-42A8-7762-D7E9-1D97390C4923}"/>
              </a:ext>
            </a:extLst>
          </p:cNvPr>
          <p:cNvGraphicFramePr/>
          <p:nvPr>
            <p:extLst>
              <p:ext uri="{D42A27DB-BD31-4B8C-83A1-F6EECF244321}">
                <p14:modId xmlns:p14="http://schemas.microsoft.com/office/powerpoint/2010/main" val="457899551"/>
              </p:ext>
            </p:extLst>
          </p:nvPr>
        </p:nvGraphicFramePr>
        <p:xfrm>
          <a:off x="6322048" y="269203"/>
          <a:ext cx="5737273" cy="5521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FEC88F4-FF87-6451-C3B6-5490E67429FB}"/>
              </a:ext>
            </a:extLst>
          </p:cNvPr>
          <p:cNvSpPr>
            <a:spLocks noGrp="1"/>
          </p:cNvSpPr>
          <p:nvPr>
            <p:ph type="title"/>
          </p:nvPr>
        </p:nvSpPr>
        <p:spPr>
          <a:xfrm>
            <a:off x="1494486" y="2723654"/>
            <a:ext cx="3107028" cy="613093"/>
          </a:xfrm>
        </p:spPr>
        <p:txBody>
          <a:bodyPr>
            <a:normAutofit fontScale="90000"/>
          </a:bodyPr>
          <a:lstStyle/>
          <a:p>
            <a:r>
              <a:rPr lang="en-US" dirty="0">
                <a:solidFill>
                  <a:schemeClr val="bg1"/>
                </a:solidFill>
              </a:rPr>
              <a:t>Next Steps</a:t>
            </a:r>
          </a:p>
        </p:txBody>
      </p:sp>
    </p:spTree>
    <p:extLst>
      <p:ext uri="{BB962C8B-B14F-4D97-AF65-F5344CB8AC3E}">
        <p14:creationId xmlns:p14="http://schemas.microsoft.com/office/powerpoint/2010/main" val="3324006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5F7DBB-6613-F5C4-B856-95F5A82AA831}"/>
              </a:ext>
            </a:extLst>
          </p:cNvPr>
          <p:cNvSpPr>
            <a:spLocks noGrp="1"/>
          </p:cNvSpPr>
          <p:nvPr>
            <p:ph type="sldNum" sz="quarter" idx="12"/>
          </p:nvPr>
        </p:nvSpPr>
        <p:spPr/>
        <p:txBody>
          <a:bodyPr/>
          <a:lstStyle/>
          <a:p>
            <a:fld id="{B5CFB206-106B-4D16-B852-267EB2CCBA25}" type="slidenum">
              <a:rPr lang="en-US" smtClean="0"/>
              <a:pPr/>
              <a:t>21</a:t>
            </a:fld>
            <a:endParaRPr lang="en-US" dirty="0"/>
          </a:p>
        </p:txBody>
      </p:sp>
      <p:pic>
        <p:nvPicPr>
          <p:cNvPr id="17" name="Picture 16" descr="Qr code&#10;&#10;Description automatically generated">
            <a:extLst>
              <a:ext uri="{FF2B5EF4-FFF2-40B4-BE49-F238E27FC236}">
                <a16:creationId xmlns:a16="http://schemas.microsoft.com/office/drawing/2014/main" id="{50668EC4-29D2-9FF7-1A65-B1A8265004C1}"/>
              </a:ext>
            </a:extLst>
          </p:cNvPr>
          <p:cNvPicPr>
            <a:picLocks noChangeAspect="1"/>
          </p:cNvPicPr>
          <p:nvPr/>
        </p:nvPicPr>
        <p:blipFill rotWithShape="1">
          <a:blip r:embed="rId3">
            <a:extLst>
              <a:ext uri="{28A0092B-C50C-407E-A947-70E740481C1C}">
                <a14:useLocalDpi xmlns:a14="http://schemas.microsoft.com/office/drawing/2010/main" val="0"/>
              </a:ext>
            </a:extLst>
          </a:blip>
          <a:srcRect l="68684" t="19842" r="4671" b="46068"/>
          <a:stretch/>
        </p:blipFill>
        <p:spPr>
          <a:xfrm>
            <a:off x="1238315" y="1272148"/>
            <a:ext cx="2678654" cy="4434200"/>
          </a:xfrm>
          <a:prstGeom prst="rect">
            <a:avLst/>
          </a:prstGeom>
        </p:spPr>
      </p:pic>
      <p:pic>
        <p:nvPicPr>
          <p:cNvPr id="18" name="Picture 17" descr="Qr code&#10;&#10;Description automatically generated">
            <a:extLst>
              <a:ext uri="{FF2B5EF4-FFF2-40B4-BE49-F238E27FC236}">
                <a16:creationId xmlns:a16="http://schemas.microsoft.com/office/drawing/2014/main" id="{4743627C-8556-6B9D-92A8-A51F3ED3AF10}"/>
              </a:ext>
            </a:extLst>
          </p:cNvPr>
          <p:cNvPicPr>
            <a:picLocks noChangeAspect="1"/>
          </p:cNvPicPr>
          <p:nvPr/>
        </p:nvPicPr>
        <p:blipFill rotWithShape="1">
          <a:blip r:embed="rId3">
            <a:extLst>
              <a:ext uri="{28A0092B-C50C-407E-A947-70E740481C1C}">
                <a14:useLocalDpi xmlns:a14="http://schemas.microsoft.com/office/drawing/2010/main" val="0"/>
              </a:ext>
            </a:extLst>
          </a:blip>
          <a:srcRect l="5609" t="54540"/>
          <a:stretch/>
        </p:blipFill>
        <p:spPr>
          <a:xfrm>
            <a:off x="3916969" y="1231983"/>
            <a:ext cx="7180326" cy="4474365"/>
          </a:xfrm>
          <a:prstGeom prst="rect">
            <a:avLst/>
          </a:prstGeom>
        </p:spPr>
      </p:pic>
      <p:sp>
        <p:nvSpPr>
          <p:cNvPr id="19" name="Title 1">
            <a:extLst>
              <a:ext uri="{FF2B5EF4-FFF2-40B4-BE49-F238E27FC236}">
                <a16:creationId xmlns:a16="http://schemas.microsoft.com/office/drawing/2014/main" id="{4C016561-C25C-DC84-F346-717D72001E94}"/>
              </a:ext>
            </a:extLst>
          </p:cNvPr>
          <p:cNvSpPr>
            <a:spLocks noGrp="1"/>
          </p:cNvSpPr>
          <p:nvPr>
            <p:ph type="title"/>
          </p:nvPr>
        </p:nvSpPr>
        <p:spPr>
          <a:xfrm>
            <a:off x="1864114" y="250034"/>
            <a:ext cx="9089571" cy="1325563"/>
          </a:xfrm>
        </p:spPr>
        <p:txBody>
          <a:bodyPr>
            <a:normAutofit/>
          </a:bodyPr>
          <a:lstStyle/>
          <a:p>
            <a:r>
              <a:rPr lang="en-US" sz="3600" dirty="0"/>
              <a:t>78</a:t>
            </a:r>
            <a:r>
              <a:rPr lang="en-US" sz="3600" baseline="30000" dirty="0"/>
              <a:t>th</a:t>
            </a:r>
            <a:r>
              <a:rPr lang="en-US" sz="3600" dirty="0"/>
              <a:t> Street Safety Enhancement Project</a:t>
            </a:r>
          </a:p>
        </p:txBody>
      </p:sp>
    </p:spTree>
    <p:extLst>
      <p:ext uri="{BB962C8B-B14F-4D97-AF65-F5344CB8AC3E}">
        <p14:creationId xmlns:p14="http://schemas.microsoft.com/office/powerpoint/2010/main" val="527900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4B6CEC-30C4-6E9D-6AE0-C5B2D44930FC}"/>
              </a:ext>
            </a:extLst>
          </p:cNvPr>
          <p:cNvSpPr>
            <a:spLocks noGrp="1"/>
          </p:cNvSpPr>
          <p:nvPr>
            <p:ph type="title"/>
          </p:nvPr>
        </p:nvSpPr>
        <p:spPr/>
        <p:txBody>
          <a:bodyPr/>
          <a:lstStyle/>
          <a:p>
            <a:br>
              <a:rPr lang="en-US" sz="1800" b="0" i="0" u="none" strike="noStrike" baseline="0" dirty="0">
                <a:solidFill>
                  <a:srgbClr val="000000"/>
                </a:solidFill>
                <a:latin typeface="Open Sans ExtraBold" panose="020B0906030804020204" pitchFamily="34" charset="0"/>
              </a:rPr>
            </a:br>
            <a:r>
              <a:rPr lang="en-US" sz="1800" b="0" i="0" u="none" strike="noStrike" baseline="0" dirty="0">
                <a:solidFill>
                  <a:srgbClr val="000000"/>
                </a:solidFill>
                <a:latin typeface="Open Sans ExtraBold" panose="020B0906030804020204" pitchFamily="34" charset="0"/>
              </a:rPr>
              <a:t> </a:t>
            </a:r>
            <a:endParaRPr lang="en-US" dirty="0"/>
          </a:p>
        </p:txBody>
      </p:sp>
      <p:graphicFrame>
        <p:nvGraphicFramePr>
          <p:cNvPr id="7" name="Content Placeholder 6">
            <a:extLst>
              <a:ext uri="{FF2B5EF4-FFF2-40B4-BE49-F238E27FC236}">
                <a16:creationId xmlns:a16="http://schemas.microsoft.com/office/drawing/2014/main" id="{505CE49D-9BC9-DC8A-C59A-8F883D9EEA0C}"/>
              </a:ext>
            </a:extLst>
          </p:cNvPr>
          <p:cNvGraphicFramePr>
            <a:graphicFrameLocks noGrp="1"/>
          </p:cNvGraphicFramePr>
          <p:nvPr>
            <p:ph idx="1"/>
            <p:extLst>
              <p:ext uri="{D42A27DB-BD31-4B8C-83A1-F6EECF244321}">
                <p14:modId xmlns:p14="http://schemas.microsoft.com/office/powerpoint/2010/main" val="2237946815"/>
              </p:ext>
            </p:extLst>
          </p:nvPr>
        </p:nvGraphicFramePr>
        <p:xfrm>
          <a:off x="6454588" y="258185"/>
          <a:ext cx="4808668" cy="3991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Qr code&#10;&#10;Description automatically generated">
            <a:extLst>
              <a:ext uri="{FF2B5EF4-FFF2-40B4-BE49-F238E27FC236}">
                <a16:creationId xmlns:a16="http://schemas.microsoft.com/office/drawing/2014/main" id="{C4CFA786-1074-4034-CDDC-851E440367F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40450" y="4356211"/>
            <a:ext cx="1381686" cy="1381686"/>
          </a:xfrm>
          <a:prstGeom prst="rect">
            <a:avLst/>
          </a:prstGeom>
          <a:noFill/>
          <a:ln>
            <a:noFill/>
          </a:ln>
        </p:spPr>
      </p:pic>
      <p:sp>
        <p:nvSpPr>
          <p:cNvPr id="6" name="Rectangle 5">
            <a:extLst>
              <a:ext uri="{FF2B5EF4-FFF2-40B4-BE49-F238E27FC236}">
                <a16:creationId xmlns:a16="http://schemas.microsoft.com/office/drawing/2014/main" id="{5FD4965C-0C97-E870-0F02-A81447C2F741}"/>
              </a:ext>
            </a:extLst>
          </p:cNvPr>
          <p:cNvSpPr/>
          <p:nvPr/>
        </p:nvSpPr>
        <p:spPr>
          <a:xfrm>
            <a:off x="0" y="0"/>
            <a:ext cx="6096000" cy="5791200"/>
          </a:xfrm>
          <a:prstGeom prst="rect">
            <a:avLst/>
          </a:prstGeom>
          <a:solidFill>
            <a:schemeClr val="tx1">
              <a:lumMod val="65000"/>
              <a:lumOff val="35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sz="2000" dirty="0"/>
          </a:p>
          <a:p>
            <a:pPr algn="ctr"/>
            <a:endParaRPr lang="en-US" dirty="0"/>
          </a:p>
        </p:txBody>
      </p:sp>
      <p:sp>
        <p:nvSpPr>
          <p:cNvPr id="4" name="TextBox 3">
            <a:extLst>
              <a:ext uri="{FF2B5EF4-FFF2-40B4-BE49-F238E27FC236}">
                <a16:creationId xmlns:a16="http://schemas.microsoft.com/office/drawing/2014/main" id="{5F00F6BA-5FE9-A3DE-0F84-598BAA0F96A7}"/>
              </a:ext>
            </a:extLst>
          </p:cNvPr>
          <p:cNvSpPr txBox="1"/>
          <p:nvPr/>
        </p:nvSpPr>
        <p:spPr>
          <a:xfrm>
            <a:off x="1637068" y="2172325"/>
            <a:ext cx="2821863" cy="1446550"/>
          </a:xfrm>
          <a:prstGeom prst="rect">
            <a:avLst/>
          </a:prstGeom>
          <a:noFill/>
        </p:spPr>
        <p:txBody>
          <a:bodyPr wrap="none" rtlCol="0">
            <a:spAutoFit/>
          </a:bodyPr>
          <a:lstStyle/>
          <a:p>
            <a:r>
              <a:rPr lang="en-US" sz="8800" dirty="0">
                <a:solidFill>
                  <a:schemeClr val="bg1"/>
                </a:solidFill>
              </a:rPr>
              <a:t>Q&amp;A </a:t>
            </a:r>
          </a:p>
        </p:txBody>
      </p:sp>
    </p:spTree>
    <p:extLst>
      <p:ext uri="{BB962C8B-B14F-4D97-AF65-F5344CB8AC3E}">
        <p14:creationId xmlns:p14="http://schemas.microsoft.com/office/powerpoint/2010/main" val="2703429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F99D-AA52-AD7E-4E3F-D9DFB55C818A}"/>
              </a:ext>
            </a:extLst>
          </p:cNvPr>
          <p:cNvSpPr>
            <a:spLocks noGrp="1"/>
          </p:cNvSpPr>
          <p:nvPr>
            <p:ph type="title"/>
          </p:nvPr>
        </p:nvSpPr>
        <p:spPr>
          <a:xfrm>
            <a:off x="838200" y="0"/>
            <a:ext cx="10515600" cy="1325563"/>
          </a:xfrm>
        </p:spPr>
        <p:txBody>
          <a:bodyPr>
            <a:normAutofit/>
          </a:bodyPr>
          <a:lstStyle/>
          <a:p>
            <a:r>
              <a:rPr lang="en-US" sz="3600" dirty="0"/>
              <a:t>Greater Palm River Area Community Plan: Goals </a:t>
            </a:r>
          </a:p>
        </p:txBody>
      </p:sp>
      <p:sp>
        <p:nvSpPr>
          <p:cNvPr id="7" name="Rectangle 6">
            <a:extLst>
              <a:ext uri="{FF2B5EF4-FFF2-40B4-BE49-F238E27FC236}">
                <a16:creationId xmlns:a16="http://schemas.microsoft.com/office/drawing/2014/main" id="{89187B28-ECC1-9924-A153-3E79754B2A1E}"/>
              </a:ext>
            </a:extLst>
          </p:cNvPr>
          <p:cNvSpPr/>
          <p:nvPr/>
        </p:nvSpPr>
        <p:spPr>
          <a:xfrm>
            <a:off x="536331" y="849923"/>
            <a:ext cx="11119338" cy="4890477"/>
          </a:xfrm>
          <a:prstGeom prst="rect">
            <a:avLst/>
          </a:prstGeom>
          <a:ln>
            <a:noFill/>
          </a:ln>
        </p:spPr>
      </p:sp>
      <p:grpSp>
        <p:nvGrpSpPr>
          <p:cNvPr id="29" name="Group 28">
            <a:extLst>
              <a:ext uri="{FF2B5EF4-FFF2-40B4-BE49-F238E27FC236}">
                <a16:creationId xmlns:a16="http://schemas.microsoft.com/office/drawing/2014/main" id="{4D4933A6-48AA-6AC8-E657-D9CAF23411D6}"/>
              </a:ext>
            </a:extLst>
          </p:cNvPr>
          <p:cNvGrpSpPr/>
          <p:nvPr/>
        </p:nvGrpSpPr>
        <p:grpSpPr>
          <a:xfrm>
            <a:off x="536331" y="1091686"/>
            <a:ext cx="2056864" cy="2032523"/>
            <a:chOff x="542292" y="1091686"/>
            <a:chExt cx="2056864" cy="2032523"/>
          </a:xfrm>
        </p:grpSpPr>
        <p:sp>
          <p:nvSpPr>
            <p:cNvPr id="8" name="Rectangle: Rounded Corners 7">
              <a:extLst>
                <a:ext uri="{FF2B5EF4-FFF2-40B4-BE49-F238E27FC236}">
                  <a16:creationId xmlns:a16="http://schemas.microsoft.com/office/drawing/2014/main" id="{3EFCE41C-2FB9-878C-5CAE-E73DF1E78696}"/>
                </a:ext>
              </a:extLst>
            </p:cNvPr>
            <p:cNvSpPr/>
            <p:nvPr/>
          </p:nvSpPr>
          <p:spPr>
            <a:xfrm>
              <a:off x="1204654" y="1091686"/>
              <a:ext cx="732141" cy="915172"/>
            </a:xfrm>
            <a:prstGeom prst="roundRect">
              <a:avLst/>
            </a:prstGeom>
            <a:blipFill dpi="0" rotWithShape="1">
              <a:blip r:embed="rId3">
                <a:extLst>
                  <a:ext uri="{96DAC541-7B7A-43D3-8B79-37D633B846F1}">
                    <asvg:svgBlip xmlns:asvg="http://schemas.microsoft.com/office/drawing/2016/SVG/main" r:embed="rId4"/>
                  </a:ext>
                </a:extLst>
              </a:blip>
              <a:srcRect/>
              <a:stretch>
                <a:fillRect l="-5109" t="6645" r="-5109" b="6645"/>
              </a:stretch>
            </a:blipFill>
          </p:spPr>
          <p:style>
            <a:lnRef idx="2">
              <a:schemeClr val="lt1">
                <a:hueOff val="0"/>
                <a:satOff val="0"/>
                <a:lumOff val="0"/>
                <a:alphaOff val="0"/>
              </a:schemeClr>
            </a:lnRef>
            <a:fillRef idx="1">
              <a:scrgbClr r="0" g="0" b="0"/>
            </a:fillRef>
            <a:effectRef idx="0">
              <a:schemeClr val="accent6">
                <a:shade val="80000"/>
                <a:hueOff val="0"/>
                <a:satOff val="0"/>
                <a:lumOff val="0"/>
                <a:alphaOff val="0"/>
              </a:schemeClr>
            </a:effectRef>
            <a:fontRef idx="minor">
              <a:schemeClr val="lt1"/>
            </a:fontRef>
          </p:style>
          <p:txBody>
            <a:bodyPr/>
            <a:lstStyle/>
            <a:p>
              <a:endParaRPr lang="en-US" dirty="0"/>
            </a:p>
          </p:txBody>
        </p:sp>
        <p:sp>
          <p:nvSpPr>
            <p:cNvPr id="9" name="Freeform: Shape 8">
              <a:extLst>
                <a:ext uri="{FF2B5EF4-FFF2-40B4-BE49-F238E27FC236}">
                  <a16:creationId xmlns:a16="http://schemas.microsoft.com/office/drawing/2014/main" id="{64DA8723-480F-6AEE-3B0B-FF1ABE62F3D6}"/>
                </a:ext>
              </a:extLst>
            </p:cNvPr>
            <p:cNvSpPr/>
            <p:nvPr/>
          </p:nvSpPr>
          <p:spPr>
            <a:xfrm>
              <a:off x="542292" y="2154611"/>
              <a:ext cx="2056864" cy="969598"/>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solidFill>
              <a:srgbClr val="659C3F"/>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90000"/>
                </a:lnSpc>
                <a:spcBef>
                  <a:spcPct val="0"/>
                </a:spcBef>
                <a:spcAft>
                  <a:spcPct val="35000"/>
                </a:spcAft>
                <a:buNone/>
              </a:pPr>
              <a:r>
                <a:rPr lang="en-US" sz="2000" kern="1200" dirty="0"/>
                <a:t>Infrastructure and Utilities</a:t>
              </a:r>
            </a:p>
          </p:txBody>
        </p:sp>
      </p:grpSp>
      <p:grpSp>
        <p:nvGrpSpPr>
          <p:cNvPr id="31" name="Group 30">
            <a:extLst>
              <a:ext uri="{FF2B5EF4-FFF2-40B4-BE49-F238E27FC236}">
                <a16:creationId xmlns:a16="http://schemas.microsoft.com/office/drawing/2014/main" id="{14D41181-04B2-E0D2-7683-16DB9AAB65D8}"/>
              </a:ext>
            </a:extLst>
          </p:cNvPr>
          <p:cNvGrpSpPr/>
          <p:nvPr/>
        </p:nvGrpSpPr>
        <p:grpSpPr>
          <a:xfrm>
            <a:off x="2804929" y="1091686"/>
            <a:ext cx="2056864" cy="2032523"/>
            <a:chOff x="2804929" y="1091686"/>
            <a:chExt cx="2056864" cy="2032523"/>
          </a:xfrm>
        </p:grpSpPr>
        <p:sp>
          <p:nvSpPr>
            <p:cNvPr id="10" name="Rectangle: Rounded Corners 9">
              <a:extLst>
                <a:ext uri="{FF2B5EF4-FFF2-40B4-BE49-F238E27FC236}">
                  <a16:creationId xmlns:a16="http://schemas.microsoft.com/office/drawing/2014/main" id="{903CC15D-F761-EA07-61DE-0C0B678D20EB}"/>
                </a:ext>
              </a:extLst>
            </p:cNvPr>
            <p:cNvSpPr/>
            <p:nvPr/>
          </p:nvSpPr>
          <p:spPr>
            <a:xfrm>
              <a:off x="3467291" y="1091686"/>
              <a:ext cx="732141" cy="915172"/>
            </a:xfrm>
            <a:prstGeom prst="roundRect">
              <a:avLst/>
            </a:prstGeom>
            <a:blipFill dpi="0" rotWithShape="1">
              <a:blip r:embed="rId5">
                <a:extLst>
                  <a:ext uri="{96DAC541-7B7A-43D3-8B79-37D633B846F1}">
                    <asvg:svgBlip xmlns:asvg="http://schemas.microsoft.com/office/drawing/2016/SVG/main" r:embed="rId6"/>
                  </a:ext>
                </a:extLst>
              </a:blip>
              <a:srcRect/>
              <a:stretch>
                <a:fillRect l="-14441" t="7040" r="-14441" b="7040"/>
              </a:stretch>
            </a:blipFill>
          </p:spPr>
          <p:style>
            <a:lnRef idx="2">
              <a:schemeClr val="lt1">
                <a:hueOff val="0"/>
                <a:satOff val="0"/>
                <a:lumOff val="0"/>
                <a:alphaOff val="0"/>
              </a:schemeClr>
            </a:lnRef>
            <a:fillRef idx="1">
              <a:scrgbClr r="0" g="0" b="0"/>
            </a:fillRef>
            <a:effectRef idx="0">
              <a:schemeClr val="accent6">
                <a:shade val="80000"/>
                <a:hueOff val="40160"/>
                <a:satOff val="-1614"/>
                <a:lumOff val="3454"/>
                <a:alphaOff val="0"/>
              </a:schemeClr>
            </a:effectRef>
            <a:fontRef idx="minor">
              <a:schemeClr val="lt1"/>
            </a:fontRef>
          </p:style>
        </p:sp>
        <p:sp>
          <p:nvSpPr>
            <p:cNvPr id="11" name="Freeform: Shape 10">
              <a:extLst>
                <a:ext uri="{FF2B5EF4-FFF2-40B4-BE49-F238E27FC236}">
                  <a16:creationId xmlns:a16="http://schemas.microsoft.com/office/drawing/2014/main" id="{A080666A-3752-892C-1238-39FFAE606981}"/>
                </a:ext>
              </a:extLst>
            </p:cNvPr>
            <p:cNvSpPr/>
            <p:nvPr/>
          </p:nvSpPr>
          <p:spPr>
            <a:xfrm>
              <a:off x="2804929" y="2154611"/>
              <a:ext cx="2056864" cy="969598"/>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solidFill>
              <a:srgbClr val="6CA746"/>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90000"/>
                </a:lnSpc>
                <a:spcBef>
                  <a:spcPct val="0"/>
                </a:spcBef>
                <a:spcAft>
                  <a:spcPct val="35000"/>
                </a:spcAft>
                <a:buNone/>
              </a:pPr>
              <a:r>
                <a:rPr lang="en-US" sz="2000" kern="1200" dirty="0"/>
                <a:t>Crime and Public Safety</a:t>
              </a:r>
            </a:p>
          </p:txBody>
        </p:sp>
      </p:grpSp>
      <p:grpSp>
        <p:nvGrpSpPr>
          <p:cNvPr id="32" name="Group 31">
            <a:extLst>
              <a:ext uri="{FF2B5EF4-FFF2-40B4-BE49-F238E27FC236}">
                <a16:creationId xmlns:a16="http://schemas.microsoft.com/office/drawing/2014/main" id="{08BE0418-F3F7-0708-3092-87EAC6EB694D}"/>
              </a:ext>
            </a:extLst>
          </p:cNvPr>
          <p:cNvGrpSpPr/>
          <p:nvPr/>
        </p:nvGrpSpPr>
        <p:grpSpPr>
          <a:xfrm>
            <a:off x="5067567" y="1091686"/>
            <a:ext cx="2056864" cy="2032523"/>
            <a:chOff x="5067567" y="1091686"/>
            <a:chExt cx="2056864" cy="2032523"/>
          </a:xfrm>
        </p:grpSpPr>
        <p:sp>
          <p:nvSpPr>
            <p:cNvPr id="12" name="Rectangle: Rounded Corners 11">
              <a:extLst>
                <a:ext uri="{FF2B5EF4-FFF2-40B4-BE49-F238E27FC236}">
                  <a16:creationId xmlns:a16="http://schemas.microsoft.com/office/drawing/2014/main" id="{080C0785-7979-1CED-1B5E-6C3D2CDABC61}"/>
                </a:ext>
              </a:extLst>
            </p:cNvPr>
            <p:cNvSpPr/>
            <p:nvPr/>
          </p:nvSpPr>
          <p:spPr>
            <a:xfrm>
              <a:off x="5729929" y="1091686"/>
              <a:ext cx="732141" cy="915172"/>
            </a:xfrm>
            <a:prstGeom prst="roundRect">
              <a:avLst/>
            </a:prstGeom>
            <a:blipFill dpi="0" rotWithShape="1">
              <a:blip r:embed="rId7">
                <a:extLst>
                  <a:ext uri="{96DAC541-7B7A-43D3-8B79-37D633B846F1}">
                    <asvg:svgBlip xmlns:asvg="http://schemas.microsoft.com/office/drawing/2016/SVG/main" r:embed="rId8"/>
                  </a:ext>
                </a:extLst>
              </a:blip>
              <a:srcRect/>
              <a:stretch>
                <a:fillRect l="-13858" t="7428" r="-13858" b="7428"/>
              </a:stretch>
            </a:blipFill>
          </p:spPr>
          <p:style>
            <a:lnRef idx="2">
              <a:schemeClr val="lt1">
                <a:hueOff val="0"/>
                <a:satOff val="0"/>
                <a:lumOff val="0"/>
                <a:alphaOff val="0"/>
              </a:schemeClr>
            </a:lnRef>
            <a:fillRef idx="1">
              <a:scrgbClr r="0" g="0" b="0"/>
            </a:fillRef>
            <a:effectRef idx="0">
              <a:schemeClr val="accent6">
                <a:shade val="80000"/>
                <a:hueOff val="80320"/>
                <a:satOff val="-3227"/>
                <a:lumOff val="6907"/>
                <a:alphaOff val="0"/>
              </a:schemeClr>
            </a:effectRef>
            <a:fontRef idx="minor">
              <a:schemeClr val="lt1"/>
            </a:fontRef>
          </p:style>
        </p:sp>
        <p:sp>
          <p:nvSpPr>
            <p:cNvPr id="13" name="Freeform: Shape 12">
              <a:extLst>
                <a:ext uri="{FF2B5EF4-FFF2-40B4-BE49-F238E27FC236}">
                  <a16:creationId xmlns:a16="http://schemas.microsoft.com/office/drawing/2014/main" id="{771E44DB-35AA-DA96-F58C-D6946372F555}"/>
                </a:ext>
              </a:extLst>
            </p:cNvPr>
            <p:cNvSpPr/>
            <p:nvPr/>
          </p:nvSpPr>
          <p:spPr>
            <a:xfrm>
              <a:off x="5067567" y="2154611"/>
              <a:ext cx="2056864" cy="969598"/>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solidFill>
              <a:srgbClr val="74B14E"/>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100000"/>
                </a:lnSpc>
                <a:spcBef>
                  <a:spcPct val="0"/>
                </a:spcBef>
                <a:spcAft>
                  <a:spcPts val="0"/>
                </a:spcAft>
                <a:buNone/>
              </a:pPr>
              <a:r>
                <a:rPr lang="en-US" sz="2000" kern="1200" dirty="0"/>
                <a:t>Traffic/</a:t>
              </a:r>
            </a:p>
            <a:p>
              <a:pPr marL="0" lvl="0" indent="0" algn="ctr" defTabSz="889000">
                <a:lnSpc>
                  <a:spcPct val="100000"/>
                </a:lnSpc>
                <a:spcBef>
                  <a:spcPct val="0"/>
                </a:spcBef>
                <a:spcAft>
                  <a:spcPts val="0"/>
                </a:spcAft>
                <a:buNone/>
              </a:pPr>
              <a:r>
                <a:rPr lang="en-US" sz="2000" kern="1200" dirty="0"/>
                <a:t>Transportation</a:t>
              </a:r>
            </a:p>
          </p:txBody>
        </p:sp>
      </p:grpSp>
      <p:grpSp>
        <p:nvGrpSpPr>
          <p:cNvPr id="26" name="Group 25">
            <a:extLst>
              <a:ext uri="{FF2B5EF4-FFF2-40B4-BE49-F238E27FC236}">
                <a16:creationId xmlns:a16="http://schemas.microsoft.com/office/drawing/2014/main" id="{745D7484-E3EC-5D28-6F15-CA2B38F309EC}"/>
              </a:ext>
            </a:extLst>
          </p:cNvPr>
          <p:cNvGrpSpPr/>
          <p:nvPr/>
        </p:nvGrpSpPr>
        <p:grpSpPr>
          <a:xfrm>
            <a:off x="7330205" y="1091686"/>
            <a:ext cx="2056864" cy="2032523"/>
            <a:chOff x="7330205" y="1091686"/>
            <a:chExt cx="2056864" cy="2032523"/>
          </a:xfrm>
        </p:grpSpPr>
        <p:sp>
          <p:nvSpPr>
            <p:cNvPr id="14" name="Rectangle: Rounded Corners 13">
              <a:extLst>
                <a:ext uri="{FF2B5EF4-FFF2-40B4-BE49-F238E27FC236}">
                  <a16:creationId xmlns:a16="http://schemas.microsoft.com/office/drawing/2014/main" id="{9BC12CE2-BE10-1462-ABF2-D35265FA5BA3}"/>
                </a:ext>
              </a:extLst>
            </p:cNvPr>
            <p:cNvSpPr/>
            <p:nvPr/>
          </p:nvSpPr>
          <p:spPr>
            <a:xfrm>
              <a:off x="7992567" y="1091686"/>
              <a:ext cx="732141" cy="915172"/>
            </a:xfrm>
            <a:prstGeom prst="roundRect">
              <a:avLst/>
            </a:prstGeom>
            <a:blipFill dpi="0" rotWithShape="1">
              <a:blip r:embed="rId9">
                <a:extLst>
                  <a:ext uri="{96DAC541-7B7A-43D3-8B79-37D633B846F1}">
                    <asvg:svgBlip xmlns:asvg="http://schemas.microsoft.com/office/drawing/2016/SVG/main" r:embed="rId10"/>
                  </a:ext>
                </a:extLst>
              </a:blip>
              <a:srcRect/>
              <a:stretch>
                <a:fillRect l="-5192" t="6645" r="-5192" b="6645"/>
              </a:stretch>
            </a:blipFill>
          </p:spPr>
          <p:style>
            <a:lnRef idx="2">
              <a:schemeClr val="lt1">
                <a:hueOff val="0"/>
                <a:satOff val="0"/>
                <a:lumOff val="0"/>
                <a:alphaOff val="0"/>
              </a:schemeClr>
            </a:lnRef>
            <a:fillRef idx="1">
              <a:scrgbClr r="0" g="0" b="0"/>
            </a:fillRef>
            <a:effectRef idx="0">
              <a:schemeClr val="accent6">
                <a:shade val="80000"/>
                <a:hueOff val="120480"/>
                <a:satOff val="-4841"/>
                <a:lumOff val="10361"/>
                <a:alphaOff val="0"/>
              </a:schemeClr>
            </a:effectRef>
            <a:fontRef idx="minor">
              <a:schemeClr val="lt1"/>
            </a:fontRef>
          </p:style>
        </p:sp>
        <p:sp>
          <p:nvSpPr>
            <p:cNvPr id="15" name="Freeform: Shape 14">
              <a:extLst>
                <a:ext uri="{FF2B5EF4-FFF2-40B4-BE49-F238E27FC236}">
                  <a16:creationId xmlns:a16="http://schemas.microsoft.com/office/drawing/2014/main" id="{0DF85259-E8C1-03F4-D4D0-2F7B7D7CFB93}"/>
                </a:ext>
              </a:extLst>
            </p:cNvPr>
            <p:cNvSpPr/>
            <p:nvPr/>
          </p:nvSpPr>
          <p:spPr>
            <a:xfrm>
              <a:off x="7330205" y="2154611"/>
              <a:ext cx="2056864" cy="969598"/>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solidFill>
              <a:srgbClr val="7DB55C"/>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90000"/>
                </a:lnSpc>
                <a:spcBef>
                  <a:spcPct val="0"/>
                </a:spcBef>
                <a:spcAft>
                  <a:spcPct val="35000"/>
                </a:spcAft>
                <a:buNone/>
              </a:pPr>
              <a:r>
                <a:rPr lang="en-US" sz="2000" kern="1200" dirty="0"/>
                <a:t>Parks and Recreation</a:t>
              </a:r>
            </a:p>
          </p:txBody>
        </p:sp>
      </p:grpSp>
      <p:grpSp>
        <p:nvGrpSpPr>
          <p:cNvPr id="33" name="Group 32">
            <a:extLst>
              <a:ext uri="{FF2B5EF4-FFF2-40B4-BE49-F238E27FC236}">
                <a16:creationId xmlns:a16="http://schemas.microsoft.com/office/drawing/2014/main" id="{CC843224-0119-7FF8-5AA5-B25D340B7FA2}"/>
              </a:ext>
            </a:extLst>
          </p:cNvPr>
          <p:cNvGrpSpPr/>
          <p:nvPr/>
        </p:nvGrpSpPr>
        <p:grpSpPr>
          <a:xfrm>
            <a:off x="9592843" y="1091686"/>
            <a:ext cx="2056864" cy="2032523"/>
            <a:chOff x="9592843" y="1091686"/>
            <a:chExt cx="2056864" cy="2032523"/>
          </a:xfrm>
        </p:grpSpPr>
        <p:sp>
          <p:nvSpPr>
            <p:cNvPr id="16" name="Rectangle: Rounded Corners 15">
              <a:extLst>
                <a:ext uri="{FF2B5EF4-FFF2-40B4-BE49-F238E27FC236}">
                  <a16:creationId xmlns:a16="http://schemas.microsoft.com/office/drawing/2014/main" id="{C57701E7-7A98-9A37-EE40-91067397398F}"/>
                </a:ext>
              </a:extLst>
            </p:cNvPr>
            <p:cNvSpPr/>
            <p:nvPr/>
          </p:nvSpPr>
          <p:spPr>
            <a:xfrm>
              <a:off x="10255204" y="1091686"/>
              <a:ext cx="732141" cy="915172"/>
            </a:xfrm>
            <a:prstGeom prst="roundRect">
              <a:avLst/>
            </a:prstGeom>
            <a:blipFill dpi="0" rotWithShape="1">
              <a:blip r:embed="rId11">
                <a:extLst>
                  <a:ext uri="{96DAC541-7B7A-43D3-8B79-37D633B846F1}">
                    <asvg:svgBlip xmlns:asvg="http://schemas.microsoft.com/office/drawing/2016/SVG/main" r:embed="rId12"/>
                  </a:ext>
                </a:extLst>
              </a:blip>
              <a:srcRect/>
              <a:stretch>
                <a:fillRect l="-5200" t="7235" r="-5200" b="7235"/>
              </a:stretch>
            </a:blipFill>
          </p:spPr>
          <p:style>
            <a:lnRef idx="2">
              <a:schemeClr val="lt1">
                <a:hueOff val="0"/>
                <a:satOff val="0"/>
                <a:lumOff val="0"/>
                <a:alphaOff val="0"/>
              </a:schemeClr>
            </a:lnRef>
            <a:fillRef idx="1">
              <a:scrgbClr r="0" g="0" b="0"/>
            </a:fillRef>
            <a:effectRef idx="0">
              <a:schemeClr val="accent6">
                <a:shade val="80000"/>
                <a:hueOff val="160640"/>
                <a:satOff val="-6455"/>
                <a:lumOff val="13814"/>
                <a:alphaOff val="0"/>
              </a:schemeClr>
            </a:effectRef>
            <a:fontRef idx="minor">
              <a:schemeClr val="lt1"/>
            </a:fontRef>
          </p:style>
        </p:sp>
        <p:sp>
          <p:nvSpPr>
            <p:cNvPr id="17" name="Freeform: Shape 16">
              <a:extLst>
                <a:ext uri="{FF2B5EF4-FFF2-40B4-BE49-F238E27FC236}">
                  <a16:creationId xmlns:a16="http://schemas.microsoft.com/office/drawing/2014/main" id="{0B846A6D-4D12-D85F-10F4-20AFB2499A11}"/>
                </a:ext>
              </a:extLst>
            </p:cNvPr>
            <p:cNvSpPr/>
            <p:nvPr/>
          </p:nvSpPr>
          <p:spPr>
            <a:xfrm>
              <a:off x="9592843" y="2154611"/>
              <a:ext cx="2056864" cy="969598"/>
            </a:xfrm>
            <a:custGeom>
              <a:avLst/>
              <a:gdLst>
                <a:gd name="connsiteX0" fmla="*/ 0 w 2056864"/>
                <a:gd name="connsiteY0" fmla="*/ 161603 h 969598"/>
                <a:gd name="connsiteX1" fmla="*/ 161603 w 2056864"/>
                <a:gd name="connsiteY1" fmla="*/ 0 h 969598"/>
                <a:gd name="connsiteX2" fmla="*/ 1895261 w 2056864"/>
                <a:gd name="connsiteY2" fmla="*/ 0 h 969598"/>
                <a:gd name="connsiteX3" fmla="*/ 2056864 w 2056864"/>
                <a:gd name="connsiteY3" fmla="*/ 161603 h 969598"/>
                <a:gd name="connsiteX4" fmla="*/ 2056864 w 2056864"/>
                <a:gd name="connsiteY4" fmla="*/ 807995 h 969598"/>
                <a:gd name="connsiteX5" fmla="*/ 1895261 w 2056864"/>
                <a:gd name="connsiteY5" fmla="*/ 969598 h 969598"/>
                <a:gd name="connsiteX6" fmla="*/ 161603 w 2056864"/>
                <a:gd name="connsiteY6" fmla="*/ 969598 h 969598"/>
                <a:gd name="connsiteX7" fmla="*/ 0 w 2056864"/>
                <a:gd name="connsiteY7" fmla="*/ 807995 h 969598"/>
                <a:gd name="connsiteX8" fmla="*/ 0 w 2056864"/>
                <a:gd name="connsiteY8" fmla="*/ 161603 h 9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69598">
                  <a:moveTo>
                    <a:pt x="0" y="161603"/>
                  </a:moveTo>
                  <a:cubicBezTo>
                    <a:pt x="0" y="72352"/>
                    <a:pt x="72352" y="0"/>
                    <a:pt x="161603" y="0"/>
                  </a:cubicBezTo>
                  <a:lnTo>
                    <a:pt x="1895261" y="0"/>
                  </a:lnTo>
                  <a:cubicBezTo>
                    <a:pt x="1984512" y="0"/>
                    <a:pt x="2056864" y="72352"/>
                    <a:pt x="2056864" y="161603"/>
                  </a:cubicBezTo>
                  <a:lnTo>
                    <a:pt x="2056864" y="807995"/>
                  </a:lnTo>
                  <a:cubicBezTo>
                    <a:pt x="2056864" y="897246"/>
                    <a:pt x="1984512" y="969598"/>
                    <a:pt x="1895261" y="969598"/>
                  </a:cubicBezTo>
                  <a:lnTo>
                    <a:pt x="161603" y="969598"/>
                  </a:lnTo>
                  <a:cubicBezTo>
                    <a:pt x="72352" y="969598"/>
                    <a:pt x="0" y="897246"/>
                    <a:pt x="0" y="807995"/>
                  </a:cubicBezTo>
                  <a:lnTo>
                    <a:pt x="0" y="161603"/>
                  </a:lnTo>
                  <a:close/>
                </a:path>
              </a:pathLst>
            </a:custGeom>
            <a:solidFill>
              <a:srgbClr val="86B96A"/>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9572" tIns="189572" rIns="189572" bIns="47332" numCol="1" spcCol="1270" anchor="t" anchorCtr="0">
              <a:noAutofit/>
            </a:bodyPr>
            <a:lstStyle/>
            <a:p>
              <a:pPr marL="0" lvl="0" indent="0" algn="ctr" defTabSz="889000">
                <a:lnSpc>
                  <a:spcPct val="90000"/>
                </a:lnSpc>
                <a:spcBef>
                  <a:spcPct val="0"/>
                </a:spcBef>
                <a:spcAft>
                  <a:spcPct val="35000"/>
                </a:spcAft>
                <a:buNone/>
              </a:pPr>
              <a:r>
                <a:rPr lang="en-US" sz="2000" kern="1200" dirty="0"/>
                <a:t>Planning and Growth </a:t>
              </a:r>
            </a:p>
          </p:txBody>
        </p:sp>
      </p:grpSp>
      <p:grpSp>
        <p:nvGrpSpPr>
          <p:cNvPr id="34" name="Group 33">
            <a:extLst>
              <a:ext uri="{FF2B5EF4-FFF2-40B4-BE49-F238E27FC236}">
                <a16:creationId xmlns:a16="http://schemas.microsoft.com/office/drawing/2014/main" id="{1311749B-47BA-9290-B423-A7FA73F4C783}"/>
              </a:ext>
            </a:extLst>
          </p:cNvPr>
          <p:cNvGrpSpPr/>
          <p:nvPr/>
        </p:nvGrpSpPr>
        <p:grpSpPr>
          <a:xfrm>
            <a:off x="1673611" y="3423127"/>
            <a:ext cx="2056864" cy="1982278"/>
            <a:chOff x="1673611" y="3423127"/>
            <a:chExt cx="2056864" cy="1982278"/>
          </a:xfrm>
        </p:grpSpPr>
        <p:sp>
          <p:nvSpPr>
            <p:cNvPr id="18" name="Rectangle: Rounded Corners 17">
              <a:extLst>
                <a:ext uri="{FF2B5EF4-FFF2-40B4-BE49-F238E27FC236}">
                  <a16:creationId xmlns:a16="http://schemas.microsoft.com/office/drawing/2014/main" id="{AEEEAB0C-CF7D-6323-C4A1-B8DA35C26EB1}"/>
                </a:ext>
              </a:extLst>
            </p:cNvPr>
            <p:cNvSpPr/>
            <p:nvPr/>
          </p:nvSpPr>
          <p:spPr>
            <a:xfrm>
              <a:off x="2335972" y="3423127"/>
              <a:ext cx="732141" cy="915172"/>
            </a:xfrm>
            <a:prstGeom prst="roundRect">
              <a:avLst/>
            </a:prstGeom>
            <a:blipFill dpi="0"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13858" t="7428" r="-13858" b="7428"/>
              </a:stretch>
            </a:blipFill>
          </p:spPr>
          <p:style>
            <a:lnRef idx="2">
              <a:schemeClr val="lt1">
                <a:hueOff val="0"/>
                <a:satOff val="0"/>
                <a:lumOff val="0"/>
                <a:alphaOff val="0"/>
              </a:schemeClr>
            </a:lnRef>
            <a:fillRef idx="1">
              <a:scrgbClr r="0" g="0" b="0"/>
            </a:fillRef>
            <a:effectRef idx="0">
              <a:schemeClr val="accent6">
                <a:shade val="80000"/>
                <a:hueOff val="200800"/>
                <a:satOff val="-8068"/>
                <a:lumOff val="17268"/>
                <a:alphaOff val="0"/>
              </a:schemeClr>
            </a:effectRef>
            <a:fontRef idx="minor">
              <a:schemeClr val="lt1"/>
            </a:fontRef>
          </p:style>
        </p:sp>
        <p:sp>
          <p:nvSpPr>
            <p:cNvPr id="19" name="Freeform: Shape 18">
              <a:extLst>
                <a:ext uri="{FF2B5EF4-FFF2-40B4-BE49-F238E27FC236}">
                  <a16:creationId xmlns:a16="http://schemas.microsoft.com/office/drawing/2014/main" id="{EF6407EA-D58A-8BAE-318B-CE3174E675B3}"/>
                </a:ext>
              </a:extLst>
            </p:cNvPr>
            <p:cNvSpPr/>
            <p:nvPr/>
          </p:nvSpPr>
          <p:spPr>
            <a:xfrm>
              <a:off x="1673611" y="4536299"/>
              <a:ext cx="2056864" cy="869106"/>
            </a:xfrm>
            <a:custGeom>
              <a:avLst/>
              <a:gdLst>
                <a:gd name="connsiteX0" fmla="*/ 0 w 2056864"/>
                <a:gd name="connsiteY0" fmla="*/ 144854 h 869106"/>
                <a:gd name="connsiteX1" fmla="*/ 144854 w 2056864"/>
                <a:gd name="connsiteY1" fmla="*/ 0 h 869106"/>
                <a:gd name="connsiteX2" fmla="*/ 1912010 w 2056864"/>
                <a:gd name="connsiteY2" fmla="*/ 0 h 869106"/>
                <a:gd name="connsiteX3" fmla="*/ 2056864 w 2056864"/>
                <a:gd name="connsiteY3" fmla="*/ 144854 h 869106"/>
                <a:gd name="connsiteX4" fmla="*/ 2056864 w 2056864"/>
                <a:gd name="connsiteY4" fmla="*/ 724252 h 869106"/>
                <a:gd name="connsiteX5" fmla="*/ 1912010 w 2056864"/>
                <a:gd name="connsiteY5" fmla="*/ 869106 h 869106"/>
                <a:gd name="connsiteX6" fmla="*/ 144854 w 2056864"/>
                <a:gd name="connsiteY6" fmla="*/ 869106 h 869106"/>
                <a:gd name="connsiteX7" fmla="*/ 0 w 2056864"/>
                <a:gd name="connsiteY7" fmla="*/ 724252 h 869106"/>
                <a:gd name="connsiteX8" fmla="*/ 0 w 2056864"/>
                <a:gd name="connsiteY8" fmla="*/ 144854 h 86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869106">
                  <a:moveTo>
                    <a:pt x="0" y="144854"/>
                  </a:moveTo>
                  <a:cubicBezTo>
                    <a:pt x="0" y="64853"/>
                    <a:pt x="64853" y="0"/>
                    <a:pt x="144854" y="0"/>
                  </a:cubicBezTo>
                  <a:lnTo>
                    <a:pt x="1912010" y="0"/>
                  </a:lnTo>
                  <a:cubicBezTo>
                    <a:pt x="1992011" y="0"/>
                    <a:pt x="2056864" y="64853"/>
                    <a:pt x="2056864" y="144854"/>
                  </a:cubicBezTo>
                  <a:lnTo>
                    <a:pt x="2056864" y="724252"/>
                  </a:lnTo>
                  <a:cubicBezTo>
                    <a:pt x="2056864" y="804253"/>
                    <a:pt x="1992011" y="869106"/>
                    <a:pt x="1912010" y="869106"/>
                  </a:cubicBezTo>
                  <a:lnTo>
                    <a:pt x="144854" y="869106"/>
                  </a:lnTo>
                  <a:cubicBezTo>
                    <a:pt x="64853" y="869106"/>
                    <a:pt x="0" y="804253"/>
                    <a:pt x="0" y="724252"/>
                  </a:cubicBezTo>
                  <a:lnTo>
                    <a:pt x="0" y="144854"/>
                  </a:lnTo>
                  <a:close/>
                </a:path>
              </a:pathLst>
            </a:custGeom>
            <a:solidFill>
              <a:srgbClr val="8FBD77"/>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666" tIns="184666" rIns="184666" bIns="42426" numCol="1" spcCol="1270" anchor="t" anchorCtr="0">
              <a:noAutofit/>
            </a:bodyPr>
            <a:lstStyle/>
            <a:p>
              <a:pPr marL="0" lvl="0" indent="0" algn="ctr" defTabSz="889000">
                <a:lnSpc>
                  <a:spcPct val="90000"/>
                </a:lnSpc>
                <a:spcBef>
                  <a:spcPct val="0"/>
                </a:spcBef>
                <a:spcAft>
                  <a:spcPct val="35000"/>
                </a:spcAft>
                <a:buNone/>
              </a:pPr>
              <a:r>
                <a:rPr lang="en-US" sz="2000" kern="1200" dirty="0"/>
                <a:t>Economic Development</a:t>
              </a:r>
            </a:p>
          </p:txBody>
        </p:sp>
      </p:grpSp>
      <p:grpSp>
        <p:nvGrpSpPr>
          <p:cNvPr id="35" name="Group 34">
            <a:extLst>
              <a:ext uri="{FF2B5EF4-FFF2-40B4-BE49-F238E27FC236}">
                <a16:creationId xmlns:a16="http://schemas.microsoft.com/office/drawing/2014/main" id="{C8FE3F5C-2B21-0DDB-4CA8-8C35CB72A82A}"/>
              </a:ext>
            </a:extLst>
          </p:cNvPr>
          <p:cNvGrpSpPr/>
          <p:nvPr/>
        </p:nvGrpSpPr>
        <p:grpSpPr>
          <a:xfrm>
            <a:off x="3961630" y="3295161"/>
            <a:ext cx="2056864" cy="2408036"/>
            <a:chOff x="3948939" y="3332363"/>
            <a:chExt cx="2056864" cy="2408036"/>
          </a:xfrm>
        </p:grpSpPr>
        <p:sp>
          <p:nvSpPr>
            <p:cNvPr id="20" name="Rectangle: Rounded Corners 19">
              <a:extLst>
                <a:ext uri="{FF2B5EF4-FFF2-40B4-BE49-F238E27FC236}">
                  <a16:creationId xmlns:a16="http://schemas.microsoft.com/office/drawing/2014/main" id="{BB9ECBAD-EFC3-FA6B-5012-F5D7AB9A07C9}"/>
                </a:ext>
              </a:extLst>
            </p:cNvPr>
            <p:cNvSpPr/>
            <p:nvPr/>
          </p:nvSpPr>
          <p:spPr>
            <a:xfrm>
              <a:off x="4598610" y="3332363"/>
              <a:ext cx="732141" cy="915172"/>
            </a:xfrm>
            <a:prstGeom prst="roundRect">
              <a:avLst/>
            </a:prstGeom>
            <a:blipFill dpi="0" rotWithShape="1">
              <a:blip r:embed="rId15">
                <a:extLst>
                  <a:ext uri="{96DAC541-7B7A-43D3-8B79-37D633B846F1}">
                    <asvg:svgBlip xmlns:asvg="http://schemas.microsoft.com/office/drawing/2016/SVG/main" r:embed="rId16"/>
                  </a:ext>
                </a:extLst>
              </a:blip>
              <a:srcRect/>
              <a:stretch>
                <a:fillRect l="5677" t="6310" r="5677" b="6310"/>
              </a:stretch>
            </a:blipFill>
          </p:spPr>
          <p:style>
            <a:lnRef idx="2">
              <a:schemeClr val="lt1">
                <a:hueOff val="0"/>
                <a:satOff val="0"/>
                <a:lumOff val="0"/>
                <a:alphaOff val="0"/>
              </a:schemeClr>
            </a:lnRef>
            <a:fillRef idx="1">
              <a:scrgbClr r="0" g="0" b="0"/>
            </a:fillRef>
            <a:effectRef idx="0">
              <a:schemeClr val="accent6">
                <a:shade val="80000"/>
                <a:hueOff val="240960"/>
                <a:satOff val="-9682"/>
                <a:lumOff val="20721"/>
                <a:alphaOff val="0"/>
              </a:schemeClr>
            </a:effectRef>
            <a:fontRef idx="minor">
              <a:schemeClr val="lt1"/>
            </a:fontRef>
          </p:style>
          <p:txBody>
            <a:bodyPr/>
            <a:lstStyle/>
            <a:p>
              <a:endParaRPr lang="en-US" dirty="0"/>
            </a:p>
          </p:txBody>
        </p:sp>
        <p:sp>
          <p:nvSpPr>
            <p:cNvPr id="21" name="Freeform: Shape 20">
              <a:extLst>
                <a:ext uri="{FF2B5EF4-FFF2-40B4-BE49-F238E27FC236}">
                  <a16:creationId xmlns:a16="http://schemas.microsoft.com/office/drawing/2014/main" id="{06F58F4C-2C21-7673-07D2-74F4AC1BE4E2}"/>
                </a:ext>
              </a:extLst>
            </p:cNvPr>
            <p:cNvSpPr/>
            <p:nvPr/>
          </p:nvSpPr>
          <p:spPr>
            <a:xfrm>
              <a:off x="3948939" y="4508235"/>
              <a:ext cx="2056864" cy="1232164"/>
            </a:xfrm>
            <a:custGeom>
              <a:avLst/>
              <a:gdLst>
                <a:gd name="connsiteX0" fmla="*/ 0 w 2056864"/>
                <a:gd name="connsiteY0" fmla="*/ 205365 h 1232164"/>
                <a:gd name="connsiteX1" fmla="*/ 205365 w 2056864"/>
                <a:gd name="connsiteY1" fmla="*/ 0 h 1232164"/>
                <a:gd name="connsiteX2" fmla="*/ 1851499 w 2056864"/>
                <a:gd name="connsiteY2" fmla="*/ 0 h 1232164"/>
                <a:gd name="connsiteX3" fmla="*/ 2056864 w 2056864"/>
                <a:gd name="connsiteY3" fmla="*/ 205365 h 1232164"/>
                <a:gd name="connsiteX4" fmla="*/ 2056864 w 2056864"/>
                <a:gd name="connsiteY4" fmla="*/ 1026799 h 1232164"/>
                <a:gd name="connsiteX5" fmla="*/ 1851499 w 2056864"/>
                <a:gd name="connsiteY5" fmla="*/ 1232164 h 1232164"/>
                <a:gd name="connsiteX6" fmla="*/ 205365 w 2056864"/>
                <a:gd name="connsiteY6" fmla="*/ 1232164 h 1232164"/>
                <a:gd name="connsiteX7" fmla="*/ 0 w 2056864"/>
                <a:gd name="connsiteY7" fmla="*/ 1026799 h 1232164"/>
                <a:gd name="connsiteX8" fmla="*/ 0 w 2056864"/>
                <a:gd name="connsiteY8" fmla="*/ 205365 h 123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1232164">
                  <a:moveTo>
                    <a:pt x="0" y="205365"/>
                  </a:moveTo>
                  <a:cubicBezTo>
                    <a:pt x="0" y="91945"/>
                    <a:pt x="91945" y="0"/>
                    <a:pt x="205365" y="0"/>
                  </a:cubicBezTo>
                  <a:lnTo>
                    <a:pt x="1851499" y="0"/>
                  </a:lnTo>
                  <a:cubicBezTo>
                    <a:pt x="1964919" y="0"/>
                    <a:pt x="2056864" y="91945"/>
                    <a:pt x="2056864" y="205365"/>
                  </a:cubicBezTo>
                  <a:lnTo>
                    <a:pt x="2056864" y="1026799"/>
                  </a:lnTo>
                  <a:cubicBezTo>
                    <a:pt x="2056864" y="1140219"/>
                    <a:pt x="1964919" y="1232164"/>
                    <a:pt x="1851499" y="1232164"/>
                  </a:cubicBezTo>
                  <a:lnTo>
                    <a:pt x="205365" y="1232164"/>
                  </a:lnTo>
                  <a:cubicBezTo>
                    <a:pt x="91945" y="1232164"/>
                    <a:pt x="0" y="1140219"/>
                    <a:pt x="0" y="1026799"/>
                  </a:cubicBezTo>
                  <a:lnTo>
                    <a:pt x="0" y="205365"/>
                  </a:lnTo>
                  <a:close/>
                </a:path>
              </a:pathLst>
            </a:custGeom>
            <a:solidFill>
              <a:srgbClr val="99C185"/>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8165" tIns="188165" rIns="188165" bIns="60149" numCol="1" spcCol="1270" anchor="t" anchorCtr="0">
              <a:noAutofit/>
            </a:bodyPr>
            <a:lstStyle/>
            <a:p>
              <a:pPr marL="0" lvl="0" indent="0" algn="ctr" defTabSz="800100">
                <a:lnSpc>
                  <a:spcPct val="90000"/>
                </a:lnSpc>
                <a:spcBef>
                  <a:spcPct val="0"/>
                </a:spcBef>
                <a:spcAft>
                  <a:spcPct val="35000"/>
                </a:spcAft>
                <a:buNone/>
              </a:pPr>
              <a:r>
                <a:rPr lang="en-US" sz="1800" kern="1200" dirty="0"/>
                <a:t>Senior, Social, Health-Medical Services and Schools</a:t>
              </a:r>
            </a:p>
          </p:txBody>
        </p:sp>
      </p:grpSp>
      <p:grpSp>
        <p:nvGrpSpPr>
          <p:cNvPr id="27" name="Group 26">
            <a:extLst>
              <a:ext uri="{FF2B5EF4-FFF2-40B4-BE49-F238E27FC236}">
                <a16:creationId xmlns:a16="http://schemas.microsoft.com/office/drawing/2014/main" id="{2566A190-03AC-9C9C-7466-7684309B920C}"/>
              </a:ext>
            </a:extLst>
          </p:cNvPr>
          <p:cNvGrpSpPr/>
          <p:nvPr/>
        </p:nvGrpSpPr>
        <p:grpSpPr>
          <a:xfrm>
            <a:off x="6211577" y="3329896"/>
            <a:ext cx="2056864" cy="2410503"/>
            <a:chOff x="6211577" y="3329896"/>
            <a:chExt cx="2056864" cy="2410503"/>
          </a:xfrm>
        </p:grpSpPr>
        <p:sp>
          <p:nvSpPr>
            <p:cNvPr id="22" name="Rectangle: Rounded Corners 21">
              <a:extLst>
                <a:ext uri="{FF2B5EF4-FFF2-40B4-BE49-F238E27FC236}">
                  <a16:creationId xmlns:a16="http://schemas.microsoft.com/office/drawing/2014/main" id="{11708EDB-6A8D-DECC-F287-81F17C7117EA}"/>
                </a:ext>
              </a:extLst>
            </p:cNvPr>
            <p:cNvSpPr/>
            <p:nvPr/>
          </p:nvSpPr>
          <p:spPr>
            <a:xfrm>
              <a:off x="6861248" y="3329896"/>
              <a:ext cx="732141" cy="915172"/>
            </a:xfrm>
            <a:prstGeom prst="roundRect">
              <a:avLst/>
            </a:prstGeom>
            <a:blipFill dpi="0" rotWithShape="1">
              <a:blip r:embed="rId17">
                <a:extLst>
                  <a:ext uri="{96DAC541-7B7A-43D3-8B79-37D633B846F1}">
                    <asvg:svgBlip xmlns:asvg="http://schemas.microsoft.com/office/drawing/2016/SVG/main" r:embed="rId18"/>
                  </a:ext>
                </a:extLst>
              </a:blip>
              <a:srcRect/>
              <a:stretch>
                <a:fillRect l="-6883" t="7235" r="-6883" b="7235"/>
              </a:stretch>
            </a:blipFill>
          </p:spPr>
          <p:style>
            <a:lnRef idx="2">
              <a:schemeClr val="lt1">
                <a:hueOff val="0"/>
                <a:satOff val="0"/>
                <a:lumOff val="0"/>
                <a:alphaOff val="0"/>
              </a:schemeClr>
            </a:lnRef>
            <a:fillRef idx="1">
              <a:scrgbClr r="0" g="0" b="0"/>
            </a:fillRef>
            <a:effectRef idx="0">
              <a:schemeClr val="accent6">
                <a:shade val="80000"/>
                <a:hueOff val="281120"/>
                <a:satOff val="-11295"/>
                <a:lumOff val="24175"/>
                <a:alphaOff val="0"/>
              </a:schemeClr>
            </a:effectRef>
            <a:fontRef idx="minor">
              <a:schemeClr val="lt1"/>
            </a:fontRef>
          </p:style>
        </p:sp>
        <p:sp>
          <p:nvSpPr>
            <p:cNvPr id="23" name="Freeform: Shape 22">
              <a:extLst>
                <a:ext uri="{FF2B5EF4-FFF2-40B4-BE49-F238E27FC236}">
                  <a16:creationId xmlns:a16="http://schemas.microsoft.com/office/drawing/2014/main" id="{369EA0F1-9944-823C-B6E3-4765AD9F6C91}"/>
                </a:ext>
              </a:extLst>
            </p:cNvPr>
            <p:cNvSpPr/>
            <p:nvPr/>
          </p:nvSpPr>
          <p:spPr>
            <a:xfrm>
              <a:off x="6211577" y="4498368"/>
              <a:ext cx="2056864" cy="1242031"/>
            </a:xfrm>
            <a:custGeom>
              <a:avLst/>
              <a:gdLst>
                <a:gd name="connsiteX0" fmla="*/ 0 w 2056864"/>
                <a:gd name="connsiteY0" fmla="*/ 207009 h 1242031"/>
                <a:gd name="connsiteX1" fmla="*/ 207009 w 2056864"/>
                <a:gd name="connsiteY1" fmla="*/ 0 h 1242031"/>
                <a:gd name="connsiteX2" fmla="*/ 1849855 w 2056864"/>
                <a:gd name="connsiteY2" fmla="*/ 0 h 1242031"/>
                <a:gd name="connsiteX3" fmla="*/ 2056864 w 2056864"/>
                <a:gd name="connsiteY3" fmla="*/ 207009 h 1242031"/>
                <a:gd name="connsiteX4" fmla="*/ 2056864 w 2056864"/>
                <a:gd name="connsiteY4" fmla="*/ 1035022 h 1242031"/>
                <a:gd name="connsiteX5" fmla="*/ 1849855 w 2056864"/>
                <a:gd name="connsiteY5" fmla="*/ 1242031 h 1242031"/>
                <a:gd name="connsiteX6" fmla="*/ 207009 w 2056864"/>
                <a:gd name="connsiteY6" fmla="*/ 1242031 h 1242031"/>
                <a:gd name="connsiteX7" fmla="*/ 0 w 2056864"/>
                <a:gd name="connsiteY7" fmla="*/ 1035022 h 1242031"/>
                <a:gd name="connsiteX8" fmla="*/ 0 w 2056864"/>
                <a:gd name="connsiteY8" fmla="*/ 207009 h 124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1242031">
                  <a:moveTo>
                    <a:pt x="0" y="207009"/>
                  </a:moveTo>
                  <a:cubicBezTo>
                    <a:pt x="0" y="92681"/>
                    <a:pt x="92681" y="0"/>
                    <a:pt x="207009" y="0"/>
                  </a:cubicBezTo>
                  <a:lnTo>
                    <a:pt x="1849855" y="0"/>
                  </a:lnTo>
                  <a:cubicBezTo>
                    <a:pt x="1964183" y="0"/>
                    <a:pt x="2056864" y="92681"/>
                    <a:pt x="2056864" y="207009"/>
                  </a:cubicBezTo>
                  <a:lnTo>
                    <a:pt x="2056864" y="1035022"/>
                  </a:lnTo>
                  <a:cubicBezTo>
                    <a:pt x="2056864" y="1149350"/>
                    <a:pt x="1964183" y="1242031"/>
                    <a:pt x="1849855" y="1242031"/>
                  </a:cubicBezTo>
                  <a:lnTo>
                    <a:pt x="207009" y="1242031"/>
                  </a:lnTo>
                  <a:cubicBezTo>
                    <a:pt x="92681" y="1242031"/>
                    <a:pt x="0" y="1149350"/>
                    <a:pt x="0" y="1035022"/>
                  </a:cubicBezTo>
                  <a:lnTo>
                    <a:pt x="0" y="207009"/>
                  </a:lnTo>
                  <a:close/>
                </a:path>
              </a:pathLst>
            </a:custGeom>
            <a:solidFill>
              <a:srgbClr val="A2C592"/>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8647" tIns="188647" rIns="188647" bIns="60631" numCol="1" spcCol="1270" anchor="t" anchorCtr="0">
              <a:noAutofit/>
            </a:bodyPr>
            <a:lstStyle/>
            <a:p>
              <a:pPr marL="0" lvl="0" indent="0" algn="ctr" defTabSz="800100">
                <a:lnSpc>
                  <a:spcPct val="90000"/>
                </a:lnSpc>
                <a:spcBef>
                  <a:spcPct val="0"/>
                </a:spcBef>
                <a:spcAft>
                  <a:spcPct val="35000"/>
                </a:spcAft>
                <a:buNone/>
              </a:pPr>
              <a:r>
                <a:rPr lang="en-US" sz="1800" kern="1200" dirty="0"/>
                <a:t>Environment and Natural Resources</a:t>
              </a:r>
            </a:p>
          </p:txBody>
        </p:sp>
      </p:grpSp>
      <p:grpSp>
        <p:nvGrpSpPr>
          <p:cNvPr id="28" name="Group 27">
            <a:extLst>
              <a:ext uri="{FF2B5EF4-FFF2-40B4-BE49-F238E27FC236}">
                <a16:creationId xmlns:a16="http://schemas.microsoft.com/office/drawing/2014/main" id="{530791CD-C7D2-453B-3A6C-95F8542AE720}"/>
              </a:ext>
            </a:extLst>
          </p:cNvPr>
          <p:cNvGrpSpPr/>
          <p:nvPr/>
        </p:nvGrpSpPr>
        <p:grpSpPr>
          <a:xfrm>
            <a:off x="8461524" y="3411416"/>
            <a:ext cx="2056864" cy="2005700"/>
            <a:chOff x="8461524" y="3411416"/>
            <a:chExt cx="2056864" cy="2005700"/>
          </a:xfrm>
        </p:grpSpPr>
        <p:sp>
          <p:nvSpPr>
            <p:cNvPr id="24" name="Rectangle: Rounded Corners 23">
              <a:extLst>
                <a:ext uri="{FF2B5EF4-FFF2-40B4-BE49-F238E27FC236}">
                  <a16:creationId xmlns:a16="http://schemas.microsoft.com/office/drawing/2014/main" id="{2416FF75-909F-E83F-6490-5437BE8758CD}"/>
                </a:ext>
              </a:extLst>
            </p:cNvPr>
            <p:cNvSpPr/>
            <p:nvPr/>
          </p:nvSpPr>
          <p:spPr>
            <a:xfrm>
              <a:off x="9123886" y="3411416"/>
              <a:ext cx="732141" cy="915172"/>
            </a:xfrm>
            <a:prstGeom prst="roundRect">
              <a:avLst/>
            </a:prstGeom>
            <a:blipFill dpi="0" rotWithShape="1">
              <a:blip r:embed="rId19">
                <a:extLst>
                  <a:ext uri="{96DAC541-7B7A-43D3-8B79-37D633B846F1}">
                    <asvg:svgBlip xmlns:asvg="http://schemas.microsoft.com/office/drawing/2016/SVG/main" r:embed="rId20"/>
                  </a:ext>
                </a:extLst>
              </a:blip>
              <a:srcRect/>
              <a:stretch>
                <a:fillRect l="-6884" t="7428" r="-6884" b="7428"/>
              </a:stretch>
            </a:blipFill>
          </p:spPr>
          <p:style>
            <a:lnRef idx="2">
              <a:schemeClr val="lt1">
                <a:hueOff val="0"/>
                <a:satOff val="0"/>
                <a:lumOff val="0"/>
                <a:alphaOff val="0"/>
              </a:schemeClr>
            </a:lnRef>
            <a:fillRef idx="1">
              <a:scrgbClr r="0" g="0" b="0"/>
            </a:fillRef>
            <a:effectRef idx="0">
              <a:schemeClr val="accent6">
                <a:shade val="80000"/>
                <a:hueOff val="321280"/>
                <a:satOff val="-12909"/>
                <a:lumOff val="27628"/>
                <a:alphaOff val="0"/>
              </a:schemeClr>
            </a:effectRef>
            <a:fontRef idx="minor">
              <a:schemeClr val="lt1"/>
            </a:fontRef>
          </p:style>
        </p:sp>
        <p:sp>
          <p:nvSpPr>
            <p:cNvPr id="25" name="Freeform: Shape 24">
              <a:extLst>
                <a:ext uri="{FF2B5EF4-FFF2-40B4-BE49-F238E27FC236}">
                  <a16:creationId xmlns:a16="http://schemas.microsoft.com/office/drawing/2014/main" id="{88C77143-BE53-B5DB-A43B-96AFFFF413B5}"/>
                </a:ext>
              </a:extLst>
            </p:cNvPr>
            <p:cNvSpPr/>
            <p:nvPr/>
          </p:nvSpPr>
          <p:spPr>
            <a:xfrm>
              <a:off x="8461524" y="4501164"/>
              <a:ext cx="2056864" cy="915952"/>
            </a:xfrm>
            <a:custGeom>
              <a:avLst/>
              <a:gdLst>
                <a:gd name="connsiteX0" fmla="*/ 0 w 2056864"/>
                <a:gd name="connsiteY0" fmla="*/ 152662 h 915952"/>
                <a:gd name="connsiteX1" fmla="*/ 152662 w 2056864"/>
                <a:gd name="connsiteY1" fmla="*/ 0 h 915952"/>
                <a:gd name="connsiteX2" fmla="*/ 1904202 w 2056864"/>
                <a:gd name="connsiteY2" fmla="*/ 0 h 915952"/>
                <a:gd name="connsiteX3" fmla="*/ 2056864 w 2056864"/>
                <a:gd name="connsiteY3" fmla="*/ 152662 h 915952"/>
                <a:gd name="connsiteX4" fmla="*/ 2056864 w 2056864"/>
                <a:gd name="connsiteY4" fmla="*/ 763290 h 915952"/>
                <a:gd name="connsiteX5" fmla="*/ 1904202 w 2056864"/>
                <a:gd name="connsiteY5" fmla="*/ 915952 h 915952"/>
                <a:gd name="connsiteX6" fmla="*/ 152662 w 2056864"/>
                <a:gd name="connsiteY6" fmla="*/ 915952 h 915952"/>
                <a:gd name="connsiteX7" fmla="*/ 0 w 2056864"/>
                <a:gd name="connsiteY7" fmla="*/ 763290 h 915952"/>
                <a:gd name="connsiteX8" fmla="*/ 0 w 2056864"/>
                <a:gd name="connsiteY8" fmla="*/ 152662 h 91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6864" h="915952">
                  <a:moveTo>
                    <a:pt x="0" y="152662"/>
                  </a:moveTo>
                  <a:cubicBezTo>
                    <a:pt x="0" y="68349"/>
                    <a:pt x="68349" y="0"/>
                    <a:pt x="152662" y="0"/>
                  </a:cubicBezTo>
                  <a:lnTo>
                    <a:pt x="1904202" y="0"/>
                  </a:lnTo>
                  <a:cubicBezTo>
                    <a:pt x="1988515" y="0"/>
                    <a:pt x="2056864" y="68349"/>
                    <a:pt x="2056864" y="152662"/>
                  </a:cubicBezTo>
                  <a:lnTo>
                    <a:pt x="2056864" y="763290"/>
                  </a:lnTo>
                  <a:cubicBezTo>
                    <a:pt x="2056864" y="847603"/>
                    <a:pt x="1988515" y="915952"/>
                    <a:pt x="1904202" y="915952"/>
                  </a:cubicBezTo>
                  <a:lnTo>
                    <a:pt x="152662" y="915952"/>
                  </a:lnTo>
                  <a:cubicBezTo>
                    <a:pt x="68349" y="915952"/>
                    <a:pt x="0" y="847603"/>
                    <a:pt x="0" y="763290"/>
                  </a:cubicBezTo>
                  <a:lnTo>
                    <a:pt x="0" y="152662"/>
                  </a:lnTo>
                  <a:close/>
                </a:path>
              </a:pathLst>
            </a:custGeom>
            <a:solidFill>
              <a:srgbClr val="ACCA9E"/>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6953" tIns="186953" rIns="186953" bIns="44713" numCol="1" spcCol="1270" anchor="t" anchorCtr="0">
              <a:noAutofit/>
            </a:bodyPr>
            <a:lstStyle/>
            <a:p>
              <a:pPr marL="0" lvl="0" indent="0" algn="ctr" defTabSz="889000">
                <a:lnSpc>
                  <a:spcPct val="90000"/>
                </a:lnSpc>
                <a:spcBef>
                  <a:spcPct val="0"/>
                </a:spcBef>
                <a:spcAft>
                  <a:spcPct val="35000"/>
                </a:spcAft>
                <a:buNone/>
              </a:pPr>
              <a:r>
                <a:rPr lang="en-US" sz="2000" kern="1200" dirty="0"/>
                <a:t>Historic Preservation</a:t>
              </a:r>
            </a:p>
          </p:txBody>
        </p:sp>
      </p:grpSp>
      <p:sp>
        <p:nvSpPr>
          <p:cNvPr id="3" name="Slide Number Placeholder 2">
            <a:extLst>
              <a:ext uri="{FF2B5EF4-FFF2-40B4-BE49-F238E27FC236}">
                <a16:creationId xmlns:a16="http://schemas.microsoft.com/office/drawing/2014/main" id="{FDA14F07-93CE-E03E-779C-6FC3305EE85B}"/>
              </a:ext>
            </a:extLst>
          </p:cNvPr>
          <p:cNvSpPr>
            <a:spLocks noGrp="1"/>
          </p:cNvSpPr>
          <p:nvPr>
            <p:ph type="sldNum" sz="quarter" idx="12"/>
          </p:nvPr>
        </p:nvSpPr>
        <p:spPr/>
        <p:txBody>
          <a:bodyPr/>
          <a:lstStyle/>
          <a:p>
            <a:fld id="{B5CFB206-106B-4D16-B852-267EB2CCBA25}" type="slidenum">
              <a:rPr lang="en-US" smtClean="0"/>
              <a:pPr/>
              <a:t>23</a:t>
            </a:fld>
            <a:endParaRPr lang="en-US" dirty="0"/>
          </a:p>
        </p:txBody>
      </p:sp>
    </p:spTree>
    <p:extLst>
      <p:ext uri="{BB962C8B-B14F-4D97-AF65-F5344CB8AC3E}">
        <p14:creationId xmlns:p14="http://schemas.microsoft.com/office/powerpoint/2010/main" val="412563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9"/>
                                        </p:tgtEl>
                                        <p:attrNameLst>
                                          <p:attrName>style.opacity</p:attrName>
                                        </p:attrNameLst>
                                      </p:cBhvr>
                                      <p:to>
                                        <p:strVal val="0.5"/>
                                      </p:to>
                                    </p:set>
                                    <p:animEffect filter="image" prLst="opacity: 0.5">
                                      <p:cBhvr rctx="IE">
                                        <p:cTn id="7" dur="indefinite"/>
                                        <p:tgtEl>
                                          <p:spTgt spid="29"/>
                                        </p:tgtEl>
                                      </p:cBhvr>
                                    </p:animEffect>
                                  </p:childTnLst>
                                </p:cTn>
                              </p:par>
                              <p:par>
                                <p:cTn id="8" presetID="9" presetClass="emph" presetSubtype="0" nodeType="withEffect">
                                  <p:stCondLst>
                                    <p:cond delay="0"/>
                                  </p:stCondLst>
                                  <p:childTnLst>
                                    <p:set>
                                      <p:cBhvr>
                                        <p:cTn id="9" dur="indefinite"/>
                                        <p:tgtEl>
                                          <p:spTgt spid="32"/>
                                        </p:tgtEl>
                                        <p:attrNameLst>
                                          <p:attrName>style.opacity</p:attrName>
                                        </p:attrNameLst>
                                      </p:cBhvr>
                                      <p:to>
                                        <p:strVal val="0.5"/>
                                      </p:to>
                                    </p:set>
                                    <p:animEffect filter="image" prLst="opacity: 0.5">
                                      <p:cBhvr rctx="IE">
                                        <p:cTn id="10" dur="indefinite"/>
                                        <p:tgtEl>
                                          <p:spTgt spid="32"/>
                                        </p:tgtEl>
                                      </p:cBhvr>
                                    </p:animEffect>
                                  </p:childTnLst>
                                </p:cTn>
                              </p:par>
                              <p:par>
                                <p:cTn id="11" presetID="9" presetClass="emph" presetSubtype="0" nodeType="withEffect">
                                  <p:stCondLst>
                                    <p:cond delay="0"/>
                                  </p:stCondLst>
                                  <p:childTnLst>
                                    <p:set>
                                      <p:cBhvr>
                                        <p:cTn id="12" dur="indefinite"/>
                                        <p:tgtEl>
                                          <p:spTgt spid="26"/>
                                        </p:tgtEl>
                                        <p:attrNameLst>
                                          <p:attrName>style.opacity</p:attrName>
                                        </p:attrNameLst>
                                      </p:cBhvr>
                                      <p:to>
                                        <p:strVal val="0.5"/>
                                      </p:to>
                                    </p:set>
                                    <p:animEffect filter="image" prLst="opacity: 0.5">
                                      <p:cBhvr rctx="IE">
                                        <p:cTn id="13" dur="indefinite"/>
                                        <p:tgtEl>
                                          <p:spTgt spid="26"/>
                                        </p:tgtEl>
                                      </p:cBhvr>
                                    </p:animEffect>
                                  </p:childTnLst>
                                </p:cTn>
                              </p:par>
                              <p:par>
                                <p:cTn id="14" presetID="9" presetClass="emph" presetSubtype="0" nodeType="withEffect">
                                  <p:stCondLst>
                                    <p:cond delay="0"/>
                                  </p:stCondLst>
                                  <p:childTnLst>
                                    <p:set>
                                      <p:cBhvr>
                                        <p:cTn id="15" dur="indefinite"/>
                                        <p:tgtEl>
                                          <p:spTgt spid="33"/>
                                        </p:tgtEl>
                                        <p:attrNameLst>
                                          <p:attrName>style.opacity</p:attrName>
                                        </p:attrNameLst>
                                      </p:cBhvr>
                                      <p:to>
                                        <p:strVal val="0.5"/>
                                      </p:to>
                                    </p:set>
                                    <p:animEffect filter="image" prLst="opacity: 0.5">
                                      <p:cBhvr rctx="IE">
                                        <p:cTn id="16" dur="indefinite"/>
                                        <p:tgtEl>
                                          <p:spTgt spid="33"/>
                                        </p:tgtEl>
                                      </p:cBhvr>
                                    </p:animEffect>
                                  </p:childTnLst>
                                </p:cTn>
                              </p:par>
                              <p:par>
                                <p:cTn id="17" presetID="9" presetClass="emph" presetSubtype="0" nodeType="withEffect">
                                  <p:stCondLst>
                                    <p:cond delay="0"/>
                                  </p:stCondLst>
                                  <p:childTnLst>
                                    <p:set>
                                      <p:cBhvr>
                                        <p:cTn id="18" dur="indefinite"/>
                                        <p:tgtEl>
                                          <p:spTgt spid="28"/>
                                        </p:tgtEl>
                                        <p:attrNameLst>
                                          <p:attrName>style.opacity</p:attrName>
                                        </p:attrNameLst>
                                      </p:cBhvr>
                                      <p:to>
                                        <p:strVal val="0.5"/>
                                      </p:to>
                                    </p:set>
                                    <p:animEffect filter="image" prLst="opacity: 0.5">
                                      <p:cBhvr rctx="IE">
                                        <p:cTn id="19" dur="indefinite"/>
                                        <p:tgtEl>
                                          <p:spTgt spid="28"/>
                                        </p:tgtEl>
                                      </p:cBhvr>
                                    </p:animEffect>
                                  </p:childTnLst>
                                </p:cTn>
                              </p:par>
                              <p:par>
                                <p:cTn id="20" presetID="9" presetClass="emph" presetSubtype="0" nodeType="withEffect">
                                  <p:stCondLst>
                                    <p:cond delay="0"/>
                                  </p:stCondLst>
                                  <p:childTnLst>
                                    <p:set>
                                      <p:cBhvr>
                                        <p:cTn id="21" dur="indefinite"/>
                                        <p:tgtEl>
                                          <p:spTgt spid="27"/>
                                        </p:tgtEl>
                                        <p:attrNameLst>
                                          <p:attrName>style.opacity</p:attrName>
                                        </p:attrNameLst>
                                      </p:cBhvr>
                                      <p:to>
                                        <p:strVal val="0.5"/>
                                      </p:to>
                                    </p:set>
                                    <p:animEffect filter="image" prLst="opacity: 0.5">
                                      <p:cBhvr rctx="IE">
                                        <p:cTn id="22" dur="indefinite"/>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65DF-16A6-291A-3D35-9613187A3DCF}"/>
              </a:ext>
            </a:extLst>
          </p:cNvPr>
          <p:cNvSpPr>
            <a:spLocks noGrp="1"/>
          </p:cNvSpPr>
          <p:nvPr>
            <p:ph type="title"/>
          </p:nvPr>
        </p:nvSpPr>
        <p:spPr>
          <a:xfrm>
            <a:off x="839788" y="365125"/>
            <a:ext cx="10515600" cy="492125"/>
          </a:xfrm>
        </p:spPr>
        <p:txBody>
          <a:bodyPr>
            <a:normAutofit fontScale="90000"/>
          </a:bodyPr>
          <a:lstStyle/>
          <a:p>
            <a:pPr algn="ctr"/>
            <a:r>
              <a:rPr lang="en-US" dirty="0"/>
              <a:t>Combination of Related Goals </a:t>
            </a:r>
          </a:p>
        </p:txBody>
      </p:sp>
      <p:sp>
        <p:nvSpPr>
          <p:cNvPr id="11" name="Text Placeholder 10">
            <a:extLst>
              <a:ext uri="{FF2B5EF4-FFF2-40B4-BE49-F238E27FC236}">
                <a16:creationId xmlns:a16="http://schemas.microsoft.com/office/drawing/2014/main" id="{989E4B37-FED6-B083-8B95-E6CBCA23EFB6}"/>
              </a:ext>
            </a:extLst>
          </p:cNvPr>
          <p:cNvSpPr>
            <a:spLocks noGrp="1"/>
          </p:cNvSpPr>
          <p:nvPr>
            <p:ph type="body" idx="1"/>
          </p:nvPr>
        </p:nvSpPr>
        <p:spPr>
          <a:xfrm>
            <a:off x="839787" y="919640"/>
            <a:ext cx="10514013" cy="492125"/>
          </a:xfrm>
        </p:spPr>
        <p:txBody>
          <a:bodyPr anchor="t">
            <a:normAutofit/>
          </a:bodyPr>
          <a:lstStyle/>
          <a:p>
            <a:pPr algn="ctr">
              <a:lnSpc>
                <a:spcPct val="100000"/>
              </a:lnSpc>
            </a:pPr>
            <a:r>
              <a:rPr lang="en-US" sz="2000" b="0" dirty="0"/>
              <a:t>Taking the </a:t>
            </a:r>
            <a:r>
              <a:rPr lang="en-US" sz="2000" b="0" dirty="0" err="1"/>
              <a:t>adotped</a:t>
            </a:r>
            <a:r>
              <a:rPr lang="en-US" sz="2000" b="0" dirty="0"/>
              <a:t> nine (9) goals and combining them into five (5) goals</a:t>
            </a:r>
          </a:p>
        </p:txBody>
      </p:sp>
      <p:graphicFrame>
        <p:nvGraphicFramePr>
          <p:cNvPr id="7" name="Content Placeholder 6">
            <a:extLst>
              <a:ext uri="{FF2B5EF4-FFF2-40B4-BE49-F238E27FC236}">
                <a16:creationId xmlns:a16="http://schemas.microsoft.com/office/drawing/2014/main" id="{29E955CB-002A-1A8A-5C9B-A7F90CCDBC36}"/>
              </a:ext>
            </a:extLst>
          </p:cNvPr>
          <p:cNvGraphicFramePr>
            <a:graphicFrameLocks noGrp="1"/>
          </p:cNvGraphicFramePr>
          <p:nvPr>
            <p:ph sz="half" idx="2"/>
            <p:extLst>
              <p:ext uri="{D42A27DB-BD31-4B8C-83A1-F6EECF244321}">
                <p14:modId xmlns:p14="http://schemas.microsoft.com/office/powerpoint/2010/main" val="4107185453"/>
              </p:ext>
            </p:extLst>
          </p:nvPr>
        </p:nvGraphicFramePr>
        <p:xfrm>
          <a:off x="748348" y="1764506"/>
          <a:ext cx="5157787" cy="3807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5840F0E0-D5BA-CEE2-783D-24F901DB4A33}"/>
              </a:ext>
            </a:extLst>
          </p:cNvPr>
          <p:cNvGraphicFramePr>
            <a:graphicFrameLocks noGrp="1"/>
          </p:cNvGraphicFramePr>
          <p:nvPr>
            <p:ph sz="quarter" idx="4"/>
            <p:extLst>
              <p:ext uri="{D42A27DB-BD31-4B8C-83A1-F6EECF244321}">
                <p14:modId xmlns:p14="http://schemas.microsoft.com/office/powerpoint/2010/main" val="595590488"/>
              </p:ext>
            </p:extLst>
          </p:nvPr>
        </p:nvGraphicFramePr>
        <p:xfrm>
          <a:off x="7088822" y="1764506"/>
          <a:ext cx="4264978" cy="368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lide Number Placeholder 4">
            <a:extLst>
              <a:ext uri="{FF2B5EF4-FFF2-40B4-BE49-F238E27FC236}">
                <a16:creationId xmlns:a16="http://schemas.microsoft.com/office/drawing/2014/main" id="{E53ADB33-99FB-AEF1-7C6D-AB381E61DCDB}"/>
              </a:ext>
            </a:extLst>
          </p:cNvPr>
          <p:cNvSpPr>
            <a:spLocks noGrp="1"/>
          </p:cNvSpPr>
          <p:nvPr>
            <p:ph type="sldNum" sz="quarter" idx="12"/>
          </p:nvPr>
        </p:nvSpPr>
        <p:spPr/>
        <p:txBody>
          <a:bodyPr/>
          <a:lstStyle/>
          <a:p>
            <a:fld id="{B5CFB206-106B-4D16-B852-267EB2CCBA25}" type="slidenum">
              <a:rPr lang="en-US" smtClean="0"/>
              <a:t>24</a:t>
            </a:fld>
            <a:endParaRPr lang="en-US"/>
          </a:p>
        </p:txBody>
      </p:sp>
      <p:sp>
        <p:nvSpPr>
          <p:cNvPr id="10" name="Right Brace 9">
            <a:extLst>
              <a:ext uri="{FF2B5EF4-FFF2-40B4-BE49-F238E27FC236}">
                <a16:creationId xmlns:a16="http://schemas.microsoft.com/office/drawing/2014/main" id="{DA16C55F-6229-301B-042B-CAAA3400F65F}"/>
              </a:ext>
            </a:extLst>
          </p:cNvPr>
          <p:cNvSpPr/>
          <p:nvPr/>
        </p:nvSpPr>
        <p:spPr>
          <a:xfrm>
            <a:off x="6246018" y="2135664"/>
            <a:ext cx="480060" cy="318897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95502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CEF5E99-3D08-F2FB-2C34-56B778CCB3B5}"/>
              </a:ext>
            </a:extLst>
          </p:cNvPr>
          <p:cNvSpPr>
            <a:spLocks noGrp="1"/>
          </p:cNvSpPr>
          <p:nvPr>
            <p:ph type="sldNum" sz="quarter" idx="12"/>
          </p:nvPr>
        </p:nvSpPr>
        <p:spPr/>
        <p:txBody>
          <a:bodyPr/>
          <a:lstStyle/>
          <a:p>
            <a:fld id="{B5CFB206-106B-4D16-B852-267EB2CCBA25}" type="slidenum">
              <a:rPr lang="en-US" smtClean="0"/>
              <a:t>25</a:t>
            </a:fld>
            <a:endParaRPr lang="en-US"/>
          </a:p>
        </p:txBody>
      </p:sp>
      <p:graphicFrame>
        <p:nvGraphicFramePr>
          <p:cNvPr id="8" name="Content Placeholder 7">
            <a:extLst>
              <a:ext uri="{FF2B5EF4-FFF2-40B4-BE49-F238E27FC236}">
                <a16:creationId xmlns:a16="http://schemas.microsoft.com/office/drawing/2014/main" id="{A69F109A-DE0F-735C-F132-44103DE569E9}"/>
              </a:ext>
            </a:extLst>
          </p:cNvPr>
          <p:cNvGraphicFramePr>
            <a:graphicFrameLocks noGrp="1"/>
          </p:cNvGraphicFramePr>
          <p:nvPr>
            <p:ph idx="1"/>
            <p:extLst>
              <p:ext uri="{D42A27DB-BD31-4B8C-83A1-F6EECF244321}">
                <p14:modId xmlns:p14="http://schemas.microsoft.com/office/powerpoint/2010/main" val="1424443416"/>
              </p:ext>
            </p:extLst>
          </p:nvPr>
        </p:nvGraphicFramePr>
        <p:xfrm>
          <a:off x="1914525" y="1690688"/>
          <a:ext cx="8362950" cy="3763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2F73EA95-59D0-E76A-15CA-BAD84E2B73BC}"/>
              </a:ext>
            </a:extLst>
          </p:cNvPr>
          <p:cNvSpPr>
            <a:spLocks noGrp="1"/>
          </p:cNvSpPr>
          <p:nvPr>
            <p:ph type="title"/>
          </p:nvPr>
        </p:nvSpPr>
        <p:spPr>
          <a:xfrm>
            <a:off x="839788" y="365125"/>
            <a:ext cx="10515600" cy="492125"/>
          </a:xfrm>
        </p:spPr>
        <p:txBody>
          <a:bodyPr>
            <a:normAutofit fontScale="90000"/>
          </a:bodyPr>
          <a:lstStyle/>
          <a:p>
            <a:pPr algn="ctr"/>
            <a:r>
              <a:rPr lang="en-US" dirty="0"/>
              <a:t>Connecting Goals back to Comp Plan</a:t>
            </a:r>
          </a:p>
        </p:txBody>
      </p:sp>
      <p:sp>
        <p:nvSpPr>
          <p:cNvPr id="7" name="Text Placeholder 10">
            <a:extLst>
              <a:ext uri="{FF2B5EF4-FFF2-40B4-BE49-F238E27FC236}">
                <a16:creationId xmlns:a16="http://schemas.microsoft.com/office/drawing/2014/main" id="{0B0DD9B4-0E8E-CCA6-45A8-77412B7E0ADF}"/>
              </a:ext>
            </a:extLst>
          </p:cNvPr>
          <p:cNvSpPr txBox="1">
            <a:spLocks/>
          </p:cNvSpPr>
          <p:nvPr/>
        </p:nvSpPr>
        <p:spPr>
          <a:xfrm>
            <a:off x="839787" y="919640"/>
            <a:ext cx="10514013" cy="365125"/>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t>Connecting proposed goals to related sections in the new Hillsborough County Comprehensive Plan structure. </a:t>
            </a:r>
          </a:p>
        </p:txBody>
      </p:sp>
    </p:spTree>
    <p:extLst>
      <p:ext uri="{BB962C8B-B14F-4D97-AF65-F5344CB8AC3E}">
        <p14:creationId xmlns:p14="http://schemas.microsoft.com/office/powerpoint/2010/main" val="1683220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50D349-7A14-7F86-31C9-A036FDFB8B13}"/>
              </a:ext>
            </a:extLst>
          </p:cNvPr>
          <p:cNvSpPr>
            <a:spLocks noGrp="1"/>
          </p:cNvSpPr>
          <p:nvPr>
            <p:ph type="title"/>
          </p:nvPr>
        </p:nvSpPr>
        <p:spPr>
          <a:xfrm>
            <a:off x="217170" y="331343"/>
            <a:ext cx="6469380" cy="492125"/>
          </a:xfrm>
        </p:spPr>
        <p:txBody>
          <a:bodyPr>
            <a:normAutofit fontScale="90000"/>
          </a:bodyPr>
          <a:lstStyle/>
          <a:p>
            <a:pPr algn="ctr"/>
            <a:r>
              <a:rPr lang="en-US" sz="4000" dirty="0"/>
              <a:t>Proposed Goals Breakdown </a:t>
            </a:r>
          </a:p>
        </p:txBody>
      </p:sp>
      <p:sp>
        <p:nvSpPr>
          <p:cNvPr id="5" name="Slide Number Placeholder 4">
            <a:extLst>
              <a:ext uri="{FF2B5EF4-FFF2-40B4-BE49-F238E27FC236}">
                <a16:creationId xmlns:a16="http://schemas.microsoft.com/office/drawing/2014/main" id="{7CEF5E99-3D08-F2FB-2C34-56B778CCB3B5}"/>
              </a:ext>
            </a:extLst>
          </p:cNvPr>
          <p:cNvSpPr>
            <a:spLocks noGrp="1"/>
          </p:cNvSpPr>
          <p:nvPr>
            <p:ph type="sldNum" sz="quarter" idx="12"/>
          </p:nvPr>
        </p:nvSpPr>
        <p:spPr/>
        <p:txBody>
          <a:bodyPr/>
          <a:lstStyle/>
          <a:p>
            <a:fld id="{B5CFB206-106B-4D16-B852-267EB2CCBA25}" type="slidenum">
              <a:rPr lang="en-US" smtClean="0"/>
              <a:t>26</a:t>
            </a:fld>
            <a:endParaRPr lang="en-US"/>
          </a:p>
        </p:txBody>
      </p:sp>
      <p:graphicFrame>
        <p:nvGraphicFramePr>
          <p:cNvPr id="8" name="Content Placeholder 7">
            <a:extLst>
              <a:ext uri="{FF2B5EF4-FFF2-40B4-BE49-F238E27FC236}">
                <a16:creationId xmlns:a16="http://schemas.microsoft.com/office/drawing/2014/main" id="{A69F109A-DE0F-735C-F132-44103DE569E9}"/>
              </a:ext>
            </a:extLst>
          </p:cNvPr>
          <p:cNvGraphicFramePr>
            <a:graphicFrameLocks noGrp="1"/>
          </p:cNvGraphicFramePr>
          <p:nvPr>
            <p:ph idx="1"/>
            <p:extLst>
              <p:ext uri="{D42A27DB-BD31-4B8C-83A1-F6EECF244321}">
                <p14:modId xmlns:p14="http://schemas.microsoft.com/office/powerpoint/2010/main" val="1350379288"/>
              </p:ext>
            </p:extLst>
          </p:nvPr>
        </p:nvGraphicFramePr>
        <p:xfrm>
          <a:off x="-150495" y="994410"/>
          <a:ext cx="12492990" cy="4698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0">
            <a:extLst>
              <a:ext uri="{FF2B5EF4-FFF2-40B4-BE49-F238E27FC236}">
                <a16:creationId xmlns:a16="http://schemas.microsoft.com/office/drawing/2014/main" id="{468D0630-C35D-BDD7-CABD-A1E433AE8754}"/>
              </a:ext>
            </a:extLst>
          </p:cNvPr>
          <p:cNvSpPr txBox="1">
            <a:spLocks/>
          </p:cNvSpPr>
          <p:nvPr/>
        </p:nvSpPr>
        <p:spPr>
          <a:xfrm>
            <a:off x="6583680" y="354076"/>
            <a:ext cx="5391150" cy="492125"/>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t>Organization of adopted and modified/new strategies under proposed goals.</a:t>
            </a:r>
          </a:p>
        </p:txBody>
      </p:sp>
    </p:spTree>
    <p:extLst>
      <p:ext uri="{BB962C8B-B14F-4D97-AF65-F5344CB8AC3E}">
        <p14:creationId xmlns:p14="http://schemas.microsoft.com/office/powerpoint/2010/main" val="3004834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DED87D-3F5D-C10F-F50F-CAEB2D29B8D7}"/>
              </a:ext>
            </a:extLst>
          </p:cNvPr>
          <p:cNvSpPr>
            <a:spLocks noGrp="1"/>
          </p:cNvSpPr>
          <p:nvPr>
            <p:ph type="sldNum" sz="quarter" idx="12"/>
          </p:nvPr>
        </p:nvSpPr>
        <p:spPr/>
        <p:txBody>
          <a:bodyPr/>
          <a:lstStyle/>
          <a:p>
            <a:fld id="{B5CFB206-106B-4D16-B852-267EB2CCBA25}" type="slidenum">
              <a:rPr lang="en-US" smtClean="0"/>
              <a:pPr/>
              <a:t>3</a:t>
            </a:fld>
            <a:endParaRPr lang="en-US" dirty="0"/>
          </a:p>
        </p:txBody>
      </p:sp>
      <p:sp>
        <p:nvSpPr>
          <p:cNvPr id="11" name="Rectangle 10">
            <a:extLst>
              <a:ext uri="{FF2B5EF4-FFF2-40B4-BE49-F238E27FC236}">
                <a16:creationId xmlns:a16="http://schemas.microsoft.com/office/drawing/2014/main" id="{400C0F7B-1F53-3CF4-EE72-F3B6D22383E4}"/>
              </a:ext>
            </a:extLst>
          </p:cNvPr>
          <p:cNvSpPr/>
          <p:nvPr/>
        </p:nvSpPr>
        <p:spPr>
          <a:xfrm>
            <a:off x="0" y="0"/>
            <a:ext cx="7173686"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sz="2000" dirty="0"/>
          </a:p>
          <a:p>
            <a:pPr algn="ctr"/>
            <a:endParaRPr lang="en-US" dirty="0"/>
          </a:p>
        </p:txBody>
      </p:sp>
      <p:sp>
        <p:nvSpPr>
          <p:cNvPr id="8" name="Title 7">
            <a:extLst>
              <a:ext uri="{FF2B5EF4-FFF2-40B4-BE49-F238E27FC236}">
                <a16:creationId xmlns:a16="http://schemas.microsoft.com/office/drawing/2014/main" id="{E4A6EAFD-C8CA-C3E4-0941-1566C6C53547}"/>
              </a:ext>
            </a:extLst>
          </p:cNvPr>
          <p:cNvSpPr>
            <a:spLocks noGrp="1"/>
          </p:cNvSpPr>
          <p:nvPr>
            <p:ph type="title"/>
          </p:nvPr>
        </p:nvSpPr>
        <p:spPr>
          <a:xfrm>
            <a:off x="838200" y="365125"/>
            <a:ext cx="4800600" cy="1325563"/>
          </a:xfrm>
        </p:spPr>
        <p:txBody>
          <a:bodyPr/>
          <a:lstStyle/>
          <a:p>
            <a:r>
              <a:rPr lang="en-US" dirty="0"/>
              <a:t>Agenda</a:t>
            </a:r>
          </a:p>
        </p:txBody>
      </p:sp>
      <p:pic>
        <p:nvPicPr>
          <p:cNvPr id="14" name="Content Placeholder 7">
            <a:extLst>
              <a:ext uri="{FF2B5EF4-FFF2-40B4-BE49-F238E27FC236}">
                <a16:creationId xmlns:a16="http://schemas.microsoft.com/office/drawing/2014/main" id="{1B6E2E7B-C384-D21D-F659-13DFD12746D2}"/>
              </a:ext>
            </a:extLst>
          </p:cNvPr>
          <p:cNvPicPr>
            <a:picLocks noChangeAspect="1"/>
          </p:cNvPicPr>
          <p:nvPr/>
        </p:nvPicPr>
        <p:blipFill>
          <a:blip r:embed="rId3">
            <a:extLst>
              <a:ext uri="{28A0092B-C50C-407E-A947-70E740481C1C}">
                <a14:useLocalDpi xmlns:a14="http://schemas.microsoft.com/office/drawing/2010/main" val="0"/>
              </a:ext>
            </a:extLst>
          </a:blip>
          <a:srcRect l="17005" r="17005"/>
          <a:stretch/>
        </p:blipFill>
        <p:spPr>
          <a:xfrm>
            <a:off x="7244862" y="10"/>
            <a:ext cx="4947138" cy="5798894"/>
          </a:xfrm>
          <a:prstGeom prst="rect">
            <a:avLst/>
          </a:prstGeom>
        </p:spPr>
      </p:pic>
      <p:sp>
        <p:nvSpPr>
          <p:cNvPr id="15" name="Rectangle 14">
            <a:extLst>
              <a:ext uri="{FF2B5EF4-FFF2-40B4-BE49-F238E27FC236}">
                <a16:creationId xmlns:a16="http://schemas.microsoft.com/office/drawing/2014/main" id="{E203450E-70B2-3AFD-A0D7-1BA5D6B21840}"/>
              </a:ext>
            </a:extLst>
          </p:cNvPr>
          <p:cNvSpPr/>
          <p:nvPr/>
        </p:nvSpPr>
        <p:spPr>
          <a:xfrm>
            <a:off x="5357445" y="5"/>
            <a:ext cx="466578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13" name="Diagram 12">
            <a:extLst>
              <a:ext uri="{FF2B5EF4-FFF2-40B4-BE49-F238E27FC236}">
                <a16:creationId xmlns:a16="http://schemas.microsoft.com/office/drawing/2014/main" id="{3B3402BC-0E6B-BCBD-2778-FF74965A5D88}"/>
              </a:ext>
            </a:extLst>
          </p:cNvPr>
          <p:cNvGraphicFramePr/>
          <p:nvPr>
            <p:extLst>
              <p:ext uri="{D42A27DB-BD31-4B8C-83A1-F6EECF244321}">
                <p14:modId xmlns:p14="http://schemas.microsoft.com/office/powerpoint/2010/main" val="96340768"/>
              </p:ext>
            </p:extLst>
          </p:nvPr>
        </p:nvGraphicFramePr>
        <p:xfrm>
          <a:off x="945801" y="1832202"/>
          <a:ext cx="7784542" cy="3338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3838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7BC97-30AF-F9E1-82E0-1C2B3C1636BA}"/>
              </a:ext>
            </a:extLst>
          </p:cNvPr>
          <p:cNvSpPr>
            <a:spLocks noGrp="1"/>
          </p:cNvSpPr>
          <p:nvPr>
            <p:ph type="sldNum" sz="quarter" idx="12"/>
          </p:nvPr>
        </p:nvSpPr>
        <p:spPr/>
        <p:txBody>
          <a:bodyPr/>
          <a:lstStyle/>
          <a:p>
            <a:fld id="{B5CFB206-106B-4D16-B852-267EB2CCBA25}" type="slidenum">
              <a:rPr lang="en-US" sz="1400" b="1" smtClean="0"/>
              <a:t>4</a:t>
            </a:fld>
            <a:endParaRPr lang="en-US" sz="1400" b="1" dirty="0"/>
          </a:p>
        </p:txBody>
      </p:sp>
      <p:sp>
        <p:nvSpPr>
          <p:cNvPr id="12" name="Rectangle 11">
            <a:extLst>
              <a:ext uri="{FF2B5EF4-FFF2-40B4-BE49-F238E27FC236}">
                <a16:creationId xmlns:a16="http://schemas.microsoft.com/office/drawing/2014/main" id="{7A6575AE-986B-5B16-6BAD-CD13B4142419}"/>
              </a:ext>
            </a:extLst>
          </p:cNvPr>
          <p:cNvSpPr/>
          <p:nvPr/>
        </p:nvSpPr>
        <p:spPr>
          <a:xfrm>
            <a:off x="7173686" y="3182"/>
            <a:ext cx="2849544" cy="5798904"/>
          </a:xfrm>
          <a:prstGeom prst="rect">
            <a:avLst/>
          </a:prstGeom>
          <a:gradFill flip="none" rotWithShape="1">
            <a:gsLst>
              <a:gs pos="0">
                <a:schemeClr val="bg1"/>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5" name="Content Placeholder 7">
            <a:extLst>
              <a:ext uri="{FF2B5EF4-FFF2-40B4-BE49-F238E27FC236}">
                <a16:creationId xmlns:a16="http://schemas.microsoft.com/office/drawing/2014/main" id="{F76F48DF-CD2F-CB2D-7F79-E0081CB6B56F}"/>
              </a:ext>
            </a:extLst>
          </p:cNvPr>
          <p:cNvPicPr>
            <a:picLocks noChangeAspect="1"/>
          </p:cNvPicPr>
          <p:nvPr/>
        </p:nvPicPr>
        <p:blipFill>
          <a:blip r:embed="rId3">
            <a:extLst>
              <a:ext uri="{28A0092B-C50C-407E-A947-70E740481C1C}">
                <a14:useLocalDpi xmlns:a14="http://schemas.microsoft.com/office/drawing/2010/main" val="0"/>
              </a:ext>
            </a:extLst>
          </a:blip>
          <a:srcRect l="17005" r="17005"/>
          <a:stretch/>
        </p:blipFill>
        <p:spPr>
          <a:xfrm>
            <a:off x="7244862" y="10"/>
            <a:ext cx="4947138" cy="5798894"/>
          </a:xfrm>
          <a:prstGeom prst="rect">
            <a:avLst/>
          </a:prstGeom>
        </p:spPr>
      </p:pic>
      <p:sp>
        <p:nvSpPr>
          <p:cNvPr id="16" name="Rectangle 15">
            <a:extLst>
              <a:ext uri="{FF2B5EF4-FFF2-40B4-BE49-F238E27FC236}">
                <a16:creationId xmlns:a16="http://schemas.microsoft.com/office/drawing/2014/main" id="{EE8C862D-91D4-DFF3-131F-29577B34A651}"/>
              </a:ext>
            </a:extLst>
          </p:cNvPr>
          <p:cNvSpPr/>
          <p:nvPr/>
        </p:nvSpPr>
        <p:spPr>
          <a:xfrm>
            <a:off x="5357445" y="5"/>
            <a:ext cx="4665785" cy="5798904"/>
          </a:xfrm>
          <a:prstGeom prst="rect">
            <a:avLst/>
          </a:prstGeom>
          <a:gradFill flip="none" rotWithShape="1">
            <a:gsLst>
              <a:gs pos="0">
                <a:schemeClr val="bg1"/>
              </a:gs>
              <a:gs pos="51000">
                <a:srgbClr val="FFFFFF"/>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594109" y="2025894"/>
            <a:ext cx="6909777" cy="3773010"/>
          </a:xfrm>
        </p:spPr>
        <p:txBody>
          <a:bodyPr vert="horz" lIns="91440" tIns="45720" rIns="91440" bIns="45720" rtlCol="0">
            <a:normAutofit fontScale="92500"/>
          </a:bodyPr>
          <a:lstStyle/>
          <a:p>
            <a:r>
              <a:rPr lang="en-US" sz="2400" dirty="0"/>
              <a:t>Extension and refinement of the County’s Comprehensive Plan</a:t>
            </a:r>
          </a:p>
          <a:p>
            <a:r>
              <a:rPr lang="en-US" sz="2400" dirty="0"/>
              <a:t>Identifies community assets, needs, and preferences in a </a:t>
            </a:r>
            <a:r>
              <a:rPr lang="en-US" sz="2400" b="1" dirty="0"/>
              <a:t>particular area of the county </a:t>
            </a:r>
          </a:p>
          <a:p>
            <a:r>
              <a:rPr lang="en-US" sz="2400" dirty="0"/>
              <a:t>Articulates a community </a:t>
            </a:r>
            <a:r>
              <a:rPr lang="en-US" sz="2400" b="1" dirty="0"/>
              <a:t>vision</a:t>
            </a:r>
            <a:r>
              <a:rPr lang="en-US" sz="2400" dirty="0"/>
              <a:t> for the future, and set </a:t>
            </a:r>
            <a:r>
              <a:rPr lang="en-US" sz="2400" b="1" dirty="0"/>
              <a:t>goals and strategies </a:t>
            </a:r>
            <a:r>
              <a:rPr lang="en-US" sz="2400" dirty="0"/>
              <a:t>aimed at resolving needs and achieving the vision</a:t>
            </a:r>
          </a:p>
          <a:p>
            <a:r>
              <a:rPr lang="en-US" sz="2400" dirty="0"/>
              <a:t>Developed through an extensive citizen participation</a:t>
            </a:r>
          </a:p>
          <a:p>
            <a:r>
              <a:rPr lang="en-US" sz="2400" dirty="0"/>
              <a:t>Hillsborough County has 22 adopted plans established during the last twenty years</a:t>
            </a:r>
          </a:p>
          <a:p>
            <a:pPr marL="0" indent="0">
              <a:buNone/>
            </a:pPr>
            <a:endParaRPr lang="en-US" sz="2400" dirty="0"/>
          </a:p>
        </p:txBody>
      </p:sp>
      <p:sp>
        <p:nvSpPr>
          <p:cNvPr id="5" name="Title 4">
            <a:extLst>
              <a:ext uri="{FF2B5EF4-FFF2-40B4-BE49-F238E27FC236}">
                <a16:creationId xmlns:a16="http://schemas.microsoft.com/office/drawing/2014/main" id="{FFA4C7DF-2BA9-10D2-0926-74815FBDA465}"/>
              </a:ext>
            </a:extLst>
          </p:cNvPr>
          <p:cNvSpPr>
            <a:spLocks noGrp="1"/>
          </p:cNvSpPr>
          <p:nvPr>
            <p:ph type="title"/>
          </p:nvPr>
        </p:nvSpPr>
        <p:spPr>
          <a:xfrm>
            <a:off x="594109" y="1299498"/>
            <a:ext cx="5059236" cy="627764"/>
          </a:xfrm>
        </p:spPr>
        <p:txBody>
          <a:bodyPr vert="horz" lIns="91440" tIns="45720" rIns="91440" bIns="45720" rtlCol="0" anchor="ctr">
            <a:normAutofit/>
          </a:bodyPr>
          <a:lstStyle/>
          <a:p>
            <a:r>
              <a:rPr lang="en-US" sz="2400" b="1" dirty="0"/>
              <a:t>What is a Community Plan?</a:t>
            </a:r>
          </a:p>
        </p:txBody>
      </p:sp>
      <p:sp>
        <p:nvSpPr>
          <p:cNvPr id="4" name="Title 3">
            <a:extLst>
              <a:ext uri="{FF2B5EF4-FFF2-40B4-BE49-F238E27FC236}">
                <a16:creationId xmlns:a16="http://schemas.microsoft.com/office/drawing/2014/main" id="{AEA65AC8-0B90-9459-1A5D-C92B0E803B7B}"/>
              </a:ext>
            </a:extLst>
          </p:cNvPr>
          <p:cNvSpPr txBox="1">
            <a:spLocks/>
          </p:cNvSpPr>
          <p:nvPr/>
        </p:nvSpPr>
        <p:spPr>
          <a:xfrm>
            <a:off x="594109" y="423636"/>
            <a:ext cx="11176000" cy="9728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Community Planning in Hillsborough County</a:t>
            </a:r>
          </a:p>
        </p:txBody>
      </p:sp>
    </p:spTree>
    <p:extLst>
      <p:ext uri="{BB962C8B-B14F-4D97-AF65-F5344CB8AC3E}">
        <p14:creationId xmlns:p14="http://schemas.microsoft.com/office/powerpoint/2010/main" val="40951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59E41-E351-3D08-6E03-8BEFB8C14404}"/>
              </a:ext>
            </a:extLst>
          </p:cNvPr>
          <p:cNvSpPr>
            <a:spLocks noGrp="1"/>
          </p:cNvSpPr>
          <p:nvPr>
            <p:ph type="title"/>
          </p:nvPr>
        </p:nvSpPr>
        <p:spPr>
          <a:xfrm>
            <a:off x="498663" y="459690"/>
            <a:ext cx="11176000" cy="972873"/>
          </a:xfrm>
        </p:spPr>
        <p:txBody>
          <a:bodyPr>
            <a:normAutofit/>
          </a:bodyPr>
          <a:lstStyle/>
          <a:p>
            <a:pPr algn="ctr"/>
            <a:r>
              <a:rPr lang="en-US" sz="2800" dirty="0"/>
              <a:t>Community Planning in Hillsborough County</a:t>
            </a:r>
          </a:p>
        </p:txBody>
      </p:sp>
      <p:graphicFrame>
        <p:nvGraphicFramePr>
          <p:cNvPr id="6" name="Content Placeholder 5">
            <a:extLst>
              <a:ext uri="{FF2B5EF4-FFF2-40B4-BE49-F238E27FC236}">
                <a16:creationId xmlns:a16="http://schemas.microsoft.com/office/drawing/2014/main" id="{E1D18AE0-8AEF-A17A-BD68-B415A69594E8}"/>
              </a:ext>
            </a:extLst>
          </p:cNvPr>
          <p:cNvGraphicFramePr>
            <a:graphicFrameLocks noGrp="1"/>
          </p:cNvGraphicFramePr>
          <p:nvPr>
            <p:ph idx="1"/>
            <p:extLst>
              <p:ext uri="{D42A27DB-BD31-4B8C-83A1-F6EECF244321}">
                <p14:modId xmlns:p14="http://schemas.microsoft.com/office/powerpoint/2010/main" val="2731654303"/>
              </p:ext>
            </p:extLst>
          </p:nvPr>
        </p:nvGraphicFramePr>
        <p:xfrm>
          <a:off x="591232" y="700391"/>
          <a:ext cx="6986621" cy="5086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tar: 5 Points 7">
            <a:extLst>
              <a:ext uri="{FF2B5EF4-FFF2-40B4-BE49-F238E27FC236}">
                <a16:creationId xmlns:a16="http://schemas.microsoft.com/office/drawing/2014/main" id="{40D74ADC-BB3A-98E8-D7E6-0139537AA539}"/>
              </a:ext>
            </a:extLst>
          </p:cNvPr>
          <p:cNvSpPr/>
          <p:nvPr/>
        </p:nvSpPr>
        <p:spPr>
          <a:xfrm>
            <a:off x="5848954" y="3353921"/>
            <a:ext cx="321012" cy="29183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11642C37-84B1-81B9-BD8A-F42DD00BD7A5}"/>
              </a:ext>
            </a:extLst>
          </p:cNvPr>
          <p:cNvSpPr/>
          <p:nvPr/>
        </p:nvSpPr>
        <p:spPr>
          <a:xfrm>
            <a:off x="8513340" y="2272891"/>
            <a:ext cx="3197332" cy="2143531"/>
          </a:xfrm>
          <a:prstGeom prst="roundRect">
            <a:avLst>
              <a:gd name="adj" fmla="val 10000"/>
            </a:avLst>
          </a:prstGeom>
          <a:solidFill>
            <a:schemeClr val="accent6"/>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05B75163-93E7-C262-1F72-0C078E275A1C}"/>
              </a:ext>
            </a:extLst>
          </p:cNvPr>
          <p:cNvSpPr txBox="1"/>
          <p:nvPr/>
        </p:nvSpPr>
        <p:spPr>
          <a:xfrm>
            <a:off x="8513340" y="2344937"/>
            <a:ext cx="3161323" cy="201796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Land Development Code (Zoning)</a:t>
            </a:r>
          </a:p>
        </p:txBody>
      </p:sp>
    </p:spTree>
    <p:extLst>
      <p:ext uri="{BB962C8B-B14F-4D97-AF65-F5344CB8AC3E}">
        <p14:creationId xmlns:p14="http://schemas.microsoft.com/office/powerpoint/2010/main" val="1313279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FE7FE-DDEC-23E0-8968-CB7CE21F29D8}"/>
              </a:ext>
            </a:extLst>
          </p:cNvPr>
          <p:cNvSpPr>
            <a:spLocks noGrp="1"/>
          </p:cNvSpPr>
          <p:nvPr>
            <p:ph type="title"/>
          </p:nvPr>
        </p:nvSpPr>
        <p:spPr>
          <a:xfrm>
            <a:off x="818991" y="727449"/>
            <a:ext cx="5277009" cy="1373804"/>
          </a:xfrm>
        </p:spPr>
        <p:txBody>
          <a:bodyPr>
            <a:noAutofit/>
          </a:bodyPr>
          <a:lstStyle/>
          <a:p>
            <a:r>
              <a:rPr lang="en-US" sz="3200" dirty="0"/>
              <a:t>Adopted Community Plan:  </a:t>
            </a:r>
            <a:br>
              <a:rPr lang="en-US" sz="3200" dirty="0"/>
            </a:br>
            <a:r>
              <a:rPr lang="en-US" sz="3200" b="1" dirty="0"/>
              <a:t>Greater Palm River Area Community Plan </a:t>
            </a:r>
          </a:p>
        </p:txBody>
      </p:sp>
      <p:graphicFrame>
        <p:nvGraphicFramePr>
          <p:cNvPr id="7" name="Content Placeholder 6">
            <a:extLst>
              <a:ext uri="{FF2B5EF4-FFF2-40B4-BE49-F238E27FC236}">
                <a16:creationId xmlns:a16="http://schemas.microsoft.com/office/drawing/2014/main" id="{23A2131E-424D-265C-7216-2F5B6C211AE4}"/>
              </a:ext>
            </a:extLst>
          </p:cNvPr>
          <p:cNvGraphicFramePr>
            <a:graphicFrameLocks noGrp="1"/>
          </p:cNvGraphicFramePr>
          <p:nvPr>
            <p:ph idx="1"/>
            <p:extLst>
              <p:ext uri="{D42A27DB-BD31-4B8C-83A1-F6EECF244321}">
                <p14:modId xmlns:p14="http://schemas.microsoft.com/office/powerpoint/2010/main" val="114579564"/>
              </p:ext>
            </p:extLst>
          </p:nvPr>
        </p:nvGraphicFramePr>
        <p:xfrm>
          <a:off x="838201" y="2101253"/>
          <a:ext cx="5257799" cy="3206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4D297E1-AC93-96B9-D815-A15621B93CBE}"/>
              </a:ext>
            </a:extLst>
          </p:cNvPr>
          <p:cNvSpPr>
            <a:spLocks noGrp="1"/>
          </p:cNvSpPr>
          <p:nvPr>
            <p:ph type="sldNum" sz="quarter" idx="12"/>
          </p:nvPr>
        </p:nvSpPr>
        <p:spPr/>
        <p:txBody>
          <a:bodyPr/>
          <a:lstStyle/>
          <a:p>
            <a:fld id="{B5CFB206-106B-4D16-B852-267EB2CCBA25}" type="slidenum">
              <a:rPr lang="en-US" smtClean="0"/>
              <a:pPr/>
              <a:t>6</a:t>
            </a:fld>
            <a:endParaRPr lang="en-US" dirty="0"/>
          </a:p>
        </p:txBody>
      </p:sp>
      <p:pic>
        <p:nvPicPr>
          <p:cNvPr id="5" name="Picture 4" descr="A picture containing text, map, diagram, plan&#10;&#10;Description automatically generated">
            <a:extLst>
              <a:ext uri="{FF2B5EF4-FFF2-40B4-BE49-F238E27FC236}">
                <a16:creationId xmlns:a16="http://schemas.microsoft.com/office/drawing/2014/main" id="{325AE410-72E0-724B-E557-FF9534441F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5817" y="170907"/>
            <a:ext cx="5574574" cy="5574574"/>
          </a:xfrm>
          <a:prstGeom prst="rect">
            <a:avLst/>
          </a:prstGeom>
        </p:spPr>
      </p:pic>
      <p:sp>
        <p:nvSpPr>
          <p:cNvPr id="6" name="Freeform: Shape 5">
            <a:extLst>
              <a:ext uri="{FF2B5EF4-FFF2-40B4-BE49-F238E27FC236}">
                <a16:creationId xmlns:a16="http://schemas.microsoft.com/office/drawing/2014/main" id="{EBFFD6BE-7F03-9054-8BD9-DCD9A79BA0C0}"/>
              </a:ext>
            </a:extLst>
          </p:cNvPr>
          <p:cNvSpPr/>
          <p:nvPr/>
        </p:nvSpPr>
        <p:spPr>
          <a:xfrm>
            <a:off x="7654834" y="1763486"/>
            <a:ext cx="2808515" cy="2390503"/>
          </a:xfrm>
          <a:custGeom>
            <a:avLst/>
            <a:gdLst>
              <a:gd name="connsiteX0" fmla="*/ 757646 w 2808515"/>
              <a:gd name="connsiteY0" fmla="*/ 1672045 h 2390503"/>
              <a:gd name="connsiteX1" fmla="*/ 195943 w 2808515"/>
              <a:gd name="connsiteY1" fmla="*/ 1672045 h 2390503"/>
              <a:gd name="connsiteX2" fmla="*/ 130629 w 2808515"/>
              <a:gd name="connsiteY2" fmla="*/ 1632857 h 2390503"/>
              <a:gd name="connsiteX3" fmla="*/ 130629 w 2808515"/>
              <a:gd name="connsiteY3" fmla="*/ 1632857 h 2390503"/>
              <a:gd name="connsiteX4" fmla="*/ 496389 w 2808515"/>
              <a:gd name="connsiteY4" fmla="*/ 1515291 h 2390503"/>
              <a:gd name="connsiteX5" fmla="*/ 248195 w 2808515"/>
              <a:gd name="connsiteY5" fmla="*/ 1515291 h 2390503"/>
              <a:gd name="connsiteX6" fmla="*/ 757646 w 2808515"/>
              <a:gd name="connsiteY6" fmla="*/ 1084217 h 2390503"/>
              <a:gd name="connsiteX7" fmla="*/ 731520 w 2808515"/>
              <a:gd name="connsiteY7" fmla="*/ 391885 h 2390503"/>
              <a:gd name="connsiteX8" fmla="*/ 888275 w 2808515"/>
              <a:gd name="connsiteY8" fmla="*/ 313508 h 2390503"/>
              <a:gd name="connsiteX9" fmla="*/ 1280160 w 2808515"/>
              <a:gd name="connsiteY9" fmla="*/ 274320 h 2390503"/>
              <a:gd name="connsiteX10" fmla="*/ 1463040 w 2808515"/>
              <a:gd name="connsiteY10" fmla="*/ 169817 h 2390503"/>
              <a:gd name="connsiteX11" fmla="*/ 1593669 w 2808515"/>
              <a:gd name="connsiteY11" fmla="*/ 235131 h 2390503"/>
              <a:gd name="connsiteX12" fmla="*/ 1724297 w 2808515"/>
              <a:gd name="connsiteY12" fmla="*/ 287383 h 2390503"/>
              <a:gd name="connsiteX13" fmla="*/ 1867989 w 2808515"/>
              <a:gd name="connsiteY13" fmla="*/ 156754 h 2390503"/>
              <a:gd name="connsiteX14" fmla="*/ 1985555 w 2808515"/>
              <a:gd name="connsiteY14" fmla="*/ 78377 h 2390503"/>
              <a:gd name="connsiteX15" fmla="*/ 2011680 w 2808515"/>
              <a:gd name="connsiteY15" fmla="*/ 0 h 2390503"/>
              <a:gd name="connsiteX16" fmla="*/ 2299063 w 2808515"/>
              <a:gd name="connsiteY16" fmla="*/ 91440 h 2390503"/>
              <a:gd name="connsiteX17" fmla="*/ 2442755 w 2808515"/>
              <a:gd name="connsiteY17" fmla="*/ 130628 h 2390503"/>
              <a:gd name="connsiteX18" fmla="*/ 2625635 w 2808515"/>
              <a:gd name="connsiteY18" fmla="*/ 1214845 h 2390503"/>
              <a:gd name="connsiteX19" fmla="*/ 2704012 w 2808515"/>
              <a:gd name="connsiteY19" fmla="*/ 1515291 h 2390503"/>
              <a:gd name="connsiteX20" fmla="*/ 2808515 w 2808515"/>
              <a:gd name="connsiteY20" fmla="*/ 1724297 h 2390503"/>
              <a:gd name="connsiteX21" fmla="*/ 2625635 w 2808515"/>
              <a:gd name="connsiteY21" fmla="*/ 2076994 h 2390503"/>
              <a:gd name="connsiteX22" fmla="*/ 2181497 w 2808515"/>
              <a:gd name="connsiteY22" fmla="*/ 2050868 h 2390503"/>
              <a:gd name="connsiteX23" fmla="*/ 2129246 w 2808515"/>
              <a:gd name="connsiteY23" fmla="*/ 2194560 h 2390503"/>
              <a:gd name="connsiteX24" fmla="*/ 2063932 w 2808515"/>
              <a:gd name="connsiteY24" fmla="*/ 2168434 h 2390503"/>
              <a:gd name="connsiteX25" fmla="*/ 2050869 w 2808515"/>
              <a:gd name="connsiteY25" fmla="*/ 2103120 h 2390503"/>
              <a:gd name="connsiteX26" fmla="*/ 1528355 w 2808515"/>
              <a:gd name="connsiteY26" fmla="*/ 2090057 h 2390503"/>
              <a:gd name="connsiteX27" fmla="*/ 1463040 w 2808515"/>
              <a:gd name="connsiteY27" fmla="*/ 2155371 h 2390503"/>
              <a:gd name="connsiteX28" fmla="*/ 1240972 w 2808515"/>
              <a:gd name="connsiteY28" fmla="*/ 2142308 h 2390503"/>
              <a:gd name="connsiteX29" fmla="*/ 901337 w 2808515"/>
              <a:gd name="connsiteY29" fmla="*/ 2390503 h 2390503"/>
              <a:gd name="connsiteX30" fmla="*/ 666206 w 2808515"/>
              <a:gd name="connsiteY30" fmla="*/ 1907177 h 2390503"/>
              <a:gd name="connsiteX31" fmla="*/ 574766 w 2808515"/>
              <a:gd name="connsiteY31" fmla="*/ 1867988 h 2390503"/>
              <a:gd name="connsiteX32" fmla="*/ 130629 w 2808515"/>
              <a:gd name="connsiteY32" fmla="*/ 1841863 h 2390503"/>
              <a:gd name="connsiteX33" fmla="*/ 13063 w 2808515"/>
              <a:gd name="connsiteY33" fmla="*/ 1920240 h 2390503"/>
              <a:gd name="connsiteX34" fmla="*/ 0 w 2808515"/>
              <a:gd name="connsiteY34" fmla="*/ 1750423 h 2390503"/>
              <a:gd name="connsiteX35" fmla="*/ 757646 w 2808515"/>
              <a:gd name="connsiteY35" fmla="*/ 1672045 h 239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08515" h="2390503">
                <a:moveTo>
                  <a:pt x="757646" y="1672045"/>
                </a:moveTo>
                <a:lnTo>
                  <a:pt x="195943" y="1672045"/>
                </a:lnTo>
                <a:lnTo>
                  <a:pt x="130629" y="1632857"/>
                </a:lnTo>
                <a:lnTo>
                  <a:pt x="130629" y="1632857"/>
                </a:lnTo>
                <a:lnTo>
                  <a:pt x="496389" y="1515291"/>
                </a:lnTo>
                <a:lnTo>
                  <a:pt x="248195" y="1515291"/>
                </a:lnTo>
                <a:lnTo>
                  <a:pt x="757646" y="1084217"/>
                </a:lnTo>
                <a:lnTo>
                  <a:pt x="731520" y="391885"/>
                </a:lnTo>
                <a:lnTo>
                  <a:pt x="888275" y="313508"/>
                </a:lnTo>
                <a:lnTo>
                  <a:pt x="1280160" y="274320"/>
                </a:lnTo>
                <a:lnTo>
                  <a:pt x="1463040" y="169817"/>
                </a:lnTo>
                <a:lnTo>
                  <a:pt x="1593669" y="235131"/>
                </a:lnTo>
                <a:lnTo>
                  <a:pt x="1724297" y="287383"/>
                </a:lnTo>
                <a:lnTo>
                  <a:pt x="1867989" y="156754"/>
                </a:lnTo>
                <a:lnTo>
                  <a:pt x="1985555" y="78377"/>
                </a:lnTo>
                <a:lnTo>
                  <a:pt x="2011680" y="0"/>
                </a:lnTo>
                <a:lnTo>
                  <a:pt x="2299063" y="91440"/>
                </a:lnTo>
                <a:lnTo>
                  <a:pt x="2442755" y="130628"/>
                </a:lnTo>
                <a:lnTo>
                  <a:pt x="2625635" y="1214845"/>
                </a:lnTo>
                <a:lnTo>
                  <a:pt x="2704012" y="1515291"/>
                </a:lnTo>
                <a:lnTo>
                  <a:pt x="2808515" y="1724297"/>
                </a:lnTo>
                <a:lnTo>
                  <a:pt x="2625635" y="2076994"/>
                </a:lnTo>
                <a:lnTo>
                  <a:pt x="2181497" y="2050868"/>
                </a:lnTo>
                <a:lnTo>
                  <a:pt x="2129246" y="2194560"/>
                </a:lnTo>
                <a:lnTo>
                  <a:pt x="2063932" y="2168434"/>
                </a:lnTo>
                <a:lnTo>
                  <a:pt x="2050869" y="2103120"/>
                </a:lnTo>
                <a:lnTo>
                  <a:pt x="1528355" y="2090057"/>
                </a:lnTo>
                <a:lnTo>
                  <a:pt x="1463040" y="2155371"/>
                </a:lnTo>
                <a:lnTo>
                  <a:pt x="1240972" y="2142308"/>
                </a:lnTo>
                <a:lnTo>
                  <a:pt x="901337" y="2390503"/>
                </a:lnTo>
                <a:lnTo>
                  <a:pt x="666206" y="1907177"/>
                </a:lnTo>
                <a:lnTo>
                  <a:pt x="574766" y="1867988"/>
                </a:lnTo>
                <a:lnTo>
                  <a:pt x="130629" y="1841863"/>
                </a:lnTo>
                <a:lnTo>
                  <a:pt x="13063" y="1920240"/>
                </a:lnTo>
                <a:lnTo>
                  <a:pt x="0" y="1750423"/>
                </a:lnTo>
                <a:lnTo>
                  <a:pt x="757646" y="1672045"/>
                </a:ln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376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015F-307F-C539-0111-9B6D3186536F}"/>
              </a:ext>
            </a:extLst>
          </p:cNvPr>
          <p:cNvSpPr>
            <a:spLocks noGrp="1"/>
          </p:cNvSpPr>
          <p:nvPr>
            <p:ph type="title"/>
          </p:nvPr>
        </p:nvSpPr>
        <p:spPr>
          <a:xfrm>
            <a:off x="247929" y="207013"/>
            <a:ext cx="5613152" cy="1325563"/>
          </a:xfrm>
        </p:spPr>
        <p:txBody>
          <a:bodyPr>
            <a:normAutofit/>
          </a:bodyPr>
          <a:lstStyle/>
          <a:p>
            <a:r>
              <a:rPr lang="en-US" sz="2800" dirty="0"/>
              <a:t>Adopted Community Plan: </a:t>
            </a:r>
            <a:br>
              <a:rPr lang="en-US" sz="2800" dirty="0"/>
            </a:br>
            <a:r>
              <a:rPr lang="en-US" sz="2800" dirty="0"/>
              <a:t>Vision Statement</a:t>
            </a:r>
          </a:p>
        </p:txBody>
      </p:sp>
      <p:sp>
        <p:nvSpPr>
          <p:cNvPr id="3" name="Content Placeholder 2">
            <a:extLst>
              <a:ext uri="{FF2B5EF4-FFF2-40B4-BE49-F238E27FC236}">
                <a16:creationId xmlns:a16="http://schemas.microsoft.com/office/drawing/2014/main" id="{4A08D000-E1C1-653F-2BFC-0709597E8AA0}"/>
              </a:ext>
            </a:extLst>
          </p:cNvPr>
          <p:cNvSpPr>
            <a:spLocks noGrp="1"/>
          </p:cNvSpPr>
          <p:nvPr>
            <p:ph idx="1"/>
          </p:nvPr>
        </p:nvSpPr>
        <p:spPr>
          <a:xfrm>
            <a:off x="130098" y="1352725"/>
            <a:ext cx="5848814" cy="4635480"/>
          </a:xfrm>
        </p:spPr>
        <p:txBody>
          <a:bodyPr>
            <a:noAutofit/>
          </a:bodyPr>
          <a:lstStyle/>
          <a:p>
            <a:pPr marL="101600" marR="168275" indent="0" algn="just">
              <a:spcBef>
                <a:spcPts val="40"/>
              </a:spcBef>
              <a:spcAft>
                <a:spcPts val="0"/>
              </a:spcAft>
              <a:buNone/>
            </a:pP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“In 2007-2008 the Greater Palm River Area Community is located in Hillsborough County,</a:t>
            </a:r>
            <a:r>
              <a:rPr lang="en-US" sz="1200" spc="-1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adjacent</a:t>
            </a:r>
            <a:r>
              <a:rPr lang="en-US" sz="1200" spc="-1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to the</a:t>
            </a:r>
            <a:r>
              <a:rPr lang="en-US" sz="1200" spc="-1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City of</a:t>
            </a:r>
            <a:r>
              <a:rPr lang="en-US" sz="1200" spc="-1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Tampa, south</a:t>
            </a:r>
            <a:r>
              <a:rPr lang="en-US" sz="1200" spc="-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of</a:t>
            </a:r>
            <a:r>
              <a:rPr lang="en-US" sz="1200" spc="-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the</a:t>
            </a:r>
            <a:r>
              <a:rPr lang="en-US" sz="1200" spc="-1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State</a:t>
            </a:r>
            <a:r>
              <a:rPr lang="en-US" sz="1200" spc="-1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Road</a:t>
            </a:r>
            <a:r>
              <a:rPr lang="en-US" sz="1200" spc="-1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60/Adamo</a:t>
            </a:r>
            <a:r>
              <a:rPr lang="en-US" sz="1200" spc="-2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Drive;</a:t>
            </a:r>
            <a:r>
              <a:rPr lang="en-US" sz="1200" spc="-1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west</a:t>
            </a:r>
            <a:r>
              <a:rPr lang="en-US" sz="1200" spc="-1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of US 301 to the McKay Bay, and north of</a:t>
            </a:r>
            <a:r>
              <a:rPr lang="en-US" sz="1200" spc="20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the border of the Riverview Community Plan Boundary (south of Madison Avenue/Progress Boulevard).</a:t>
            </a:r>
            <a:r>
              <a:rPr lang="en-US" sz="1200" spc="20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We recognize that Palm River is a unique Community that includes the Palm River/Tampa Bypass Canal and Delaney Creek, and McKay Bay waterways.</a:t>
            </a:r>
            <a:r>
              <a:rPr lang="en-US" sz="1200" spc="20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We desire to retain our mixture of open spaces, large lots, and developed parcels; maintain our high-home ownership ratio, our diverse multi-cultural Community assets and neighborhoods, and our historic landmarks; we value our multi-generational residential makeup; we seek to minimize thru traffic on local roadways, focusing thru trips</a:t>
            </a:r>
            <a:r>
              <a:rPr lang="en-US" sz="1200" spc="-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to arterials; and we desire to preserve and protect our waterfronts, and our recreational and environmentally-sensitive lands. This Vision is graphically represented on the Greater Palm River Area Concept Map.</a:t>
            </a:r>
          </a:p>
          <a:p>
            <a:pPr marL="0" marR="0" indent="0">
              <a:spcBef>
                <a:spcPts val="0"/>
              </a:spcBef>
              <a:spcAft>
                <a:spcPts val="0"/>
              </a:spcAft>
            </a:pPr>
            <a:endPar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101600" marR="168275" indent="0" algn="just">
              <a:spcBef>
                <a:spcPts val="5"/>
              </a:spcBef>
              <a:buNone/>
            </a:pP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In 2020, we will have recognized and fostered an economically diverse community that includes additional residential, commercial, office and industrial development accomplished through planned growth.</a:t>
            </a:r>
            <a:r>
              <a:rPr lang="en-US" sz="1200" spc="20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We have supported a mixture of old and new residential, both large lot with individual homes and higher density developments in appropriate areas</a:t>
            </a:r>
            <a:r>
              <a:rPr lang="en-US" sz="1200" spc="-2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as</a:t>
            </a:r>
            <a:r>
              <a:rPr lang="en-US" sz="1200" spc="-1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well</a:t>
            </a:r>
            <a:r>
              <a:rPr lang="en-US" sz="1200" spc="-1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as</a:t>
            </a:r>
            <a:r>
              <a:rPr lang="en-US" sz="1200" spc="-1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commercial,</a:t>
            </a:r>
            <a:r>
              <a:rPr lang="en-US" sz="1200" spc="-1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industrial</a:t>
            </a:r>
            <a:r>
              <a:rPr lang="en-US" sz="1200" spc="-1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development</a:t>
            </a:r>
            <a:r>
              <a:rPr lang="en-US" sz="1200" spc="-2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and</a:t>
            </a:r>
            <a:r>
              <a:rPr lang="en-US" sz="1200" spc="-2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viable</a:t>
            </a:r>
            <a:r>
              <a:rPr lang="en-US" sz="1200" spc="-1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agricultural uses.</a:t>
            </a:r>
            <a:r>
              <a:rPr lang="en-US" sz="1200" spc="14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New</a:t>
            </a:r>
            <a:r>
              <a:rPr lang="en-US" sz="1200" spc="14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development</a:t>
            </a:r>
            <a:r>
              <a:rPr lang="en-US" sz="1200" spc="14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and</a:t>
            </a:r>
            <a:r>
              <a:rPr lang="en-US" sz="1200" spc="14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redevelopment</a:t>
            </a:r>
            <a:r>
              <a:rPr lang="en-US" sz="1200" spc="14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will</a:t>
            </a:r>
            <a:r>
              <a:rPr lang="en-US" sz="1200" spc="14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have</a:t>
            </a:r>
            <a:r>
              <a:rPr lang="en-US" sz="1200" spc="14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been</a:t>
            </a:r>
            <a:r>
              <a:rPr lang="en-US" sz="1200" spc="14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encouraged</a:t>
            </a:r>
            <a:r>
              <a:rPr lang="en-US" sz="1200" spc="14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that</a:t>
            </a:r>
            <a:r>
              <a:rPr lang="en-US" sz="1200" spc="14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fits</a:t>
            </a:r>
            <a:r>
              <a:rPr lang="en-US" sz="1200" spc="145"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spc="-25" dirty="0">
                <a:effectLst/>
                <a:latin typeface="Palatino Linotype" panose="02040502050505030304" pitchFamily="18" charset="0"/>
                <a:ea typeface="Palatino Linotype" panose="02040502050505030304" pitchFamily="18" charset="0"/>
                <a:cs typeface="Palatino Linotype" panose="02040502050505030304" pitchFamily="18" charset="0"/>
              </a:rPr>
              <a:t>the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characteristics of the existing and historic Community.</a:t>
            </a:r>
            <a:r>
              <a:rPr lang="en-US" sz="1200" spc="200" dirty="0">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effectLst/>
                <a:latin typeface="Palatino Linotype" panose="02040502050505030304" pitchFamily="18" charset="0"/>
                <a:ea typeface="Palatino Linotype" panose="02040502050505030304" pitchFamily="18" charset="0"/>
                <a:cs typeface="Palatino Linotype" panose="02040502050505030304" pitchFamily="18" charset="0"/>
              </a:rPr>
              <a:t>Community centers, sports complexes, parks, greenways, water-way accesses have been established that provide a wealth of services and recreational opportunities to the Community.”</a:t>
            </a:r>
          </a:p>
        </p:txBody>
      </p:sp>
      <p:sp>
        <p:nvSpPr>
          <p:cNvPr id="4" name="Slide Number Placeholder 3">
            <a:extLst>
              <a:ext uri="{FF2B5EF4-FFF2-40B4-BE49-F238E27FC236}">
                <a16:creationId xmlns:a16="http://schemas.microsoft.com/office/drawing/2014/main" id="{806AF787-A41F-BA33-AF53-DC7BFBCC9508}"/>
              </a:ext>
            </a:extLst>
          </p:cNvPr>
          <p:cNvSpPr>
            <a:spLocks noGrp="1"/>
          </p:cNvSpPr>
          <p:nvPr>
            <p:ph type="sldNum" sz="quarter" idx="12"/>
          </p:nvPr>
        </p:nvSpPr>
        <p:spPr/>
        <p:txBody>
          <a:bodyPr/>
          <a:lstStyle/>
          <a:p>
            <a:fld id="{B5CFB206-106B-4D16-B852-267EB2CCBA25}" type="slidenum">
              <a:rPr lang="en-US" smtClean="0"/>
              <a:pPr/>
              <a:t>7</a:t>
            </a:fld>
            <a:endParaRPr lang="en-US" dirty="0"/>
          </a:p>
        </p:txBody>
      </p:sp>
      <p:pic>
        <p:nvPicPr>
          <p:cNvPr id="10" name="Content Placeholder 7">
            <a:extLst>
              <a:ext uri="{FF2B5EF4-FFF2-40B4-BE49-F238E27FC236}">
                <a16:creationId xmlns:a16="http://schemas.microsoft.com/office/drawing/2014/main" id="{E8822501-016C-3DC1-595D-095C0D61E797}"/>
              </a:ext>
            </a:extLst>
          </p:cNvPr>
          <p:cNvPicPr>
            <a:picLocks noChangeAspect="1"/>
          </p:cNvPicPr>
          <p:nvPr/>
        </p:nvPicPr>
        <p:blipFill rotWithShape="1">
          <a:blip r:embed="rId3">
            <a:extLst>
              <a:ext uri="{28A0092B-C50C-407E-A947-70E740481C1C}">
                <a14:useLocalDpi xmlns:a14="http://schemas.microsoft.com/office/drawing/2010/main" val="0"/>
              </a:ext>
            </a:extLst>
          </a:blip>
          <a:srcRect l="9270" r="7152" b="11999"/>
          <a:stretch/>
        </p:blipFill>
        <p:spPr>
          <a:xfrm>
            <a:off x="5978912" y="671474"/>
            <a:ext cx="6082990" cy="4954316"/>
          </a:xfrm>
          <a:prstGeom prst="rect">
            <a:avLst/>
          </a:prstGeom>
        </p:spPr>
      </p:pic>
    </p:spTree>
    <p:extLst>
      <p:ext uri="{BB962C8B-B14F-4D97-AF65-F5344CB8AC3E}">
        <p14:creationId xmlns:p14="http://schemas.microsoft.com/office/powerpoint/2010/main" val="344399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08D000-E1C1-653F-2BFC-0709597E8AA0}"/>
              </a:ext>
            </a:extLst>
          </p:cNvPr>
          <p:cNvSpPr>
            <a:spLocks noGrp="1"/>
          </p:cNvSpPr>
          <p:nvPr>
            <p:ph idx="1"/>
          </p:nvPr>
        </p:nvSpPr>
        <p:spPr>
          <a:xfrm>
            <a:off x="130098" y="1352725"/>
            <a:ext cx="5848814" cy="4635480"/>
          </a:xfrm>
        </p:spPr>
        <p:txBody>
          <a:bodyPr>
            <a:noAutofit/>
          </a:bodyPr>
          <a:lstStyle/>
          <a:p>
            <a:pPr marL="101600" marR="168275" indent="0" algn="just">
              <a:spcBef>
                <a:spcPts val="40"/>
              </a:spcBef>
              <a:spcAft>
                <a:spcPts val="0"/>
              </a:spcAft>
              <a:buNone/>
            </a:pP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“In 2007-2008 the Greater Palm River Area Community is located in Hillsborough County,</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adjacent</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to the</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City of</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Tampa, south</a:t>
            </a:r>
            <a:r>
              <a:rPr lang="en-US" sz="1200" spc="-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of</a:t>
            </a:r>
            <a:r>
              <a:rPr lang="en-US" sz="1200" spc="-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the</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State</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Road</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60/Adamo</a:t>
            </a:r>
            <a:r>
              <a:rPr lang="en-US" sz="1200" spc="-2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Drive;</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west</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of US 301 to the McKay Bay, and north of</a:t>
            </a:r>
            <a:r>
              <a:rPr lang="en-US" sz="1200" spc="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the border of the Riverview Community Plan Boundary (south of Madison Avenue/Progress Boulevard).</a:t>
            </a:r>
            <a:r>
              <a:rPr lang="en-US" sz="1200" spc="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We recognize that Palm River is a unique Community that includes the Palm River/Tampa Bypass Canal and Delaney Creek, and McKay Bay waterways.</a:t>
            </a:r>
            <a:r>
              <a:rPr lang="en-US" sz="1200" spc="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We desire to retain our mixture of open spaces, large lots, and developed parcels; maintain our high-home ownership ratio, our diverse multi-cultural Community assets and neighborhoods, and our historic landmarks; we value our multi-generational residential makeup; we seek to minimize thru traffic on local roadways, focusing thru trips</a:t>
            </a:r>
            <a:r>
              <a:rPr lang="en-US" sz="1200" spc="-5"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to arterials; and we desire to preserve and protect our waterfronts, and our recreational and environmentally-sensitive lands. This Vision is graphically represented on the Greater Palm River Area Concept Map.</a:t>
            </a:r>
          </a:p>
          <a:p>
            <a:pPr marL="0" marR="0" indent="0">
              <a:spcBef>
                <a:spcPts val="0"/>
              </a:spcBef>
              <a:spcAft>
                <a:spcPts val="0"/>
              </a:spcAft>
            </a:pPr>
            <a:endPar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101600" marR="168275" indent="0" algn="just">
              <a:spcBef>
                <a:spcPts val="5"/>
              </a:spcBef>
              <a:buNone/>
            </a:pP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In 2020, we will have recognized and fostered an economically diverse community that includes additional residential, commercial, office and industrial development accomplished through planned growth.</a:t>
            </a:r>
            <a:r>
              <a:rPr lang="en-US" sz="1200" spc="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We have supported a mixture of old and new residential, both large lot with individual homes and higher density developments in appropriate areas</a:t>
            </a:r>
            <a:r>
              <a:rPr lang="en-US" sz="1200" spc="-2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as</a:t>
            </a:r>
            <a:r>
              <a:rPr lang="en-US" sz="1200" spc="-1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well</a:t>
            </a:r>
            <a:r>
              <a:rPr lang="en-US" sz="1200" spc="-1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as</a:t>
            </a:r>
            <a:r>
              <a:rPr lang="en-US" sz="1200" spc="-1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commercial,</a:t>
            </a:r>
            <a:r>
              <a:rPr lang="en-US" sz="1200" spc="-1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industrial</a:t>
            </a:r>
            <a:r>
              <a:rPr lang="en-US" sz="1200" spc="-1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development</a:t>
            </a:r>
            <a:r>
              <a:rPr lang="en-US" sz="1200" spc="-2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and</a:t>
            </a:r>
            <a:r>
              <a:rPr lang="en-US" sz="1200" spc="-2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viable</a:t>
            </a:r>
            <a:r>
              <a:rPr lang="en-US" sz="1200" spc="-1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agricultural uses.</a:t>
            </a:r>
            <a:r>
              <a:rPr lang="en-US" sz="1200" spc="14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New</a:t>
            </a:r>
            <a:r>
              <a:rPr lang="en-US" sz="1200" spc="14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development</a:t>
            </a:r>
            <a:r>
              <a:rPr lang="en-US" sz="1200" spc="14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and</a:t>
            </a:r>
            <a:r>
              <a:rPr lang="en-US" sz="1200" spc="14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redevelopment</a:t>
            </a:r>
            <a:r>
              <a:rPr lang="en-US" sz="1200" spc="14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will</a:t>
            </a:r>
            <a:r>
              <a:rPr lang="en-US" sz="1200" spc="14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have</a:t>
            </a:r>
            <a:r>
              <a:rPr lang="en-US" sz="1200" spc="14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been</a:t>
            </a:r>
            <a:r>
              <a:rPr lang="en-US" sz="1200" spc="14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encouraged</a:t>
            </a:r>
            <a:r>
              <a:rPr lang="en-US" sz="1200" spc="14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that</a:t>
            </a:r>
            <a:r>
              <a:rPr lang="en-US" sz="1200" spc="14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fits</a:t>
            </a:r>
            <a:r>
              <a:rPr lang="en-US" sz="1200" spc="14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spc="-2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the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characteristics of the existing and historic Community.</a:t>
            </a:r>
            <a:r>
              <a:rPr lang="en-US" sz="1200" spc="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Community centers, sports complexes, parks, greenways, water-way accesses have been established that provide a wealth of services and recreational opportunities to the Community.”</a:t>
            </a:r>
          </a:p>
        </p:txBody>
      </p:sp>
      <p:sp>
        <p:nvSpPr>
          <p:cNvPr id="4" name="Slide Number Placeholder 3">
            <a:extLst>
              <a:ext uri="{FF2B5EF4-FFF2-40B4-BE49-F238E27FC236}">
                <a16:creationId xmlns:a16="http://schemas.microsoft.com/office/drawing/2014/main" id="{806AF787-A41F-BA33-AF53-DC7BFBCC9508}"/>
              </a:ext>
            </a:extLst>
          </p:cNvPr>
          <p:cNvSpPr>
            <a:spLocks noGrp="1"/>
          </p:cNvSpPr>
          <p:nvPr>
            <p:ph type="sldNum" sz="quarter" idx="12"/>
          </p:nvPr>
        </p:nvSpPr>
        <p:spPr/>
        <p:txBody>
          <a:bodyPr/>
          <a:lstStyle/>
          <a:p>
            <a:fld id="{B5CFB206-106B-4D16-B852-267EB2CCBA25}" type="slidenum">
              <a:rPr lang="en-US" smtClean="0"/>
              <a:pPr/>
              <a:t>8</a:t>
            </a:fld>
            <a:endParaRPr lang="en-US" dirty="0"/>
          </a:p>
        </p:txBody>
      </p:sp>
      <p:pic>
        <p:nvPicPr>
          <p:cNvPr id="10" name="Content Placeholder 7">
            <a:extLst>
              <a:ext uri="{FF2B5EF4-FFF2-40B4-BE49-F238E27FC236}">
                <a16:creationId xmlns:a16="http://schemas.microsoft.com/office/drawing/2014/main" id="{E8822501-016C-3DC1-595D-095C0D61E79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7000"/>
                    </a14:imgEffect>
                  </a14:imgLayer>
                </a14:imgProps>
              </a:ext>
              <a:ext uri="{28A0092B-C50C-407E-A947-70E740481C1C}">
                <a14:useLocalDpi xmlns:a14="http://schemas.microsoft.com/office/drawing/2010/main" val="0"/>
              </a:ext>
            </a:extLst>
          </a:blip>
          <a:srcRect l="9270" r="7152" b="11999"/>
          <a:stretch/>
        </p:blipFill>
        <p:spPr>
          <a:xfrm>
            <a:off x="5978912" y="671474"/>
            <a:ext cx="6082990" cy="4954316"/>
          </a:xfrm>
          <a:prstGeom prst="rect">
            <a:avLst/>
          </a:prstGeom>
        </p:spPr>
      </p:pic>
      <p:sp>
        <p:nvSpPr>
          <p:cNvPr id="11" name="Content Placeholder 2">
            <a:extLst>
              <a:ext uri="{FF2B5EF4-FFF2-40B4-BE49-F238E27FC236}">
                <a16:creationId xmlns:a16="http://schemas.microsoft.com/office/drawing/2014/main" id="{F39587C4-8A29-656C-5097-5D67AE741BE0}"/>
              </a:ext>
            </a:extLst>
          </p:cNvPr>
          <p:cNvSpPr txBox="1">
            <a:spLocks/>
          </p:cNvSpPr>
          <p:nvPr/>
        </p:nvSpPr>
        <p:spPr>
          <a:xfrm>
            <a:off x="2096430" y="1997037"/>
            <a:ext cx="8552985" cy="2774349"/>
          </a:xfrm>
          <a:prstGeom prst="rect">
            <a:avLst/>
          </a:prstGeom>
          <a:solidFill>
            <a:schemeClr val="bg1"/>
          </a:solidFill>
          <a:ln w="76200">
            <a:solidFill>
              <a:schemeClr val="accent6"/>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1600" marR="168275" indent="0" algn="just">
              <a:spcBef>
                <a:spcPts val="40"/>
              </a:spcBef>
              <a:buFont typeface="Arial" panose="020B0604020202020204" pitchFamily="34" charset="0"/>
              <a:buNone/>
            </a:pP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“…We desire to retain our mixture of open spaces, large lots, and developed parcels; maintain our high-home ownership ratio, our diverse multi-cultural Community assets and neighborhoods, and our historic landmarks; we value our multi-generational residential makeup; we seek to minimize thru traffic on local roadways, focusing thru trips</a:t>
            </a:r>
            <a:r>
              <a:rPr lang="en-US" sz="2000" spc="-5"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to arterials; and we desire to preserve and protect our waterfronts, and our recreational and environmentally-sensitive lands. This Vision is graphically represented on the Greater Palm River Area Concept Map.”</a:t>
            </a:r>
          </a:p>
          <a:p>
            <a:pPr marL="0" indent="0">
              <a:spcBef>
                <a:spcPts val="0"/>
              </a:spcBef>
              <a:buNone/>
            </a:pPr>
            <a:endParaRPr lang="en-US" sz="1200" dirty="0">
              <a:latin typeface="Palatino Linotype" panose="02040502050505030304" pitchFamily="18" charset="0"/>
              <a:ea typeface="Palatino Linotype" panose="02040502050505030304" pitchFamily="18" charset="0"/>
              <a:cs typeface="Palatino Linotype" panose="02040502050505030304" pitchFamily="18" charset="0"/>
            </a:endParaRPr>
          </a:p>
        </p:txBody>
      </p:sp>
      <p:sp>
        <p:nvSpPr>
          <p:cNvPr id="7" name="Title 1">
            <a:extLst>
              <a:ext uri="{FF2B5EF4-FFF2-40B4-BE49-F238E27FC236}">
                <a16:creationId xmlns:a16="http://schemas.microsoft.com/office/drawing/2014/main" id="{22FEC6FF-7DD7-3327-8710-1868B1188967}"/>
              </a:ext>
            </a:extLst>
          </p:cNvPr>
          <p:cNvSpPr>
            <a:spLocks noGrp="1"/>
          </p:cNvSpPr>
          <p:nvPr>
            <p:ph type="title"/>
          </p:nvPr>
        </p:nvSpPr>
        <p:spPr>
          <a:xfrm>
            <a:off x="247929" y="207013"/>
            <a:ext cx="5613152" cy="1325563"/>
          </a:xfrm>
        </p:spPr>
        <p:txBody>
          <a:bodyPr>
            <a:normAutofit/>
          </a:bodyPr>
          <a:lstStyle/>
          <a:p>
            <a:r>
              <a:rPr lang="en-US" sz="2800" dirty="0"/>
              <a:t>Adopted Community Plan: </a:t>
            </a:r>
            <a:br>
              <a:rPr lang="en-US" sz="2800" dirty="0"/>
            </a:br>
            <a:r>
              <a:rPr lang="en-US" sz="2800" dirty="0"/>
              <a:t>Vision Statement</a:t>
            </a:r>
          </a:p>
        </p:txBody>
      </p:sp>
    </p:spTree>
    <p:extLst>
      <p:ext uri="{BB962C8B-B14F-4D97-AF65-F5344CB8AC3E}">
        <p14:creationId xmlns:p14="http://schemas.microsoft.com/office/powerpoint/2010/main" val="1495786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0301895E-C160-DC51-C4A8-DE71C1E1487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7000"/>
                    </a14:imgEffect>
                  </a14:imgLayer>
                </a14:imgProps>
              </a:ext>
              <a:ext uri="{28A0092B-C50C-407E-A947-70E740481C1C}">
                <a14:useLocalDpi xmlns:a14="http://schemas.microsoft.com/office/drawing/2010/main" val="0"/>
              </a:ext>
            </a:extLst>
          </a:blip>
          <a:srcRect l="9270" r="7152" b="11999"/>
          <a:stretch/>
        </p:blipFill>
        <p:spPr>
          <a:xfrm>
            <a:off x="5978912" y="671474"/>
            <a:ext cx="6082990" cy="4954316"/>
          </a:xfrm>
          <a:prstGeom prst="rect">
            <a:avLst/>
          </a:prstGeom>
        </p:spPr>
      </p:pic>
      <p:sp>
        <p:nvSpPr>
          <p:cNvPr id="8" name="Content Placeholder 2">
            <a:extLst>
              <a:ext uri="{FF2B5EF4-FFF2-40B4-BE49-F238E27FC236}">
                <a16:creationId xmlns:a16="http://schemas.microsoft.com/office/drawing/2014/main" id="{8257F44D-06C1-93E9-8541-4E3760B57075}"/>
              </a:ext>
            </a:extLst>
          </p:cNvPr>
          <p:cNvSpPr>
            <a:spLocks noGrp="1"/>
          </p:cNvSpPr>
          <p:nvPr>
            <p:ph idx="1"/>
          </p:nvPr>
        </p:nvSpPr>
        <p:spPr>
          <a:xfrm>
            <a:off x="130098" y="1352725"/>
            <a:ext cx="5848814" cy="4635480"/>
          </a:xfrm>
        </p:spPr>
        <p:txBody>
          <a:bodyPr>
            <a:noAutofit/>
          </a:bodyPr>
          <a:lstStyle/>
          <a:p>
            <a:pPr marL="101600" marR="168275" indent="0" algn="just">
              <a:spcBef>
                <a:spcPts val="40"/>
              </a:spcBef>
              <a:spcAft>
                <a:spcPts val="0"/>
              </a:spcAft>
              <a:buNone/>
            </a:pP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“In 2007-2008 the Greater Palm River Area Community is located in Hillsborough County,</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adjacent</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to the</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City of</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Tampa, south</a:t>
            </a:r>
            <a:r>
              <a:rPr lang="en-US" sz="1200" spc="-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of</a:t>
            </a:r>
            <a:r>
              <a:rPr lang="en-US" sz="1200" spc="-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the</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State</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Road</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60/Adamo</a:t>
            </a:r>
            <a:r>
              <a:rPr lang="en-US" sz="1200" spc="-2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Drive;</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west</a:t>
            </a:r>
            <a:r>
              <a:rPr lang="en-US" sz="1200" spc="-1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of US 301 to the McKay Bay, and north of</a:t>
            </a:r>
            <a:r>
              <a:rPr lang="en-US" sz="1200" spc="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the border of the Riverview Community Plan Boundary (south of Madison Avenue/Progress Boulevard).</a:t>
            </a:r>
            <a:r>
              <a:rPr lang="en-US" sz="1200" spc="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We recognize that Palm River is a unique Community that includes the Palm River/Tampa Bypass Canal and Delaney Creek, and McKay Bay waterways.</a:t>
            </a:r>
            <a:r>
              <a:rPr lang="en-US" sz="1200" spc="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We desire to retain our mixture of open spaces, large lots, and developed parcels; maintain our high-home ownership ratio, our diverse multi-cultural Community assets and neighborhoods, and our historic landmarks; we value our multi-generational residential makeup; we seek to minimize thru traffic on local roadways, focusing thru trips</a:t>
            </a:r>
            <a:r>
              <a:rPr lang="en-US" sz="1200" spc="-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to arterials; and we desire to preserve and protect our waterfronts, and our recreational and environmentally-sensitive lands. This Vision is graphically represented on the Greater Palm River Area Concept Map.</a:t>
            </a:r>
          </a:p>
          <a:p>
            <a:pPr marL="0" marR="0" indent="0">
              <a:spcBef>
                <a:spcPts val="0"/>
              </a:spcBef>
              <a:spcAft>
                <a:spcPts val="0"/>
              </a:spcAft>
              <a:buNone/>
            </a:pPr>
            <a:endPar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101600" marR="168275" indent="0" algn="just">
              <a:spcBef>
                <a:spcPts val="5"/>
              </a:spcBef>
              <a:buNone/>
            </a:pP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In 2020, we will have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recognized and fostered an economically diverse community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that includes additional residential, commercial, office and industrial development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accomplished through planned growth</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a:t>
            </a:r>
            <a:r>
              <a:rPr lang="en-US" sz="1200" spc="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We have supported a mixture of old and new residential, both large lot with individual homes and higher density developments in appropriate areas</a:t>
            </a:r>
            <a:r>
              <a:rPr lang="en-US" sz="1200" spc="-2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as</a:t>
            </a:r>
            <a:r>
              <a:rPr lang="en-US" sz="1200" spc="-1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well</a:t>
            </a:r>
            <a:r>
              <a:rPr lang="en-US" sz="1200" spc="-1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as</a:t>
            </a:r>
            <a:r>
              <a:rPr lang="en-US" sz="1200" spc="-1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commercial,</a:t>
            </a:r>
            <a:r>
              <a:rPr lang="en-US" sz="1200" spc="-1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industrial</a:t>
            </a:r>
            <a:r>
              <a:rPr lang="en-US" sz="1200" spc="-1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development</a:t>
            </a:r>
            <a:r>
              <a:rPr lang="en-US" sz="1200" spc="-2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and</a:t>
            </a:r>
            <a:r>
              <a:rPr lang="en-US" sz="1200" spc="-2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viable</a:t>
            </a:r>
            <a:r>
              <a:rPr lang="en-US" sz="1200" spc="-1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agricultural uses.</a:t>
            </a:r>
            <a:r>
              <a:rPr lang="en-US" sz="1200" spc="145" dirty="0">
                <a:solidFill>
                  <a:schemeClr val="bg2">
                    <a:lumMod val="50000"/>
                  </a:schemeClr>
                </a:solidFill>
                <a:effectLs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New</a:t>
            </a:r>
            <a:r>
              <a:rPr lang="en-US" sz="1200" spc="14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development</a:t>
            </a:r>
            <a:r>
              <a:rPr lang="en-US" sz="1200" spc="145"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and</a:t>
            </a:r>
            <a:r>
              <a:rPr lang="en-US" sz="1200" spc="14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redevelopment</a:t>
            </a:r>
            <a:r>
              <a:rPr lang="en-US" sz="1200" spc="145"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will</a:t>
            </a:r>
            <a:r>
              <a:rPr lang="en-US" sz="1200" spc="145"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have</a:t>
            </a:r>
            <a:r>
              <a:rPr lang="en-US" sz="1200" spc="145"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been</a:t>
            </a:r>
            <a:r>
              <a:rPr lang="en-US" sz="1200" spc="14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encouraged</a:t>
            </a:r>
            <a:r>
              <a:rPr lang="en-US" sz="1200" spc="145"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that</a:t>
            </a:r>
            <a:r>
              <a:rPr lang="en-US" sz="1200" spc="145"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fits</a:t>
            </a:r>
            <a:r>
              <a:rPr lang="en-US" sz="1200" spc="145"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spc="-25"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the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characteristics of the existing and historic Community.</a:t>
            </a:r>
            <a:r>
              <a:rPr lang="en-US" sz="1200" spc="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 </a:t>
            </a:r>
            <a:r>
              <a:rPr lang="en-US" sz="1200" dirty="0">
                <a:solidFill>
                  <a:schemeClr val="bg2">
                    <a:lumMod val="50000"/>
                  </a:schemeClr>
                </a:solidFill>
                <a:effectLst/>
                <a:highlight>
                  <a:srgbClr val="ACCA9E"/>
                </a:highlight>
                <a:latin typeface="Palatino Linotype" panose="02040502050505030304" pitchFamily="18" charset="0"/>
                <a:ea typeface="Palatino Linotype" panose="02040502050505030304" pitchFamily="18" charset="0"/>
                <a:cs typeface="Palatino Linotype" panose="02040502050505030304" pitchFamily="18" charset="0"/>
              </a:rPr>
              <a:t>Community centers, sports complexes, parks, greenways, water-way accesses have been established that provide a wealth of services and recreational opportunities to the Community.”</a:t>
            </a:r>
          </a:p>
        </p:txBody>
      </p:sp>
      <p:sp>
        <p:nvSpPr>
          <p:cNvPr id="4" name="Slide Number Placeholder 3">
            <a:extLst>
              <a:ext uri="{FF2B5EF4-FFF2-40B4-BE49-F238E27FC236}">
                <a16:creationId xmlns:a16="http://schemas.microsoft.com/office/drawing/2014/main" id="{806AF787-A41F-BA33-AF53-DC7BFBCC9508}"/>
              </a:ext>
            </a:extLst>
          </p:cNvPr>
          <p:cNvSpPr>
            <a:spLocks noGrp="1"/>
          </p:cNvSpPr>
          <p:nvPr>
            <p:ph type="sldNum" sz="quarter" idx="12"/>
          </p:nvPr>
        </p:nvSpPr>
        <p:spPr/>
        <p:txBody>
          <a:bodyPr/>
          <a:lstStyle/>
          <a:p>
            <a:fld id="{B5CFB206-106B-4D16-B852-267EB2CCBA25}" type="slidenum">
              <a:rPr lang="en-US" smtClean="0"/>
              <a:pPr/>
              <a:t>9</a:t>
            </a:fld>
            <a:endParaRPr lang="en-US" dirty="0"/>
          </a:p>
        </p:txBody>
      </p:sp>
      <p:sp>
        <p:nvSpPr>
          <p:cNvPr id="11" name="Content Placeholder 2">
            <a:extLst>
              <a:ext uri="{FF2B5EF4-FFF2-40B4-BE49-F238E27FC236}">
                <a16:creationId xmlns:a16="http://schemas.microsoft.com/office/drawing/2014/main" id="{F39587C4-8A29-656C-5097-5D67AE741BE0}"/>
              </a:ext>
            </a:extLst>
          </p:cNvPr>
          <p:cNvSpPr txBox="1">
            <a:spLocks/>
          </p:cNvSpPr>
          <p:nvPr/>
        </p:nvSpPr>
        <p:spPr>
          <a:xfrm>
            <a:off x="2115479" y="2292699"/>
            <a:ext cx="8187783" cy="2272602"/>
          </a:xfrm>
          <a:prstGeom prst="rect">
            <a:avLst/>
          </a:prstGeom>
          <a:solidFill>
            <a:schemeClr val="bg1"/>
          </a:solidFill>
          <a:ln w="76200">
            <a:solidFill>
              <a:schemeClr val="accent6"/>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1600" marR="168275" indent="0" algn="just">
              <a:spcBef>
                <a:spcPts val="5"/>
              </a:spcBef>
              <a:buFont typeface="Arial" panose="020B0604020202020204" pitchFamily="34" charset="0"/>
              <a:buNone/>
            </a:pP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“…recognized and fostered an economically diverse community …accomplished through planned growth</a:t>
            </a:r>
            <a:r>
              <a:rPr lang="en-US" sz="2000" spc="200" dirty="0">
                <a:latin typeface="Palatino Linotype" panose="02040502050505030304" pitchFamily="18" charset="0"/>
                <a:ea typeface="Palatino Linotype" panose="02040502050505030304" pitchFamily="18" charset="0"/>
                <a:cs typeface="Palatino Linotype" panose="02040502050505030304" pitchFamily="18" charset="0"/>
              </a:rPr>
              <a:t>...</a:t>
            </a: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New</a:t>
            </a:r>
            <a:r>
              <a:rPr lang="en-US" sz="2000" spc="140"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development</a:t>
            </a:r>
            <a:r>
              <a:rPr lang="en-US" sz="2000" spc="145"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and</a:t>
            </a:r>
            <a:r>
              <a:rPr lang="en-US" sz="2000" spc="140"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redevelopment</a:t>
            </a:r>
            <a:r>
              <a:rPr lang="en-US" sz="2000" spc="145"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will</a:t>
            </a:r>
            <a:r>
              <a:rPr lang="en-US" sz="2000" spc="145"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have</a:t>
            </a:r>
            <a:r>
              <a:rPr lang="en-US" sz="2000" spc="145"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been</a:t>
            </a:r>
            <a:r>
              <a:rPr lang="en-US" sz="2000" spc="140"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encouraged</a:t>
            </a:r>
            <a:r>
              <a:rPr lang="en-US" sz="2000" spc="145"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that</a:t>
            </a:r>
            <a:r>
              <a:rPr lang="en-US" sz="2000" spc="145"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fits</a:t>
            </a:r>
            <a:r>
              <a:rPr lang="en-US" sz="2000" spc="145"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2000" spc="-25" dirty="0">
                <a:latin typeface="Palatino Linotype" panose="02040502050505030304" pitchFamily="18" charset="0"/>
                <a:ea typeface="Palatino Linotype" panose="02040502050505030304" pitchFamily="18" charset="0"/>
                <a:cs typeface="Palatino Linotype" panose="02040502050505030304" pitchFamily="18" charset="0"/>
              </a:rPr>
              <a:t>the </a:t>
            </a: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characteristics of the existing and historic Community.</a:t>
            </a:r>
            <a:r>
              <a:rPr lang="en-US" sz="2000" spc="200" dirty="0">
                <a:latin typeface="Palatino Linotype" panose="02040502050505030304" pitchFamily="18" charset="0"/>
                <a:ea typeface="Palatino Linotype" panose="02040502050505030304" pitchFamily="18" charset="0"/>
                <a:cs typeface="Palatino Linotype" panose="02040502050505030304" pitchFamily="18" charset="0"/>
              </a:rPr>
              <a:t> </a:t>
            </a:r>
            <a:r>
              <a:rPr lang="en-US" sz="2000" dirty="0">
                <a:latin typeface="Palatino Linotype" panose="02040502050505030304" pitchFamily="18" charset="0"/>
                <a:ea typeface="Palatino Linotype" panose="02040502050505030304" pitchFamily="18" charset="0"/>
                <a:cs typeface="Palatino Linotype" panose="02040502050505030304" pitchFamily="18" charset="0"/>
              </a:rPr>
              <a:t>Community centers, sports complexes, parks, greenways, water-way accesses have been established that provide a wealth of services and recreational opportunities to the Community.”</a:t>
            </a:r>
          </a:p>
        </p:txBody>
      </p:sp>
      <p:sp>
        <p:nvSpPr>
          <p:cNvPr id="6" name="Title 1">
            <a:extLst>
              <a:ext uri="{FF2B5EF4-FFF2-40B4-BE49-F238E27FC236}">
                <a16:creationId xmlns:a16="http://schemas.microsoft.com/office/drawing/2014/main" id="{2D2EC8A0-E117-BDC1-251C-D37F533E13E6}"/>
              </a:ext>
            </a:extLst>
          </p:cNvPr>
          <p:cNvSpPr>
            <a:spLocks noGrp="1"/>
          </p:cNvSpPr>
          <p:nvPr>
            <p:ph type="title"/>
          </p:nvPr>
        </p:nvSpPr>
        <p:spPr>
          <a:xfrm>
            <a:off x="247929" y="207013"/>
            <a:ext cx="5613152" cy="1325563"/>
          </a:xfrm>
        </p:spPr>
        <p:txBody>
          <a:bodyPr>
            <a:normAutofit/>
          </a:bodyPr>
          <a:lstStyle/>
          <a:p>
            <a:r>
              <a:rPr lang="en-US" sz="2800" dirty="0"/>
              <a:t>Adopted Community Plan: </a:t>
            </a:r>
            <a:br>
              <a:rPr lang="en-US" sz="2800" dirty="0"/>
            </a:br>
            <a:r>
              <a:rPr lang="en-US" sz="2800" dirty="0"/>
              <a:t>Vision Statement</a:t>
            </a:r>
          </a:p>
        </p:txBody>
      </p:sp>
    </p:spTree>
    <p:extLst>
      <p:ext uri="{BB962C8B-B14F-4D97-AF65-F5344CB8AC3E}">
        <p14:creationId xmlns:p14="http://schemas.microsoft.com/office/powerpoint/2010/main" val="2957222249"/>
      </p:ext>
    </p:extLst>
  </p:cSld>
  <p:clrMapOvr>
    <a:masterClrMapping/>
  </p:clrMapOvr>
</p:sld>
</file>

<file path=ppt/theme/theme1.xml><?xml version="1.0" encoding="utf-8"?>
<a:theme xmlns:a="http://schemas.openxmlformats.org/drawingml/2006/main" name="Plan Hillsboroug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 Hillsborough" id="{F78C7BC1-1BD7-43AD-A5FC-AFC549BF2A5A}" vid="{8D97CBC2-F7C2-4C00-B6FC-29FB1AC5D5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41C5F177A7C54A8FAB86355591160D" ma:contentTypeVersion="7" ma:contentTypeDescription="Create a new document." ma:contentTypeScope="" ma:versionID="1f39e50c97d40f80c8b812118c53bda8">
  <xsd:schema xmlns:xsd="http://www.w3.org/2001/XMLSchema" xmlns:xs="http://www.w3.org/2001/XMLSchema" xmlns:p="http://schemas.microsoft.com/office/2006/metadata/properties" xmlns:ns2="6cc4a9b3-9988-4449-a6a7-047465d6ec49" xmlns:ns3="88444e0e-fabf-446b-95c5-be5e15299f87" targetNamespace="http://schemas.microsoft.com/office/2006/metadata/properties" ma:root="true" ma:fieldsID="f533476ae6d7f227b85fcd45383a93c3" ns2:_="" ns3:_="">
    <xsd:import namespace="6cc4a9b3-9988-4449-a6a7-047465d6ec49"/>
    <xsd:import namespace="88444e0e-fabf-446b-95c5-be5e15299f8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4a9b3-9988-4449-a6a7-047465d6ec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444e0e-fabf-446b-95c5-be5e15299f8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0B6498-251A-4B05-A361-674D0989AD00}">
  <ds:schemaRefs>
    <ds:schemaRef ds:uri="http://schemas.microsoft.com/sharepoint/v3/contenttype/forms"/>
  </ds:schemaRefs>
</ds:datastoreItem>
</file>

<file path=customXml/itemProps2.xml><?xml version="1.0" encoding="utf-8"?>
<ds:datastoreItem xmlns:ds="http://schemas.openxmlformats.org/officeDocument/2006/customXml" ds:itemID="{BBF69C1F-0508-4186-9758-E2F803B7BDE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A0F0117-C65A-4BA4-A087-C28D1219E6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c4a9b3-9988-4449-a6a7-047465d6ec49"/>
    <ds:schemaRef ds:uri="88444e0e-fabf-446b-95c5-be5e15299f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19200</TotalTime>
  <Words>4046</Words>
  <Application>Microsoft Office PowerPoint</Application>
  <PresentationFormat>Widescreen</PresentationFormat>
  <Paragraphs>409</Paragraphs>
  <Slides>26</Slides>
  <Notes>23</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Open Sans ExtraBold</vt:lpstr>
      <vt:lpstr>Open Sans Light</vt:lpstr>
      <vt:lpstr>Palatino Linotype</vt:lpstr>
      <vt:lpstr>Symbol</vt:lpstr>
      <vt:lpstr>Plan Hillsborough</vt:lpstr>
      <vt:lpstr>Greater Palm River Area Community Plan Update</vt:lpstr>
      <vt:lpstr>Welcome!</vt:lpstr>
      <vt:lpstr>Agenda</vt:lpstr>
      <vt:lpstr>What is a Community Plan?</vt:lpstr>
      <vt:lpstr>Community Planning in Hillsborough County</vt:lpstr>
      <vt:lpstr>Adopted Community Plan:   Greater Palm River Area Community Plan </vt:lpstr>
      <vt:lpstr>Adopted Community Plan:  Vision Statement</vt:lpstr>
      <vt:lpstr>Adopted Community Plan:  Vision Statement</vt:lpstr>
      <vt:lpstr>Adopted Community Plan:  Vision Statement</vt:lpstr>
      <vt:lpstr>PowerPoint Presentation</vt:lpstr>
      <vt:lpstr>Adopted Community Plan: Implementation</vt:lpstr>
      <vt:lpstr>PowerPoint Presentation</vt:lpstr>
      <vt:lpstr>PowerPoint Presentation</vt:lpstr>
      <vt:lpstr>The Community Plan Update 2010-2022 Demographic and Economic Growth </vt:lpstr>
      <vt:lpstr>The Community Plan Update  SWOT Analysis </vt:lpstr>
      <vt:lpstr>The Community Plan Update   What word best describes your desired future for Greater Palm River? </vt:lpstr>
      <vt:lpstr>The Community Plan Update  There are nine (9) established goals within the adopted community plan. Out of these goals, which do feel are the highest priority? Please select three (3)</vt:lpstr>
      <vt:lpstr>The Community Plan Update: Engagement Insights</vt:lpstr>
      <vt:lpstr>The Community Plan Update  Draft Community Plan Recommendations</vt:lpstr>
      <vt:lpstr>Next Steps</vt:lpstr>
      <vt:lpstr>78th Street Safety Enhancement Project</vt:lpstr>
      <vt:lpstr>  </vt:lpstr>
      <vt:lpstr>Greater Palm River Area Community Plan: Goals </vt:lpstr>
      <vt:lpstr>Combination of Related Goals </vt:lpstr>
      <vt:lpstr>Connecting Goals back to Comp Plan</vt:lpstr>
      <vt:lpstr>Proposed Goals Breakdown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Palm River Area Community Plan Update  Actualización del Plan Comunitario de la Área metropolitana de Palm River</dc:title>
  <dc:creator>Sofia Garantiva</dc:creator>
  <cp:lastModifiedBy>Sofia Garantiva</cp:lastModifiedBy>
  <cp:revision>313</cp:revision>
  <cp:lastPrinted>2023-08-08T15:59:21Z</cp:lastPrinted>
  <dcterms:created xsi:type="dcterms:W3CDTF">2022-09-25T16:39:40Z</dcterms:created>
  <dcterms:modified xsi:type="dcterms:W3CDTF">2023-08-17T19:57:28Z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0x010100FE41C5F177A7C54A8FAB86355591160D</vt:lpwstr>
  </property>
</Properties>
</file>