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26" r:id="rId2"/>
    <p:sldId id="351" r:id="rId3"/>
    <p:sldId id="353" r:id="rId4"/>
    <p:sldId id="334" r:id="rId5"/>
    <p:sldId id="275" r:id="rId6"/>
    <p:sldId id="361" r:id="rId7"/>
    <p:sldId id="337" r:id="rId8"/>
    <p:sldId id="360" r:id="rId9"/>
    <p:sldId id="355" r:id="rId10"/>
    <p:sldId id="281" r:id="rId11"/>
    <p:sldId id="272" r:id="rId12"/>
    <p:sldId id="366" r:id="rId13"/>
    <p:sldId id="367" r:id="rId14"/>
    <p:sldId id="332" r:id="rId15"/>
    <p:sldId id="349" r:id="rId16"/>
    <p:sldId id="284" r:id="rId17"/>
    <p:sldId id="363" r:id="rId18"/>
    <p:sldId id="331" r:id="rId19"/>
    <p:sldId id="364" r:id="rId20"/>
    <p:sldId id="350" r:id="rId21"/>
    <p:sldId id="368" r:id="rId22"/>
    <p:sldId id="369" r:id="rId23"/>
    <p:sldId id="370" r:id="rId24"/>
    <p:sldId id="371" r:id="rId25"/>
    <p:sldId id="372" r:id="rId26"/>
    <p:sldId id="373" r:id="rId27"/>
    <p:sldId id="374" r:id="rId28"/>
    <p:sldId id="357" r:id="rId29"/>
    <p:sldId id="299" r:id="rId30"/>
    <p:sldId id="365" r:id="rId31"/>
    <p:sldId id="362" r:id="rId32"/>
    <p:sldId id="328" r:id="rId33"/>
    <p:sldId id="329"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DA2129-A782-BD29-A9F4-CBF8591D70D3}" name="Sofia Garantiva" initials="SG" userId="S::garantivas@plancom.org::3a531ce5-a7b3-4624-9d4d-13118fccd3d0" providerId="AD"/>
  <p188:author id="{A4411F44-FC86-88ED-90A3-1E07501B780F}" name="Jay Collins" initials="JC" userId="S::CollinsJ@plancom.org::cd74f16d-4a1f-4d1b-9398-ccd1c4569a78" providerId="AD"/>
  <p188:author id="{57D0777F-AA36-1857-8640-465C0B4D975D}" name="Alvaro Gabaldon" initials="AG" userId="S::gabaldona@plancom.org::d442d549-4885-47cc-b5b0-45f2e11eab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tiana Gonzalez" initials="TG" lastIdx="1" clrIdx="0">
    <p:extLst>
      <p:ext uri="{19B8F6BF-5375-455C-9EA6-DF929625EA0E}">
        <p15:presenceInfo xmlns:p15="http://schemas.microsoft.com/office/powerpoint/2012/main" userId="S::gonzalezt@plancom.org::a9d1459a-c42d-43aa-a7ad-3b14ae41ed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7FB"/>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520" autoAdjust="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873D-4408-BF14-A56EB2CCB5C5}"/>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73D-4408-BF14-A56EB2CCB5C5}"/>
              </c:ext>
            </c:extLst>
          </c:dPt>
          <c:dPt>
            <c:idx val="2"/>
            <c:bubble3D val="0"/>
            <c:explosion val="11"/>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73D-4408-BF14-A56EB2CCB5C5}"/>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873D-4408-BF14-A56EB2CCB5C5}"/>
              </c:ext>
            </c:extLst>
          </c:dPt>
          <c:dLbls>
            <c:dLbl>
              <c:idx val="0"/>
              <c:tx>
                <c:rich>
                  <a:bodyPr/>
                  <a:lstStyle/>
                  <a:p>
                    <a:fld id="{8EA7A68F-C6DB-4A3D-A520-C3272CF4EF07}" type="CATEGORYNAME">
                      <a:rPr lang="en-US" b="1" smtClean="0"/>
                      <a:pPr/>
                      <a:t>[CATEGORY NAME]</a:t>
                    </a:fld>
                    <a:br>
                      <a:rPr lang="en-US" baseline="0" dirty="0"/>
                    </a:br>
                    <a:fld id="{6B536F6E-E8DD-4530-9C62-8C7C4921B06F}" type="VALUE">
                      <a:rPr lang="en-US" i="1" baseline="0" smtClean="0"/>
                      <a:pPr/>
                      <a:t>[VALUE]</a:t>
                    </a:fld>
                    <a:r>
                      <a:rPr lang="en-US" baseline="0" dirty="0"/>
                      <a:t>, (</a:t>
                    </a:r>
                    <a:fld id="{1C2E56E9-7E67-4AA8-8D27-F17764D745F4}" type="PERCENTAGE">
                      <a:rPr lang="en-US" i="1" baseline="0" smtClean="0"/>
                      <a:pPr/>
                      <a:t>[PERCENTAGE]</a:t>
                    </a:fld>
                    <a:r>
                      <a:rPr lang="en-US" baseline="0" dirty="0"/>
                      <a:t>)</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73D-4408-BF14-A56EB2CCB5C5}"/>
                </c:ext>
              </c:extLst>
            </c:dLbl>
            <c:dLbl>
              <c:idx val="1"/>
              <c:tx>
                <c:rich>
                  <a:bodyPr/>
                  <a:lstStyle/>
                  <a:p>
                    <a:fld id="{147EAA10-73DE-44F6-8080-5F857B5E68AC}" type="CATEGORYNAME">
                      <a:rPr lang="en-US" b="1"/>
                      <a:pPr/>
                      <a:t>[CATEGORY NAME]</a:t>
                    </a:fld>
                    <a:r>
                      <a:rPr lang="en-US" baseline="0" dirty="0"/>
                      <a:t>, </a:t>
                    </a:r>
                    <a:br>
                      <a:rPr lang="en-US" baseline="0" dirty="0"/>
                    </a:br>
                    <a:fld id="{E909D0F6-5444-441E-ABE6-9F932E5820CC}" type="VALUE">
                      <a:rPr lang="en-US" i="1" baseline="0" smtClean="0"/>
                      <a:pPr/>
                      <a:t>[VALUE]</a:t>
                    </a:fld>
                    <a:r>
                      <a:rPr lang="en-US" baseline="0" dirty="0"/>
                      <a:t> (</a:t>
                    </a:r>
                    <a:fld id="{7B59B3D4-26A5-4762-BAAB-4BCA9DA62231}" type="PERCENTAGE">
                      <a:rPr lang="en-US" i="1" baseline="0" smtClean="0"/>
                      <a:pPr/>
                      <a:t>[PERCENTAGE]</a:t>
                    </a:fld>
                    <a:r>
                      <a:rPr lang="en-US" baseline="0" dirty="0"/>
                      <a:t>)</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73D-4408-BF14-A56EB2CCB5C5}"/>
                </c:ext>
              </c:extLst>
            </c:dLbl>
            <c:dLbl>
              <c:idx val="2"/>
              <c:tx>
                <c:rich>
                  <a:bodyPr/>
                  <a:lstStyle/>
                  <a:p>
                    <a:fld id="{172F8E62-16E4-4A81-842F-F467F82C645E}" type="CATEGORYNAME">
                      <a:rPr lang="en-US" b="1" smtClean="0"/>
                      <a:pPr/>
                      <a:t>[CATEGORY NAME]</a:t>
                    </a:fld>
                    <a:br>
                      <a:rPr lang="en-US" b="1" baseline="0" dirty="0"/>
                    </a:br>
                    <a:fld id="{2903765E-C007-4E96-A182-3DBF573D0067}" type="VALUE">
                      <a:rPr lang="en-US" b="0" i="1" baseline="0" smtClean="0"/>
                      <a:pPr/>
                      <a:t>[VALUE]</a:t>
                    </a:fld>
                    <a:r>
                      <a:rPr lang="en-US" b="0" i="1" baseline="0" dirty="0"/>
                      <a:t> (</a:t>
                    </a:r>
                    <a:fld id="{E86D795A-763E-47ED-9527-12476DDB6A09}" type="PERCENTAGE">
                      <a:rPr lang="en-US" b="0" i="1" baseline="0" smtClean="0"/>
                      <a:pPr/>
                      <a:t>[PERCENTAGE]</a:t>
                    </a:fld>
                    <a:r>
                      <a:rPr lang="en-US" b="0" i="1" baseline="0" dirty="0"/>
                      <a:t>)</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73D-4408-BF14-A56EB2CCB5C5}"/>
                </c:ext>
              </c:extLst>
            </c:dLbl>
            <c:dLbl>
              <c:idx val="3"/>
              <c:tx>
                <c:rich>
                  <a:bodyPr/>
                  <a:lstStyle/>
                  <a:p>
                    <a:fld id="{8F17E121-6FF6-4AE2-B8D7-148336E5D25E}" type="CATEGORYNAME">
                      <a:rPr lang="en-US" b="1"/>
                      <a:pPr/>
                      <a:t>[CATEGORY NAME]</a:t>
                    </a:fld>
                    <a:r>
                      <a:rPr lang="en-US" baseline="0"/>
                      <a:t>, </a:t>
                    </a:r>
                    <a:fld id="{A2EA4478-73BF-4F0E-A11C-4FC85D26BFDE}" type="VALUE">
                      <a:rPr lang="en-US" i="1" baseline="0" smtClean="0"/>
                      <a:pPr/>
                      <a:t>[VALUE]</a:t>
                    </a:fld>
                    <a:r>
                      <a:rPr lang="en-US" i="1" baseline="0"/>
                      <a:t> (</a:t>
                    </a:r>
                    <a:fld id="{E75A39C5-2AC2-4C05-B74D-20AB84AD436C}" type="PERCENTAGE">
                      <a:rPr lang="en-US" i="1" baseline="0" smtClean="0"/>
                      <a:pPr/>
                      <a:t>[PERCENTAGE]</a:t>
                    </a:fld>
                    <a:r>
                      <a:rPr lang="en-US" i="1" baseline="0"/>
                      <a:t>)</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73D-4408-BF14-A56EB2CCB5C5}"/>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65 yrs old +</c:v>
                </c:pt>
                <c:pt idx="1">
                  <c:v>0-17 yrs old</c:v>
                </c:pt>
                <c:pt idx="2">
                  <c:v>45-64 yrs old</c:v>
                </c:pt>
                <c:pt idx="3">
                  <c:v>18-44 yrs old</c:v>
                </c:pt>
              </c:strCache>
            </c:strRef>
          </c:cat>
          <c:val>
            <c:numRef>
              <c:f>Sheet1!$B$2:$B$5</c:f>
              <c:numCache>
                <c:formatCode>#,##0</c:formatCode>
                <c:ptCount val="4"/>
                <c:pt idx="0">
                  <c:v>8667</c:v>
                </c:pt>
                <c:pt idx="1">
                  <c:v>10393</c:v>
                </c:pt>
                <c:pt idx="2">
                  <c:v>15833</c:v>
                </c:pt>
                <c:pt idx="3">
                  <c:v>15400</c:v>
                </c:pt>
              </c:numCache>
            </c:numRef>
          </c:val>
          <c:extLst>
            <c:ext xmlns:c16="http://schemas.microsoft.com/office/drawing/2014/chart" uri="{C3380CC4-5D6E-409C-BE32-E72D297353CC}">
              <c16:uniqueId val="{00000000-873D-4408-BF14-A56EB2CCB5C5}"/>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3.xml.rels><?xml version="1.0" encoding="UTF-8" standalone="yes"?>
<Relationships xmlns="http://schemas.openxmlformats.org/package/2006/relationships"><Relationship Id="rId3" Type="http://schemas.openxmlformats.org/officeDocument/2006/relationships/hyperlink" Target="mailto:garantivas@plancom.org" TargetMode="External"/><Relationship Id="rId2" Type="http://schemas.openxmlformats.org/officeDocument/2006/relationships/hyperlink" Target="mailto:collinsj@plancom.org" TargetMode="External"/><Relationship Id="rId1" Type="http://schemas.openxmlformats.org/officeDocument/2006/relationships/hyperlink" Target="mailto:gabaldona@plancom.org"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3.xml.rels><?xml version="1.0" encoding="UTF-8" standalone="yes"?>
<Relationships xmlns="http://schemas.openxmlformats.org/package/2006/relationships"><Relationship Id="rId3" Type="http://schemas.openxmlformats.org/officeDocument/2006/relationships/hyperlink" Target="mailto:collinsj@plancom.org" TargetMode="External"/><Relationship Id="rId2" Type="http://schemas.openxmlformats.org/officeDocument/2006/relationships/hyperlink" Target="mailto:garantivas@plancom.org" TargetMode="External"/><Relationship Id="rId1" Type="http://schemas.openxmlformats.org/officeDocument/2006/relationships/hyperlink" Target="mailto:gabaldona@plancom.org"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33776C-B077-47E7-B7F4-A3B19AC68423}"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9A687B22-67B0-4E0A-AB1A-67604AA6DA1D}">
      <dgm:prSet custT="1"/>
      <dgm:spPr>
        <a:solidFill>
          <a:schemeClr val="accent1">
            <a:lumMod val="60000"/>
            <a:lumOff val="40000"/>
          </a:schemeClr>
        </a:solidFill>
      </dgm:spPr>
      <dgm:t>
        <a:bodyPr/>
        <a:lstStyle/>
        <a:p>
          <a:r>
            <a:rPr lang="en-US" sz="2800" dirty="0"/>
            <a:t>Comprehensive Plan</a:t>
          </a:r>
        </a:p>
      </dgm:t>
    </dgm:pt>
    <dgm:pt modelId="{337C0DEC-D906-4265-96B1-85FC022DEFA8}" type="parTrans" cxnId="{D7DC4A82-1F41-49A6-8312-45AFE25B5C38}">
      <dgm:prSet/>
      <dgm:spPr/>
      <dgm:t>
        <a:bodyPr/>
        <a:lstStyle/>
        <a:p>
          <a:endParaRPr lang="en-US"/>
        </a:p>
      </dgm:t>
    </dgm:pt>
    <dgm:pt modelId="{21DB7475-B552-4E3A-B097-85D61BD59182}" type="sibTrans" cxnId="{D7DC4A82-1F41-49A6-8312-45AFE25B5C38}">
      <dgm:prSet/>
      <dgm:spPr/>
      <dgm:t>
        <a:bodyPr/>
        <a:lstStyle/>
        <a:p>
          <a:endParaRPr lang="en-US"/>
        </a:p>
      </dgm:t>
    </dgm:pt>
    <dgm:pt modelId="{87CBE606-7C7D-44C7-A3EB-8CABAD2CFABE}">
      <dgm:prSet custT="1"/>
      <dgm:spPr>
        <a:solidFill>
          <a:schemeClr val="accent1">
            <a:lumMod val="60000"/>
            <a:lumOff val="40000"/>
          </a:schemeClr>
        </a:solidFill>
      </dgm:spPr>
      <dgm:t>
        <a:bodyPr/>
        <a:lstStyle/>
        <a:p>
          <a:r>
            <a:rPr lang="en-US" sz="2400" dirty="0"/>
            <a:t>Livable Communities Element of Comprehensive Plan</a:t>
          </a:r>
        </a:p>
      </dgm:t>
    </dgm:pt>
    <dgm:pt modelId="{EF7DC714-4DBB-4237-BFB5-FD1D5D49ED9F}" type="parTrans" cxnId="{C84A07D3-B811-40A8-BAA0-3EB207611CC8}">
      <dgm:prSet/>
      <dgm:spPr/>
      <dgm:t>
        <a:bodyPr/>
        <a:lstStyle/>
        <a:p>
          <a:endParaRPr lang="en-US"/>
        </a:p>
      </dgm:t>
    </dgm:pt>
    <dgm:pt modelId="{4859C717-51AD-46B1-A681-13F598EB528D}" type="sibTrans" cxnId="{C84A07D3-B811-40A8-BAA0-3EB207611CC8}">
      <dgm:prSet/>
      <dgm:spPr/>
      <dgm:t>
        <a:bodyPr/>
        <a:lstStyle/>
        <a:p>
          <a:endParaRPr lang="en-US"/>
        </a:p>
      </dgm:t>
    </dgm:pt>
    <dgm:pt modelId="{2CC56FB4-9434-4428-80C2-933D02FEA987}">
      <dgm:prSet custT="1"/>
      <dgm:spPr>
        <a:solidFill>
          <a:schemeClr val="accent4"/>
        </a:solidFill>
      </dgm:spPr>
      <dgm:t>
        <a:bodyPr/>
        <a:lstStyle/>
        <a:p>
          <a:r>
            <a:rPr lang="en-US" sz="2400" dirty="0">
              <a:solidFill>
                <a:schemeClr val="tx1">
                  <a:lumMod val="75000"/>
                  <a:lumOff val="25000"/>
                </a:schemeClr>
              </a:solidFill>
            </a:rPr>
            <a:t>Valrico Community Plan </a:t>
          </a:r>
        </a:p>
      </dgm:t>
    </dgm:pt>
    <dgm:pt modelId="{E0B57C3D-F14B-4028-8B79-79D3DC33CCFB}" type="parTrans" cxnId="{7194EFF4-3B13-4ED4-9744-EBD7F5BBE98F}">
      <dgm:prSet/>
      <dgm:spPr/>
      <dgm:t>
        <a:bodyPr/>
        <a:lstStyle/>
        <a:p>
          <a:endParaRPr lang="en-US"/>
        </a:p>
      </dgm:t>
    </dgm:pt>
    <dgm:pt modelId="{7F0FF976-A1E0-49F6-B5F6-1E3902B8EB3D}" type="sibTrans" cxnId="{7194EFF4-3B13-4ED4-9744-EBD7F5BBE98F}">
      <dgm:prSet/>
      <dgm:spPr/>
      <dgm:t>
        <a:bodyPr/>
        <a:lstStyle/>
        <a:p>
          <a:endParaRPr lang="en-US"/>
        </a:p>
      </dgm:t>
    </dgm:pt>
    <dgm:pt modelId="{5760001D-0981-4036-BD32-53B904F0EDF6}">
      <dgm:prSet custT="1"/>
      <dgm:spPr>
        <a:solidFill>
          <a:schemeClr val="accent1">
            <a:lumMod val="20000"/>
            <a:lumOff val="80000"/>
          </a:schemeClr>
        </a:solidFill>
      </dgm:spPr>
      <dgm:t>
        <a:bodyPr/>
        <a:lstStyle/>
        <a:p>
          <a:endParaRPr lang="en-US" sz="1400" dirty="0"/>
        </a:p>
      </dgm:t>
    </dgm:pt>
    <dgm:pt modelId="{CD1E6FE9-1AC9-400C-A5E4-6CF66C484ED8}" type="parTrans" cxnId="{E7E73D95-69AF-4859-ABF4-E1D882D3C8BA}">
      <dgm:prSet/>
      <dgm:spPr/>
      <dgm:t>
        <a:bodyPr/>
        <a:lstStyle/>
        <a:p>
          <a:endParaRPr lang="en-US"/>
        </a:p>
      </dgm:t>
    </dgm:pt>
    <dgm:pt modelId="{1911B351-F8E0-4E7B-999B-9C2007AD25EE}" type="sibTrans" cxnId="{E7E73D95-69AF-4859-ABF4-E1D882D3C8BA}">
      <dgm:prSet/>
      <dgm:spPr/>
      <dgm:t>
        <a:bodyPr/>
        <a:lstStyle/>
        <a:p>
          <a:endParaRPr lang="en-US"/>
        </a:p>
      </dgm:t>
    </dgm:pt>
    <dgm:pt modelId="{A47D9B81-1051-47F0-8301-CED0C87BC8C2}">
      <dgm:prSet custT="1"/>
      <dgm:spPr>
        <a:solidFill>
          <a:schemeClr val="accent1">
            <a:lumMod val="20000"/>
            <a:lumOff val="80000"/>
          </a:schemeClr>
        </a:solidFill>
      </dgm:spPr>
      <dgm:t>
        <a:bodyPr/>
        <a:lstStyle/>
        <a:p>
          <a:endParaRPr lang="en-US" sz="1400" dirty="0"/>
        </a:p>
      </dgm:t>
    </dgm:pt>
    <dgm:pt modelId="{91179CF2-92FD-4741-B10F-3EE38B84C418}" type="parTrans" cxnId="{8B1BD090-3CC1-47BA-A1C3-910FA80D035B}">
      <dgm:prSet/>
      <dgm:spPr/>
      <dgm:t>
        <a:bodyPr/>
        <a:lstStyle/>
        <a:p>
          <a:endParaRPr lang="en-US"/>
        </a:p>
      </dgm:t>
    </dgm:pt>
    <dgm:pt modelId="{AB344B15-2B40-4F28-9232-72D07A7AE2DB}" type="sibTrans" cxnId="{8B1BD090-3CC1-47BA-A1C3-910FA80D035B}">
      <dgm:prSet/>
      <dgm:spPr/>
      <dgm:t>
        <a:bodyPr/>
        <a:lstStyle/>
        <a:p>
          <a:endParaRPr lang="en-US"/>
        </a:p>
      </dgm:t>
    </dgm:pt>
    <dgm:pt modelId="{3C8953C2-91E4-43D6-8893-9636D78D9879}">
      <dgm:prSet custT="1"/>
      <dgm:spPr>
        <a:solidFill>
          <a:schemeClr val="accent1">
            <a:lumMod val="20000"/>
            <a:lumOff val="80000"/>
          </a:schemeClr>
        </a:solidFill>
      </dgm:spPr>
      <dgm:t>
        <a:bodyPr/>
        <a:lstStyle/>
        <a:p>
          <a:pPr>
            <a:buNone/>
          </a:pPr>
          <a:endParaRPr lang="en-US" sz="1400" dirty="0"/>
        </a:p>
      </dgm:t>
    </dgm:pt>
    <dgm:pt modelId="{294C7BC2-7649-4A20-9508-49A1DF6F2676}" type="parTrans" cxnId="{E0D0C373-69C1-4A74-B3F2-F19A193E5E16}">
      <dgm:prSet/>
      <dgm:spPr/>
      <dgm:t>
        <a:bodyPr/>
        <a:lstStyle/>
        <a:p>
          <a:endParaRPr lang="en-US"/>
        </a:p>
      </dgm:t>
    </dgm:pt>
    <dgm:pt modelId="{57D33204-6B08-44C1-B2B4-65619BBBAAC1}" type="sibTrans" cxnId="{E0D0C373-69C1-4A74-B3F2-F19A193E5E16}">
      <dgm:prSet/>
      <dgm:spPr/>
      <dgm:t>
        <a:bodyPr/>
        <a:lstStyle/>
        <a:p>
          <a:endParaRPr lang="en-US"/>
        </a:p>
      </dgm:t>
    </dgm:pt>
    <dgm:pt modelId="{9733D01A-6549-495F-BCE0-BF017A11C59E}">
      <dgm:prSet custT="1"/>
      <dgm:spPr>
        <a:solidFill>
          <a:schemeClr val="accent1">
            <a:lumMod val="20000"/>
            <a:lumOff val="80000"/>
          </a:schemeClr>
        </a:solidFill>
      </dgm:spPr>
      <dgm:t>
        <a:bodyPr/>
        <a:lstStyle/>
        <a:p>
          <a:pPr>
            <a:buNone/>
          </a:pPr>
          <a:endParaRPr lang="en-US" sz="1400" dirty="0"/>
        </a:p>
      </dgm:t>
    </dgm:pt>
    <dgm:pt modelId="{3B1DC295-7D98-4238-A405-18F15D7F0D7C}" type="parTrans" cxnId="{E7DA939C-C698-418B-9554-411DB04CB991}">
      <dgm:prSet/>
      <dgm:spPr/>
      <dgm:t>
        <a:bodyPr/>
        <a:lstStyle/>
        <a:p>
          <a:endParaRPr lang="en-US"/>
        </a:p>
      </dgm:t>
    </dgm:pt>
    <dgm:pt modelId="{49B10397-2EA1-4E46-8F32-6526047E7125}" type="sibTrans" cxnId="{E7DA939C-C698-418B-9554-411DB04CB991}">
      <dgm:prSet/>
      <dgm:spPr/>
      <dgm:t>
        <a:bodyPr/>
        <a:lstStyle/>
        <a:p>
          <a:endParaRPr lang="en-US"/>
        </a:p>
      </dgm:t>
    </dgm:pt>
    <dgm:pt modelId="{18D62726-045D-42A7-B462-76FD7E26C481}">
      <dgm:prSet custT="1"/>
      <dgm:spPr>
        <a:solidFill>
          <a:schemeClr val="accent1">
            <a:lumMod val="50000"/>
          </a:schemeClr>
        </a:solidFill>
      </dgm:spPr>
      <dgm:t>
        <a:bodyPr/>
        <a:lstStyle/>
        <a:p>
          <a:r>
            <a:rPr lang="en-US" sz="2000" dirty="0"/>
            <a:t>Vision, Goals &amp; Strategies</a:t>
          </a:r>
        </a:p>
      </dgm:t>
    </dgm:pt>
    <dgm:pt modelId="{85EFE5AC-26EE-4051-A44E-266B22BF5F28}" type="parTrans" cxnId="{B8AC92FA-1132-4C76-A284-0E4B7AD0D52A}">
      <dgm:prSet/>
      <dgm:spPr/>
      <dgm:t>
        <a:bodyPr/>
        <a:lstStyle/>
        <a:p>
          <a:endParaRPr lang="en-US"/>
        </a:p>
      </dgm:t>
    </dgm:pt>
    <dgm:pt modelId="{F628AFD6-10C7-471A-8E7F-B6D348D94599}" type="sibTrans" cxnId="{B8AC92FA-1132-4C76-A284-0E4B7AD0D52A}">
      <dgm:prSet/>
      <dgm:spPr/>
      <dgm:t>
        <a:bodyPr/>
        <a:lstStyle/>
        <a:p>
          <a:endParaRPr lang="en-US"/>
        </a:p>
      </dgm:t>
    </dgm:pt>
    <dgm:pt modelId="{6BDEB04E-2E38-4ECD-95C5-3421C261F368}" type="pres">
      <dgm:prSet presAssocID="{D433776C-B077-47E7-B7F4-A3B19AC68423}" presName="mainComposite" presStyleCnt="0">
        <dgm:presLayoutVars>
          <dgm:chPref val="1"/>
          <dgm:dir/>
          <dgm:animOne val="branch"/>
          <dgm:animLvl val="lvl"/>
          <dgm:resizeHandles val="exact"/>
        </dgm:presLayoutVars>
      </dgm:prSet>
      <dgm:spPr/>
    </dgm:pt>
    <dgm:pt modelId="{25E7CB5E-4FFE-439D-A639-5F420D936F5F}" type="pres">
      <dgm:prSet presAssocID="{D433776C-B077-47E7-B7F4-A3B19AC68423}" presName="hierFlow" presStyleCnt="0"/>
      <dgm:spPr/>
    </dgm:pt>
    <dgm:pt modelId="{2C2552FE-2215-45C6-AF81-F3679A69F6BD}" type="pres">
      <dgm:prSet presAssocID="{D433776C-B077-47E7-B7F4-A3B19AC68423}" presName="firstBuf" presStyleCnt="0"/>
      <dgm:spPr/>
    </dgm:pt>
    <dgm:pt modelId="{E96C566F-B7F9-41F7-8B1C-6B0D4189E150}" type="pres">
      <dgm:prSet presAssocID="{D433776C-B077-47E7-B7F4-A3B19AC68423}" presName="hierChild1" presStyleCnt="0">
        <dgm:presLayoutVars>
          <dgm:chPref val="1"/>
          <dgm:animOne val="branch"/>
          <dgm:animLvl val="lvl"/>
        </dgm:presLayoutVars>
      </dgm:prSet>
      <dgm:spPr/>
    </dgm:pt>
    <dgm:pt modelId="{53653C50-066A-465E-ACE0-DCFE6723927D}" type="pres">
      <dgm:prSet presAssocID="{9A687B22-67B0-4E0A-AB1A-67604AA6DA1D}" presName="Name14" presStyleCnt="0"/>
      <dgm:spPr/>
    </dgm:pt>
    <dgm:pt modelId="{511447DE-3527-4F63-A59A-8B10202268B1}" type="pres">
      <dgm:prSet presAssocID="{9A687B22-67B0-4E0A-AB1A-67604AA6DA1D}" presName="level1Shape" presStyleLbl="node0" presStyleIdx="0" presStyleCnt="1" custScaleX="473987" custLinFactNeighborX="-88235" custLinFactNeighborY="16471">
        <dgm:presLayoutVars>
          <dgm:chPref val="3"/>
        </dgm:presLayoutVars>
      </dgm:prSet>
      <dgm:spPr/>
    </dgm:pt>
    <dgm:pt modelId="{0173138C-9682-48E4-8D44-0429FD1B5995}" type="pres">
      <dgm:prSet presAssocID="{9A687B22-67B0-4E0A-AB1A-67604AA6DA1D}" presName="hierChild2" presStyleCnt="0"/>
      <dgm:spPr/>
    </dgm:pt>
    <dgm:pt modelId="{7B8BD89C-9282-4591-8893-B608C198D577}" type="pres">
      <dgm:prSet presAssocID="{EF7DC714-4DBB-4237-BFB5-FD1D5D49ED9F}" presName="Name19" presStyleLbl="parChTrans1D2" presStyleIdx="0" presStyleCnt="1"/>
      <dgm:spPr/>
    </dgm:pt>
    <dgm:pt modelId="{1B1319BD-E1C9-4137-99F3-86CA289CD54B}" type="pres">
      <dgm:prSet presAssocID="{87CBE606-7C7D-44C7-A3EB-8CABAD2CFABE}" presName="Name21" presStyleCnt="0"/>
      <dgm:spPr/>
    </dgm:pt>
    <dgm:pt modelId="{FB162D89-96FB-425C-A333-7FB2D1875295}" type="pres">
      <dgm:prSet presAssocID="{87CBE606-7C7D-44C7-A3EB-8CABAD2CFABE}" presName="level2Shape" presStyleLbl="node2" presStyleIdx="0" presStyleCnt="1" custScaleX="428019" custLinFactNeighborX="-79392" custLinFactNeighborY="12272"/>
      <dgm:spPr/>
    </dgm:pt>
    <dgm:pt modelId="{74E2AB58-B82C-4152-9968-E7D8D37DDF5A}" type="pres">
      <dgm:prSet presAssocID="{87CBE606-7C7D-44C7-A3EB-8CABAD2CFABE}" presName="hierChild3" presStyleCnt="0"/>
      <dgm:spPr/>
    </dgm:pt>
    <dgm:pt modelId="{68535A87-53EB-4AB3-A97C-0DA975717FAC}" type="pres">
      <dgm:prSet presAssocID="{E0B57C3D-F14B-4028-8B79-79D3DC33CCFB}" presName="Name19" presStyleLbl="parChTrans1D3" presStyleIdx="0" presStyleCnt="1"/>
      <dgm:spPr/>
    </dgm:pt>
    <dgm:pt modelId="{8C101DEB-FEF4-4101-BB87-4FC0890C2931}" type="pres">
      <dgm:prSet presAssocID="{2CC56FB4-9434-4428-80C2-933D02FEA987}" presName="Name21" presStyleCnt="0"/>
      <dgm:spPr/>
    </dgm:pt>
    <dgm:pt modelId="{1A312A08-3436-4BD0-908C-52C5D25C1DAF}" type="pres">
      <dgm:prSet presAssocID="{2CC56FB4-9434-4428-80C2-933D02FEA987}" presName="level2Shape" presStyleLbl="node3" presStyleIdx="0" presStyleCnt="1" custScaleX="355546" custScaleY="96303" custLinFactNeighborX="-81046" custLinFactNeighborY="10526"/>
      <dgm:spPr/>
    </dgm:pt>
    <dgm:pt modelId="{2ACC062E-F4CC-48F0-A3E2-54EF1CB38B4C}" type="pres">
      <dgm:prSet presAssocID="{2CC56FB4-9434-4428-80C2-933D02FEA987}" presName="hierChild3" presStyleCnt="0"/>
      <dgm:spPr/>
    </dgm:pt>
    <dgm:pt modelId="{07931483-DD01-424D-B04C-DDEA9706B1FC}" type="pres">
      <dgm:prSet presAssocID="{85EFE5AC-26EE-4051-A44E-266B22BF5F28}" presName="Name19" presStyleLbl="parChTrans1D4" presStyleIdx="0" presStyleCnt="1"/>
      <dgm:spPr/>
    </dgm:pt>
    <dgm:pt modelId="{10B74A7D-F337-43EB-92F0-1C79CB8211AB}" type="pres">
      <dgm:prSet presAssocID="{18D62726-045D-42A7-B462-76FD7E26C481}" presName="Name21" presStyleCnt="0"/>
      <dgm:spPr/>
    </dgm:pt>
    <dgm:pt modelId="{07ECB1A9-0C1D-4F12-94B5-F3FF67FB2A36}" type="pres">
      <dgm:prSet presAssocID="{18D62726-045D-42A7-B462-76FD7E26C481}" presName="level2Shape" presStyleLbl="node4" presStyleIdx="0" presStyleCnt="1" custScaleX="199719" custLinFactNeighborX="-77941" custLinFactNeighborY="10130"/>
      <dgm:spPr/>
    </dgm:pt>
    <dgm:pt modelId="{7854E789-8CD7-4A2D-873C-2781CFA2E9D6}" type="pres">
      <dgm:prSet presAssocID="{18D62726-045D-42A7-B462-76FD7E26C481}" presName="hierChild3" presStyleCnt="0"/>
      <dgm:spPr/>
    </dgm:pt>
    <dgm:pt modelId="{27B55891-FEC1-4536-A9B5-DA6F05DFEF58}" type="pres">
      <dgm:prSet presAssocID="{D433776C-B077-47E7-B7F4-A3B19AC68423}" presName="bgShapesFlow" presStyleCnt="0"/>
      <dgm:spPr/>
    </dgm:pt>
    <dgm:pt modelId="{D620B6CA-55A1-4CBD-A31E-22F16B48A0B2}" type="pres">
      <dgm:prSet presAssocID="{5760001D-0981-4036-BD32-53B904F0EDF6}" presName="rectComp" presStyleCnt="0"/>
      <dgm:spPr/>
    </dgm:pt>
    <dgm:pt modelId="{1E8E9AB0-D3E9-48E2-9A17-A7B15DBE6471}" type="pres">
      <dgm:prSet presAssocID="{5760001D-0981-4036-BD32-53B904F0EDF6}" presName="bgRect" presStyleLbl="bgShp" presStyleIdx="0" presStyleCnt="4" custScaleX="108462" custLinFactNeighborX="-370" custLinFactNeighborY="14639"/>
      <dgm:spPr/>
    </dgm:pt>
    <dgm:pt modelId="{9EEA21DC-B755-4481-BCFD-F80C01211A8F}" type="pres">
      <dgm:prSet presAssocID="{5760001D-0981-4036-BD32-53B904F0EDF6}" presName="bgRectTx" presStyleLbl="bgShp" presStyleIdx="0" presStyleCnt="4">
        <dgm:presLayoutVars>
          <dgm:bulletEnabled val="1"/>
        </dgm:presLayoutVars>
      </dgm:prSet>
      <dgm:spPr/>
    </dgm:pt>
    <dgm:pt modelId="{5419FFC6-5AA3-4E28-A753-9DF0AD2362BC}" type="pres">
      <dgm:prSet presAssocID="{5760001D-0981-4036-BD32-53B904F0EDF6}" presName="spComp" presStyleCnt="0"/>
      <dgm:spPr/>
    </dgm:pt>
    <dgm:pt modelId="{2C20361A-A89B-4506-B81A-FFBFA7E97159}" type="pres">
      <dgm:prSet presAssocID="{5760001D-0981-4036-BD32-53B904F0EDF6}" presName="vSp" presStyleCnt="0"/>
      <dgm:spPr/>
    </dgm:pt>
    <dgm:pt modelId="{594008F2-47BE-4B25-A122-F93831BAE584}" type="pres">
      <dgm:prSet presAssocID="{A47D9B81-1051-47F0-8301-CED0C87BC8C2}" presName="rectComp" presStyleCnt="0"/>
      <dgm:spPr/>
    </dgm:pt>
    <dgm:pt modelId="{518F2FA2-D4AD-4A33-BFC4-2A0F4B409A7E}" type="pres">
      <dgm:prSet presAssocID="{A47D9B81-1051-47F0-8301-CED0C87BC8C2}" presName="bgRect" presStyleLbl="bgShp" presStyleIdx="1" presStyleCnt="4" custScaleX="108462" custLinFactNeighborX="0" custLinFactNeighborY="10666"/>
      <dgm:spPr/>
    </dgm:pt>
    <dgm:pt modelId="{974AD4CB-E519-401F-82BE-E80893D524B2}" type="pres">
      <dgm:prSet presAssocID="{A47D9B81-1051-47F0-8301-CED0C87BC8C2}" presName="bgRectTx" presStyleLbl="bgShp" presStyleIdx="1" presStyleCnt="4">
        <dgm:presLayoutVars>
          <dgm:bulletEnabled val="1"/>
        </dgm:presLayoutVars>
      </dgm:prSet>
      <dgm:spPr/>
    </dgm:pt>
    <dgm:pt modelId="{1340D992-9E21-45DC-AC16-FA422F1B06A6}" type="pres">
      <dgm:prSet presAssocID="{A47D9B81-1051-47F0-8301-CED0C87BC8C2}" presName="spComp" presStyleCnt="0"/>
      <dgm:spPr/>
    </dgm:pt>
    <dgm:pt modelId="{B8DB0FBA-90C2-4A57-820A-1B9D9B6FC34B}" type="pres">
      <dgm:prSet presAssocID="{A47D9B81-1051-47F0-8301-CED0C87BC8C2}" presName="vSp" presStyleCnt="0"/>
      <dgm:spPr/>
    </dgm:pt>
    <dgm:pt modelId="{33549D2C-E64F-465E-A94C-9F17F93E1C41}" type="pres">
      <dgm:prSet presAssocID="{3C8953C2-91E4-43D6-8893-9636D78D9879}" presName="rectComp" presStyleCnt="0"/>
      <dgm:spPr/>
    </dgm:pt>
    <dgm:pt modelId="{B8F1F864-F6E1-4D7D-A48F-0AE781BDD20B}" type="pres">
      <dgm:prSet presAssocID="{3C8953C2-91E4-43D6-8893-9636D78D9879}" presName="bgRect" presStyleLbl="bgShp" presStyleIdx="2" presStyleCnt="4" custScaleX="108462" custLinFactNeighborY="7511"/>
      <dgm:spPr/>
    </dgm:pt>
    <dgm:pt modelId="{271F968D-FF2E-489A-9E24-90E0F30F1F95}" type="pres">
      <dgm:prSet presAssocID="{3C8953C2-91E4-43D6-8893-9636D78D9879}" presName="bgRectTx" presStyleLbl="bgShp" presStyleIdx="2" presStyleCnt="4">
        <dgm:presLayoutVars>
          <dgm:bulletEnabled val="1"/>
        </dgm:presLayoutVars>
      </dgm:prSet>
      <dgm:spPr/>
    </dgm:pt>
    <dgm:pt modelId="{3E944012-1397-46F0-9EBE-B4D53DC19311}" type="pres">
      <dgm:prSet presAssocID="{3C8953C2-91E4-43D6-8893-9636D78D9879}" presName="spComp" presStyleCnt="0"/>
      <dgm:spPr/>
    </dgm:pt>
    <dgm:pt modelId="{D9E4C6C6-ED18-48AB-8E60-FCE713FCEC5A}" type="pres">
      <dgm:prSet presAssocID="{3C8953C2-91E4-43D6-8893-9636D78D9879}" presName="vSp" presStyleCnt="0"/>
      <dgm:spPr/>
    </dgm:pt>
    <dgm:pt modelId="{AB0CFC5A-347C-4614-8658-B915850784F0}" type="pres">
      <dgm:prSet presAssocID="{9733D01A-6549-495F-BCE0-BF017A11C59E}" presName="rectComp" presStyleCnt="0"/>
      <dgm:spPr/>
    </dgm:pt>
    <dgm:pt modelId="{C4BD5B1E-223C-40E9-BEF0-C7CBAE048E24}" type="pres">
      <dgm:prSet presAssocID="{9733D01A-6549-495F-BCE0-BF017A11C59E}" presName="bgRect" presStyleLbl="bgShp" presStyleIdx="3" presStyleCnt="4" custScaleX="108462" custLinFactNeighborY="8519"/>
      <dgm:spPr/>
    </dgm:pt>
    <dgm:pt modelId="{73C90569-BF43-414C-8A41-A6D9F17D1256}" type="pres">
      <dgm:prSet presAssocID="{9733D01A-6549-495F-BCE0-BF017A11C59E}" presName="bgRectTx" presStyleLbl="bgShp" presStyleIdx="3" presStyleCnt="4">
        <dgm:presLayoutVars>
          <dgm:bulletEnabled val="1"/>
        </dgm:presLayoutVars>
      </dgm:prSet>
      <dgm:spPr/>
    </dgm:pt>
  </dgm:ptLst>
  <dgm:cxnLst>
    <dgm:cxn modelId="{100A7600-EA16-40F1-AE05-5BCF5AA1A7BE}" type="presOf" srcId="{9733D01A-6549-495F-BCE0-BF017A11C59E}" destId="{73C90569-BF43-414C-8A41-A6D9F17D1256}" srcOrd="1" destOrd="0" presId="urn:microsoft.com/office/officeart/2005/8/layout/hierarchy6"/>
    <dgm:cxn modelId="{08ED6808-81FB-4589-8F09-76DA76E08212}" type="presOf" srcId="{5760001D-0981-4036-BD32-53B904F0EDF6}" destId="{1E8E9AB0-D3E9-48E2-9A17-A7B15DBE6471}" srcOrd="0" destOrd="0" presId="urn:microsoft.com/office/officeart/2005/8/layout/hierarchy6"/>
    <dgm:cxn modelId="{C9CF5820-3205-4A91-BBA5-9C160A25BCCB}" type="presOf" srcId="{E0B57C3D-F14B-4028-8B79-79D3DC33CCFB}" destId="{68535A87-53EB-4AB3-A97C-0DA975717FAC}" srcOrd="0" destOrd="0" presId="urn:microsoft.com/office/officeart/2005/8/layout/hierarchy6"/>
    <dgm:cxn modelId="{370FDD22-1559-4151-B086-A51857560E9B}" type="presOf" srcId="{9A687B22-67B0-4E0A-AB1A-67604AA6DA1D}" destId="{511447DE-3527-4F63-A59A-8B10202268B1}" srcOrd="0" destOrd="0" presId="urn:microsoft.com/office/officeart/2005/8/layout/hierarchy6"/>
    <dgm:cxn modelId="{E0479331-C777-4715-AED3-3B564446CFD2}" type="presOf" srcId="{18D62726-045D-42A7-B462-76FD7E26C481}" destId="{07ECB1A9-0C1D-4F12-94B5-F3FF67FB2A36}" srcOrd="0" destOrd="0" presId="urn:microsoft.com/office/officeart/2005/8/layout/hierarchy6"/>
    <dgm:cxn modelId="{CDFE7645-4A22-4A97-80B5-1472B237910B}" type="presOf" srcId="{5760001D-0981-4036-BD32-53B904F0EDF6}" destId="{9EEA21DC-B755-4481-BCFD-F80C01211A8F}" srcOrd="1" destOrd="0" presId="urn:microsoft.com/office/officeart/2005/8/layout/hierarchy6"/>
    <dgm:cxn modelId="{E0D0C373-69C1-4A74-B3F2-F19A193E5E16}" srcId="{D433776C-B077-47E7-B7F4-A3B19AC68423}" destId="{3C8953C2-91E4-43D6-8893-9636D78D9879}" srcOrd="3" destOrd="0" parTransId="{294C7BC2-7649-4A20-9508-49A1DF6F2676}" sibTransId="{57D33204-6B08-44C1-B2B4-65619BBBAAC1}"/>
    <dgm:cxn modelId="{37D66F57-D957-49A6-923E-447CEBBC2D5E}" type="presOf" srcId="{3C8953C2-91E4-43D6-8893-9636D78D9879}" destId="{271F968D-FF2E-489A-9E24-90E0F30F1F95}" srcOrd="1" destOrd="0" presId="urn:microsoft.com/office/officeart/2005/8/layout/hierarchy6"/>
    <dgm:cxn modelId="{D7DC4A82-1F41-49A6-8312-45AFE25B5C38}" srcId="{D433776C-B077-47E7-B7F4-A3B19AC68423}" destId="{9A687B22-67B0-4E0A-AB1A-67604AA6DA1D}" srcOrd="0" destOrd="0" parTransId="{337C0DEC-D906-4265-96B1-85FC022DEFA8}" sibTransId="{21DB7475-B552-4E3A-B097-85D61BD59182}"/>
    <dgm:cxn modelId="{73A3458C-112B-4940-A756-A0753C971BEC}" type="presOf" srcId="{9733D01A-6549-495F-BCE0-BF017A11C59E}" destId="{C4BD5B1E-223C-40E9-BEF0-C7CBAE048E24}" srcOrd="0" destOrd="0" presId="urn:microsoft.com/office/officeart/2005/8/layout/hierarchy6"/>
    <dgm:cxn modelId="{8B1BD090-3CC1-47BA-A1C3-910FA80D035B}" srcId="{D433776C-B077-47E7-B7F4-A3B19AC68423}" destId="{A47D9B81-1051-47F0-8301-CED0C87BC8C2}" srcOrd="2" destOrd="0" parTransId="{91179CF2-92FD-4741-B10F-3EE38B84C418}" sibTransId="{AB344B15-2B40-4F28-9232-72D07A7AE2DB}"/>
    <dgm:cxn modelId="{E7E73D95-69AF-4859-ABF4-E1D882D3C8BA}" srcId="{D433776C-B077-47E7-B7F4-A3B19AC68423}" destId="{5760001D-0981-4036-BD32-53B904F0EDF6}" srcOrd="1" destOrd="0" parTransId="{CD1E6FE9-1AC9-400C-A5E4-6CF66C484ED8}" sibTransId="{1911B351-F8E0-4E7B-999B-9C2007AD25EE}"/>
    <dgm:cxn modelId="{7200459A-EEEF-4E26-B325-8AF2871286A4}" type="presOf" srcId="{87CBE606-7C7D-44C7-A3EB-8CABAD2CFABE}" destId="{FB162D89-96FB-425C-A333-7FB2D1875295}" srcOrd="0" destOrd="0" presId="urn:microsoft.com/office/officeart/2005/8/layout/hierarchy6"/>
    <dgm:cxn modelId="{E7DA939C-C698-418B-9554-411DB04CB991}" srcId="{D433776C-B077-47E7-B7F4-A3B19AC68423}" destId="{9733D01A-6549-495F-BCE0-BF017A11C59E}" srcOrd="4" destOrd="0" parTransId="{3B1DC295-7D98-4238-A405-18F15D7F0D7C}" sibTransId="{49B10397-2EA1-4E46-8F32-6526047E7125}"/>
    <dgm:cxn modelId="{A3F91AA5-3D06-401E-84D7-1741BFE468D3}" type="presOf" srcId="{2CC56FB4-9434-4428-80C2-933D02FEA987}" destId="{1A312A08-3436-4BD0-908C-52C5D25C1DAF}" srcOrd="0" destOrd="0" presId="urn:microsoft.com/office/officeart/2005/8/layout/hierarchy6"/>
    <dgm:cxn modelId="{B10396BB-1DD2-4B53-913A-46B7F1975F78}" type="presOf" srcId="{EF7DC714-4DBB-4237-BFB5-FD1D5D49ED9F}" destId="{7B8BD89C-9282-4591-8893-B608C198D577}" srcOrd="0" destOrd="0" presId="urn:microsoft.com/office/officeart/2005/8/layout/hierarchy6"/>
    <dgm:cxn modelId="{C84A07D3-B811-40A8-BAA0-3EB207611CC8}" srcId="{9A687B22-67B0-4E0A-AB1A-67604AA6DA1D}" destId="{87CBE606-7C7D-44C7-A3EB-8CABAD2CFABE}" srcOrd="0" destOrd="0" parTransId="{EF7DC714-4DBB-4237-BFB5-FD1D5D49ED9F}" sibTransId="{4859C717-51AD-46B1-A681-13F598EB528D}"/>
    <dgm:cxn modelId="{864FC2DB-580C-422B-8E7F-2E6CF9FCBFAA}" type="presOf" srcId="{85EFE5AC-26EE-4051-A44E-266B22BF5F28}" destId="{07931483-DD01-424D-B04C-DDEA9706B1FC}" srcOrd="0" destOrd="0" presId="urn:microsoft.com/office/officeart/2005/8/layout/hierarchy6"/>
    <dgm:cxn modelId="{74A94EE1-04D3-40F6-AE85-9EC0A87AC9F2}" type="presOf" srcId="{A47D9B81-1051-47F0-8301-CED0C87BC8C2}" destId="{974AD4CB-E519-401F-82BE-E80893D524B2}" srcOrd="1" destOrd="0" presId="urn:microsoft.com/office/officeart/2005/8/layout/hierarchy6"/>
    <dgm:cxn modelId="{E9CD11E7-F040-4482-B80F-A6FE105DE077}" type="presOf" srcId="{A47D9B81-1051-47F0-8301-CED0C87BC8C2}" destId="{518F2FA2-D4AD-4A33-BFC4-2A0F4B409A7E}" srcOrd="0" destOrd="0" presId="urn:microsoft.com/office/officeart/2005/8/layout/hierarchy6"/>
    <dgm:cxn modelId="{7194EFF4-3B13-4ED4-9744-EBD7F5BBE98F}" srcId="{87CBE606-7C7D-44C7-A3EB-8CABAD2CFABE}" destId="{2CC56FB4-9434-4428-80C2-933D02FEA987}" srcOrd="0" destOrd="0" parTransId="{E0B57C3D-F14B-4028-8B79-79D3DC33CCFB}" sibTransId="{7F0FF976-A1E0-49F6-B5F6-1E3902B8EB3D}"/>
    <dgm:cxn modelId="{E4EC93F8-F660-4F89-831F-BAFE7876377B}" type="presOf" srcId="{D433776C-B077-47E7-B7F4-A3B19AC68423}" destId="{6BDEB04E-2E38-4ECD-95C5-3421C261F368}" srcOrd="0" destOrd="0" presId="urn:microsoft.com/office/officeart/2005/8/layout/hierarchy6"/>
    <dgm:cxn modelId="{B8AC92FA-1132-4C76-A284-0E4B7AD0D52A}" srcId="{2CC56FB4-9434-4428-80C2-933D02FEA987}" destId="{18D62726-045D-42A7-B462-76FD7E26C481}" srcOrd="0" destOrd="0" parTransId="{85EFE5AC-26EE-4051-A44E-266B22BF5F28}" sibTransId="{F628AFD6-10C7-471A-8E7F-B6D348D94599}"/>
    <dgm:cxn modelId="{894641FE-C30C-458A-8EC5-52D89FAC5E8A}" type="presOf" srcId="{3C8953C2-91E4-43D6-8893-9636D78D9879}" destId="{B8F1F864-F6E1-4D7D-A48F-0AE781BDD20B}" srcOrd="0" destOrd="0" presId="urn:microsoft.com/office/officeart/2005/8/layout/hierarchy6"/>
    <dgm:cxn modelId="{30790407-7A4C-426F-AF19-CFADB25399A1}" type="presParOf" srcId="{6BDEB04E-2E38-4ECD-95C5-3421C261F368}" destId="{25E7CB5E-4FFE-439D-A639-5F420D936F5F}" srcOrd="0" destOrd="0" presId="urn:microsoft.com/office/officeart/2005/8/layout/hierarchy6"/>
    <dgm:cxn modelId="{569BB931-662F-4C62-9694-C8BAE8D06EBD}" type="presParOf" srcId="{25E7CB5E-4FFE-439D-A639-5F420D936F5F}" destId="{2C2552FE-2215-45C6-AF81-F3679A69F6BD}" srcOrd="0" destOrd="0" presId="urn:microsoft.com/office/officeart/2005/8/layout/hierarchy6"/>
    <dgm:cxn modelId="{41266E09-C830-4DE6-B144-E2504FF7D091}" type="presParOf" srcId="{25E7CB5E-4FFE-439D-A639-5F420D936F5F}" destId="{E96C566F-B7F9-41F7-8B1C-6B0D4189E150}" srcOrd="1" destOrd="0" presId="urn:microsoft.com/office/officeart/2005/8/layout/hierarchy6"/>
    <dgm:cxn modelId="{4C822503-337E-427A-BFDF-8CF4BA8D38F8}" type="presParOf" srcId="{E96C566F-B7F9-41F7-8B1C-6B0D4189E150}" destId="{53653C50-066A-465E-ACE0-DCFE6723927D}" srcOrd="0" destOrd="0" presId="urn:microsoft.com/office/officeart/2005/8/layout/hierarchy6"/>
    <dgm:cxn modelId="{86A7A6F4-5C87-469C-85F8-A2CB5819162B}" type="presParOf" srcId="{53653C50-066A-465E-ACE0-DCFE6723927D}" destId="{511447DE-3527-4F63-A59A-8B10202268B1}" srcOrd="0" destOrd="0" presId="urn:microsoft.com/office/officeart/2005/8/layout/hierarchy6"/>
    <dgm:cxn modelId="{5E69F3CF-5941-4F35-B08D-5E9458CE9CC1}" type="presParOf" srcId="{53653C50-066A-465E-ACE0-DCFE6723927D}" destId="{0173138C-9682-48E4-8D44-0429FD1B5995}" srcOrd="1" destOrd="0" presId="urn:microsoft.com/office/officeart/2005/8/layout/hierarchy6"/>
    <dgm:cxn modelId="{264CC7A7-E186-4017-BAA7-EC8BB35355B3}" type="presParOf" srcId="{0173138C-9682-48E4-8D44-0429FD1B5995}" destId="{7B8BD89C-9282-4591-8893-B608C198D577}" srcOrd="0" destOrd="0" presId="urn:microsoft.com/office/officeart/2005/8/layout/hierarchy6"/>
    <dgm:cxn modelId="{6E3C7356-9C06-4B14-9441-DD33919B5C72}" type="presParOf" srcId="{0173138C-9682-48E4-8D44-0429FD1B5995}" destId="{1B1319BD-E1C9-4137-99F3-86CA289CD54B}" srcOrd="1" destOrd="0" presId="urn:microsoft.com/office/officeart/2005/8/layout/hierarchy6"/>
    <dgm:cxn modelId="{A783CBD8-B271-49BF-A874-CACCBDF1797B}" type="presParOf" srcId="{1B1319BD-E1C9-4137-99F3-86CA289CD54B}" destId="{FB162D89-96FB-425C-A333-7FB2D1875295}" srcOrd="0" destOrd="0" presId="urn:microsoft.com/office/officeart/2005/8/layout/hierarchy6"/>
    <dgm:cxn modelId="{F8DBB563-9B44-4EA0-9966-F655C12C3726}" type="presParOf" srcId="{1B1319BD-E1C9-4137-99F3-86CA289CD54B}" destId="{74E2AB58-B82C-4152-9968-E7D8D37DDF5A}" srcOrd="1" destOrd="0" presId="urn:microsoft.com/office/officeart/2005/8/layout/hierarchy6"/>
    <dgm:cxn modelId="{486D834A-8A3F-4A69-B014-190DA701CE29}" type="presParOf" srcId="{74E2AB58-B82C-4152-9968-E7D8D37DDF5A}" destId="{68535A87-53EB-4AB3-A97C-0DA975717FAC}" srcOrd="0" destOrd="0" presId="urn:microsoft.com/office/officeart/2005/8/layout/hierarchy6"/>
    <dgm:cxn modelId="{8E279B11-ED38-43A7-A53D-65FE4647B298}" type="presParOf" srcId="{74E2AB58-B82C-4152-9968-E7D8D37DDF5A}" destId="{8C101DEB-FEF4-4101-BB87-4FC0890C2931}" srcOrd="1" destOrd="0" presId="urn:microsoft.com/office/officeart/2005/8/layout/hierarchy6"/>
    <dgm:cxn modelId="{C0566778-E0CD-4580-B604-5FE79B7A34E6}" type="presParOf" srcId="{8C101DEB-FEF4-4101-BB87-4FC0890C2931}" destId="{1A312A08-3436-4BD0-908C-52C5D25C1DAF}" srcOrd="0" destOrd="0" presId="urn:microsoft.com/office/officeart/2005/8/layout/hierarchy6"/>
    <dgm:cxn modelId="{8D26CC6E-92C6-469E-8A4F-04D4C5552576}" type="presParOf" srcId="{8C101DEB-FEF4-4101-BB87-4FC0890C2931}" destId="{2ACC062E-F4CC-48F0-A3E2-54EF1CB38B4C}" srcOrd="1" destOrd="0" presId="urn:microsoft.com/office/officeart/2005/8/layout/hierarchy6"/>
    <dgm:cxn modelId="{EE40E8A7-F2AC-4097-860B-FC1E1162FCB3}" type="presParOf" srcId="{2ACC062E-F4CC-48F0-A3E2-54EF1CB38B4C}" destId="{07931483-DD01-424D-B04C-DDEA9706B1FC}" srcOrd="0" destOrd="0" presId="urn:microsoft.com/office/officeart/2005/8/layout/hierarchy6"/>
    <dgm:cxn modelId="{472797DA-34C9-4D98-BBE1-1760CCDFCA7A}" type="presParOf" srcId="{2ACC062E-F4CC-48F0-A3E2-54EF1CB38B4C}" destId="{10B74A7D-F337-43EB-92F0-1C79CB8211AB}" srcOrd="1" destOrd="0" presId="urn:microsoft.com/office/officeart/2005/8/layout/hierarchy6"/>
    <dgm:cxn modelId="{3FD4A890-4C80-462E-9104-3A8456FDB5E6}" type="presParOf" srcId="{10B74A7D-F337-43EB-92F0-1C79CB8211AB}" destId="{07ECB1A9-0C1D-4F12-94B5-F3FF67FB2A36}" srcOrd="0" destOrd="0" presId="urn:microsoft.com/office/officeart/2005/8/layout/hierarchy6"/>
    <dgm:cxn modelId="{10D4C0E3-C68A-4928-B4D3-90B0C6F1A820}" type="presParOf" srcId="{10B74A7D-F337-43EB-92F0-1C79CB8211AB}" destId="{7854E789-8CD7-4A2D-873C-2781CFA2E9D6}" srcOrd="1" destOrd="0" presId="urn:microsoft.com/office/officeart/2005/8/layout/hierarchy6"/>
    <dgm:cxn modelId="{8697A967-1664-4C04-B75C-E6D2E5F532DB}" type="presParOf" srcId="{6BDEB04E-2E38-4ECD-95C5-3421C261F368}" destId="{27B55891-FEC1-4536-A9B5-DA6F05DFEF58}" srcOrd="1" destOrd="0" presId="urn:microsoft.com/office/officeart/2005/8/layout/hierarchy6"/>
    <dgm:cxn modelId="{2E1AD031-E638-40CA-8761-0369B759DD55}" type="presParOf" srcId="{27B55891-FEC1-4536-A9B5-DA6F05DFEF58}" destId="{D620B6CA-55A1-4CBD-A31E-22F16B48A0B2}" srcOrd="0" destOrd="0" presId="urn:microsoft.com/office/officeart/2005/8/layout/hierarchy6"/>
    <dgm:cxn modelId="{9F26F7FF-5F7E-4D7C-AD75-1B256D471FA8}" type="presParOf" srcId="{D620B6CA-55A1-4CBD-A31E-22F16B48A0B2}" destId="{1E8E9AB0-D3E9-48E2-9A17-A7B15DBE6471}" srcOrd="0" destOrd="0" presId="urn:microsoft.com/office/officeart/2005/8/layout/hierarchy6"/>
    <dgm:cxn modelId="{023D8967-AD2D-4831-BC07-D61AA3A07894}" type="presParOf" srcId="{D620B6CA-55A1-4CBD-A31E-22F16B48A0B2}" destId="{9EEA21DC-B755-4481-BCFD-F80C01211A8F}" srcOrd="1" destOrd="0" presId="urn:microsoft.com/office/officeart/2005/8/layout/hierarchy6"/>
    <dgm:cxn modelId="{4970C4DD-DB7D-49D4-BB48-D7FE7966663D}" type="presParOf" srcId="{27B55891-FEC1-4536-A9B5-DA6F05DFEF58}" destId="{5419FFC6-5AA3-4E28-A753-9DF0AD2362BC}" srcOrd="1" destOrd="0" presId="urn:microsoft.com/office/officeart/2005/8/layout/hierarchy6"/>
    <dgm:cxn modelId="{FE909EA7-9A7B-4B88-875E-B37C34EEA2E6}" type="presParOf" srcId="{5419FFC6-5AA3-4E28-A753-9DF0AD2362BC}" destId="{2C20361A-A89B-4506-B81A-FFBFA7E97159}" srcOrd="0" destOrd="0" presId="urn:microsoft.com/office/officeart/2005/8/layout/hierarchy6"/>
    <dgm:cxn modelId="{17C7F516-B468-4F03-A198-41DBD65DC7D2}" type="presParOf" srcId="{27B55891-FEC1-4536-A9B5-DA6F05DFEF58}" destId="{594008F2-47BE-4B25-A122-F93831BAE584}" srcOrd="2" destOrd="0" presId="urn:microsoft.com/office/officeart/2005/8/layout/hierarchy6"/>
    <dgm:cxn modelId="{F80C0263-F247-42B6-A288-218445DAABC2}" type="presParOf" srcId="{594008F2-47BE-4B25-A122-F93831BAE584}" destId="{518F2FA2-D4AD-4A33-BFC4-2A0F4B409A7E}" srcOrd="0" destOrd="0" presId="urn:microsoft.com/office/officeart/2005/8/layout/hierarchy6"/>
    <dgm:cxn modelId="{76C2D4B7-944C-4B08-87F9-609B30D416EC}" type="presParOf" srcId="{594008F2-47BE-4B25-A122-F93831BAE584}" destId="{974AD4CB-E519-401F-82BE-E80893D524B2}" srcOrd="1" destOrd="0" presId="urn:microsoft.com/office/officeart/2005/8/layout/hierarchy6"/>
    <dgm:cxn modelId="{ED184771-8897-4178-8971-833D4008B0D0}" type="presParOf" srcId="{27B55891-FEC1-4536-A9B5-DA6F05DFEF58}" destId="{1340D992-9E21-45DC-AC16-FA422F1B06A6}" srcOrd="3" destOrd="0" presId="urn:microsoft.com/office/officeart/2005/8/layout/hierarchy6"/>
    <dgm:cxn modelId="{209EF3DC-B02C-4746-9E38-A97972BB9FC0}" type="presParOf" srcId="{1340D992-9E21-45DC-AC16-FA422F1B06A6}" destId="{B8DB0FBA-90C2-4A57-820A-1B9D9B6FC34B}" srcOrd="0" destOrd="0" presId="urn:microsoft.com/office/officeart/2005/8/layout/hierarchy6"/>
    <dgm:cxn modelId="{287057DD-3F94-4F32-B059-28000D7AF360}" type="presParOf" srcId="{27B55891-FEC1-4536-A9B5-DA6F05DFEF58}" destId="{33549D2C-E64F-465E-A94C-9F17F93E1C41}" srcOrd="4" destOrd="0" presId="urn:microsoft.com/office/officeart/2005/8/layout/hierarchy6"/>
    <dgm:cxn modelId="{4E2F8254-415A-4324-A122-ED8ECBD52A95}" type="presParOf" srcId="{33549D2C-E64F-465E-A94C-9F17F93E1C41}" destId="{B8F1F864-F6E1-4D7D-A48F-0AE781BDD20B}" srcOrd="0" destOrd="0" presId="urn:microsoft.com/office/officeart/2005/8/layout/hierarchy6"/>
    <dgm:cxn modelId="{67C49470-741F-4750-8B92-4275CC059AB1}" type="presParOf" srcId="{33549D2C-E64F-465E-A94C-9F17F93E1C41}" destId="{271F968D-FF2E-489A-9E24-90E0F30F1F95}" srcOrd="1" destOrd="0" presId="urn:microsoft.com/office/officeart/2005/8/layout/hierarchy6"/>
    <dgm:cxn modelId="{5ADE2924-A1AD-4961-9F75-5F9D10409452}" type="presParOf" srcId="{27B55891-FEC1-4536-A9B5-DA6F05DFEF58}" destId="{3E944012-1397-46F0-9EBE-B4D53DC19311}" srcOrd="5" destOrd="0" presId="urn:microsoft.com/office/officeart/2005/8/layout/hierarchy6"/>
    <dgm:cxn modelId="{F67EFE72-6B2D-4ED6-AC39-DB2E6400A7BA}" type="presParOf" srcId="{3E944012-1397-46F0-9EBE-B4D53DC19311}" destId="{D9E4C6C6-ED18-48AB-8E60-FCE713FCEC5A}" srcOrd="0" destOrd="0" presId="urn:microsoft.com/office/officeart/2005/8/layout/hierarchy6"/>
    <dgm:cxn modelId="{CA930A30-4352-47EF-834C-8B3BE7870045}" type="presParOf" srcId="{27B55891-FEC1-4536-A9B5-DA6F05DFEF58}" destId="{AB0CFC5A-347C-4614-8658-B915850784F0}" srcOrd="6" destOrd="0" presId="urn:microsoft.com/office/officeart/2005/8/layout/hierarchy6"/>
    <dgm:cxn modelId="{11EFCEE7-B071-4021-90F2-4CB7ACF65B2A}" type="presParOf" srcId="{AB0CFC5A-347C-4614-8658-B915850784F0}" destId="{C4BD5B1E-223C-40E9-BEF0-C7CBAE048E24}" srcOrd="0" destOrd="0" presId="urn:microsoft.com/office/officeart/2005/8/layout/hierarchy6"/>
    <dgm:cxn modelId="{B50D27F1-BA20-4516-9BC4-E75BFC04AFBD}" type="presParOf" srcId="{AB0CFC5A-347C-4614-8658-B915850784F0}" destId="{73C90569-BF43-414C-8A41-A6D9F17D1256}"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430FED-EB75-43B2-913B-37A98587D7F0}"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CA7A3942-4DBD-40FB-BA09-0DE3AA9E3E61}">
      <dgm:prSet custT="1"/>
      <dgm:spPr>
        <a:solidFill>
          <a:schemeClr val="bg2">
            <a:lumMod val="75000"/>
          </a:schemeClr>
        </a:solidFill>
      </dgm:spPr>
      <dgm:t>
        <a:bodyPr/>
        <a:lstStyle/>
        <a:p>
          <a:pPr>
            <a:lnSpc>
              <a:spcPct val="100000"/>
            </a:lnSpc>
          </a:pPr>
          <a:r>
            <a:rPr lang="en-US" sz="2400" dirty="0"/>
            <a:t>July 24, 2023</a:t>
          </a:r>
          <a:br>
            <a:rPr lang="en-US" sz="2400" dirty="0"/>
          </a:br>
          <a:endParaRPr lang="en-US" sz="2400" dirty="0"/>
        </a:p>
        <a:p>
          <a:pPr>
            <a:lnSpc>
              <a:spcPct val="100000"/>
            </a:lnSpc>
          </a:pPr>
          <a:r>
            <a:rPr lang="en-US" sz="2400" dirty="0"/>
            <a:t>5:00PM – 7:00PM</a:t>
          </a:r>
        </a:p>
      </dgm:t>
    </dgm:pt>
    <dgm:pt modelId="{9139B12E-D459-4384-8538-5F6693697AC8}" type="parTrans" cxnId="{CD6CCC5D-6A13-429B-A6A3-AC467269391A}">
      <dgm:prSet/>
      <dgm:spPr/>
      <dgm:t>
        <a:bodyPr/>
        <a:lstStyle/>
        <a:p>
          <a:endParaRPr lang="en-US"/>
        </a:p>
      </dgm:t>
    </dgm:pt>
    <dgm:pt modelId="{C636AD7D-6644-4334-90DD-38B31693BC6B}" type="sibTrans" cxnId="{CD6CCC5D-6A13-429B-A6A3-AC467269391A}">
      <dgm:prSet/>
      <dgm:spPr/>
      <dgm:t>
        <a:bodyPr/>
        <a:lstStyle/>
        <a:p>
          <a:endParaRPr lang="en-US"/>
        </a:p>
      </dgm:t>
    </dgm:pt>
    <dgm:pt modelId="{3FA5BD58-AE0F-47BB-8B11-A0BAD5D8422A}">
      <dgm:prSet custT="1"/>
      <dgm:spPr>
        <a:solidFill>
          <a:schemeClr val="accent6">
            <a:lumMod val="75000"/>
          </a:schemeClr>
        </a:solidFill>
      </dgm:spPr>
      <dgm:t>
        <a:bodyPr/>
        <a:lstStyle/>
        <a:p>
          <a:pPr marL="0" lvl="0" algn="ctr" defTabSz="889000">
            <a:lnSpc>
              <a:spcPct val="100000"/>
            </a:lnSpc>
            <a:spcBef>
              <a:spcPct val="0"/>
            </a:spcBef>
            <a:spcAft>
              <a:spcPct val="35000"/>
            </a:spcAft>
            <a:buNone/>
          </a:pPr>
          <a:r>
            <a:rPr lang="en-US" sz="2400" kern="1200" dirty="0">
              <a:solidFill>
                <a:prstClr val="white"/>
              </a:solidFill>
              <a:latin typeface="+mn-lt"/>
              <a:ea typeface="+mn-ea"/>
              <a:cs typeface="+mn-cs"/>
            </a:rPr>
            <a:t>July 28, 2023</a:t>
          </a:r>
          <a:br>
            <a:rPr lang="en-US" sz="2400" kern="1200" dirty="0">
              <a:solidFill>
                <a:prstClr val="white"/>
              </a:solidFill>
              <a:latin typeface="+mn-lt"/>
              <a:ea typeface="+mn-ea"/>
              <a:cs typeface="+mn-cs"/>
            </a:rPr>
          </a:br>
          <a:br>
            <a:rPr lang="en-US" sz="2400" kern="1200" dirty="0">
              <a:solidFill>
                <a:prstClr val="white"/>
              </a:solidFill>
              <a:latin typeface="+mn-lt"/>
              <a:ea typeface="+mn-ea"/>
              <a:cs typeface="+mn-cs"/>
            </a:rPr>
          </a:br>
          <a:r>
            <a:rPr lang="en-US" sz="2400" kern="1200" dirty="0">
              <a:solidFill>
                <a:prstClr val="white"/>
              </a:solidFill>
              <a:latin typeface="+mn-lt"/>
              <a:ea typeface="+mn-ea"/>
              <a:cs typeface="+mn-cs"/>
            </a:rPr>
            <a:t>12:00PM – 1:00PM</a:t>
          </a:r>
        </a:p>
      </dgm:t>
    </dgm:pt>
    <dgm:pt modelId="{CF8500F7-7209-4DF9-84A7-10A2FEE75D1B}" type="parTrans" cxnId="{960241D5-7438-47AA-BC89-9B7302D800F7}">
      <dgm:prSet/>
      <dgm:spPr/>
      <dgm:t>
        <a:bodyPr/>
        <a:lstStyle/>
        <a:p>
          <a:endParaRPr lang="en-US"/>
        </a:p>
      </dgm:t>
    </dgm:pt>
    <dgm:pt modelId="{5FFAD7C5-130A-40D1-8597-3FCCEF16EC2C}" type="sibTrans" cxnId="{960241D5-7438-47AA-BC89-9B7302D800F7}">
      <dgm:prSet/>
      <dgm:spPr/>
      <dgm:t>
        <a:bodyPr/>
        <a:lstStyle/>
        <a:p>
          <a:endParaRPr lang="en-US"/>
        </a:p>
      </dgm:t>
    </dgm:pt>
    <dgm:pt modelId="{B39ACE73-A6EC-43CD-95B7-E9ECD65138E5}" type="pres">
      <dgm:prSet presAssocID="{8B430FED-EB75-43B2-913B-37A98587D7F0}" presName="diagram" presStyleCnt="0">
        <dgm:presLayoutVars>
          <dgm:dir/>
          <dgm:resizeHandles val="exact"/>
        </dgm:presLayoutVars>
      </dgm:prSet>
      <dgm:spPr/>
    </dgm:pt>
    <dgm:pt modelId="{36E6486D-40AE-4E6A-8CAE-D435D9842DC3}" type="pres">
      <dgm:prSet presAssocID="{CA7A3942-4DBD-40FB-BA09-0DE3AA9E3E61}" presName="node" presStyleLbl="node1" presStyleIdx="0" presStyleCnt="2" custScaleX="179858" custLinFactNeighborX="-5039" custLinFactNeighborY="-21077">
        <dgm:presLayoutVars>
          <dgm:bulletEnabled val="1"/>
        </dgm:presLayoutVars>
      </dgm:prSet>
      <dgm:spPr/>
    </dgm:pt>
    <dgm:pt modelId="{86C4E420-7540-470C-8A78-8EC95CD37F67}" type="pres">
      <dgm:prSet presAssocID="{C636AD7D-6644-4334-90DD-38B31693BC6B}" presName="sibTrans" presStyleCnt="0"/>
      <dgm:spPr/>
    </dgm:pt>
    <dgm:pt modelId="{BA1EAEE5-BB2E-4987-AE0B-5F1B52098602}" type="pres">
      <dgm:prSet presAssocID="{3FA5BD58-AE0F-47BB-8B11-A0BAD5D8422A}" presName="node" presStyleLbl="node1" presStyleIdx="1" presStyleCnt="2" custScaleX="169441" custLinFactNeighborX="22430" custLinFactNeighborY="-21077">
        <dgm:presLayoutVars>
          <dgm:bulletEnabled val="1"/>
        </dgm:presLayoutVars>
      </dgm:prSet>
      <dgm:spPr/>
    </dgm:pt>
  </dgm:ptLst>
  <dgm:cxnLst>
    <dgm:cxn modelId="{CD6CCC5D-6A13-429B-A6A3-AC467269391A}" srcId="{8B430FED-EB75-43B2-913B-37A98587D7F0}" destId="{CA7A3942-4DBD-40FB-BA09-0DE3AA9E3E61}" srcOrd="0" destOrd="0" parTransId="{9139B12E-D459-4384-8538-5F6693697AC8}" sibTransId="{C636AD7D-6644-4334-90DD-38B31693BC6B}"/>
    <dgm:cxn modelId="{A51F2C58-4C72-414F-A9F1-9802F7F0FEFD}" type="presOf" srcId="{8B430FED-EB75-43B2-913B-37A98587D7F0}" destId="{B39ACE73-A6EC-43CD-95B7-E9ECD65138E5}" srcOrd="0" destOrd="0" presId="urn:microsoft.com/office/officeart/2005/8/layout/default"/>
    <dgm:cxn modelId="{6990C27A-9515-498D-BB86-7BE4BDB09CB8}" type="presOf" srcId="{3FA5BD58-AE0F-47BB-8B11-A0BAD5D8422A}" destId="{BA1EAEE5-BB2E-4987-AE0B-5F1B52098602}" srcOrd="0" destOrd="0" presId="urn:microsoft.com/office/officeart/2005/8/layout/default"/>
    <dgm:cxn modelId="{960241D5-7438-47AA-BC89-9B7302D800F7}" srcId="{8B430FED-EB75-43B2-913B-37A98587D7F0}" destId="{3FA5BD58-AE0F-47BB-8B11-A0BAD5D8422A}" srcOrd="1" destOrd="0" parTransId="{CF8500F7-7209-4DF9-84A7-10A2FEE75D1B}" sibTransId="{5FFAD7C5-130A-40D1-8597-3FCCEF16EC2C}"/>
    <dgm:cxn modelId="{9667F1EE-1312-4481-AAEE-43152E83F262}" type="presOf" srcId="{CA7A3942-4DBD-40FB-BA09-0DE3AA9E3E61}" destId="{36E6486D-40AE-4E6A-8CAE-D435D9842DC3}" srcOrd="0" destOrd="0" presId="urn:microsoft.com/office/officeart/2005/8/layout/default"/>
    <dgm:cxn modelId="{9BDBF74A-73E9-439A-A71F-57CF86CB7F27}" type="presParOf" srcId="{B39ACE73-A6EC-43CD-95B7-E9ECD65138E5}" destId="{36E6486D-40AE-4E6A-8CAE-D435D9842DC3}" srcOrd="0" destOrd="0" presId="urn:microsoft.com/office/officeart/2005/8/layout/default"/>
    <dgm:cxn modelId="{33A5B2E8-455E-4588-88A0-6F951AC41B0D}" type="presParOf" srcId="{B39ACE73-A6EC-43CD-95B7-E9ECD65138E5}" destId="{86C4E420-7540-470C-8A78-8EC95CD37F67}" srcOrd="1" destOrd="0" presId="urn:microsoft.com/office/officeart/2005/8/layout/default"/>
    <dgm:cxn modelId="{5FD5D788-4F90-4557-9BE8-493393FBA20C}" type="presParOf" srcId="{B39ACE73-A6EC-43CD-95B7-E9ECD65138E5}" destId="{BA1EAEE5-BB2E-4987-AE0B-5F1B52098602}"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48450545-2377-4EDF-B8E8-922F48D14202}"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en-US"/>
        </a:p>
      </dgm:t>
    </dgm:pt>
    <dgm:pt modelId="{3211C251-1109-492A-902F-A73DDA97A261}">
      <dgm:prSet/>
      <dgm:spPr/>
      <dgm:t>
        <a:bodyPr/>
        <a:lstStyle/>
        <a:p>
          <a:pPr>
            <a:buNone/>
          </a:pPr>
          <a:endParaRPr lang="en-US" dirty="0"/>
        </a:p>
      </dgm:t>
    </dgm:pt>
    <dgm:pt modelId="{58C82F36-E7CC-44E3-8ABE-56FB00C4C9F9}" type="parTrans" cxnId="{86EE5C50-534E-4F7C-BEB7-0E4F387A9773}">
      <dgm:prSet/>
      <dgm:spPr/>
      <dgm:t>
        <a:bodyPr/>
        <a:lstStyle/>
        <a:p>
          <a:endParaRPr lang="en-US"/>
        </a:p>
      </dgm:t>
    </dgm:pt>
    <dgm:pt modelId="{15F6CAB9-F4A5-4B11-A327-A234306E4A02}" type="sibTrans" cxnId="{86EE5C50-534E-4F7C-BEB7-0E4F387A9773}">
      <dgm:prSet/>
      <dgm:spPr/>
      <dgm:t>
        <a:bodyPr/>
        <a:lstStyle/>
        <a:p>
          <a:endParaRPr lang="en-US"/>
        </a:p>
      </dgm:t>
    </dgm:pt>
    <dgm:pt modelId="{3F2E3A80-B9D7-45A3-ADB8-42545817D3D2}">
      <dgm:prSet/>
      <dgm:spPr/>
      <dgm:t>
        <a:bodyPr/>
        <a:lstStyle/>
        <a:p>
          <a:pPr>
            <a:buNone/>
          </a:pPr>
          <a:endParaRPr lang="en-US" dirty="0"/>
        </a:p>
      </dgm:t>
    </dgm:pt>
    <dgm:pt modelId="{E0F36147-9BC2-463D-90EB-55911D2070AE}" type="parTrans" cxnId="{199A97D4-7D5B-4A8B-9D16-830B62E92A21}">
      <dgm:prSet/>
      <dgm:spPr/>
      <dgm:t>
        <a:bodyPr/>
        <a:lstStyle/>
        <a:p>
          <a:endParaRPr lang="en-US"/>
        </a:p>
      </dgm:t>
    </dgm:pt>
    <dgm:pt modelId="{41A8E2D4-E2D0-45FC-9D71-A65173ED4F07}" type="sibTrans" cxnId="{199A97D4-7D5B-4A8B-9D16-830B62E92A21}">
      <dgm:prSet/>
      <dgm:spPr/>
      <dgm:t>
        <a:bodyPr/>
        <a:lstStyle/>
        <a:p>
          <a:endParaRPr lang="en-US"/>
        </a:p>
      </dgm:t>
    </dgm:pt>
    <dgm:pt modelId="{4EC2A237-B11F-4F63-A966-E1A9DB685605}">
      <dgm:prSet/>
      <dgm:spPr/>
      <dgm:t>
        <a:bodyPr/>
        <a:lstStyle/>
        <a:p>
          <a:pPr>
            <a:buNone/>
          </a:pPr>
          <a:endParaRPr lang="en-US" dirty="0"/>
        </a:p>
      </dgm:t>
    </dgm:pt>
    <dgm:pt modelId="{E1E35AD1-0FFC-4A9B-86C2-7D39BA68E4A9}" type="parTrans" cxnId="{4885F17C-AE33-4D22-8BCB-7B2EF5CE4DCA}">
      <dgm:prSet/>
      <dgm:spPr/>
      <dgm:t>
        <a:bodyPr/>
        <a:lstStyle/>
        <a:p>
          <a:endParaRPr lang="en-US"/>
        </a:p>
      </dgm:t>
    </dgm:pt>
    <dgm:pt modelId="{D9EB7B07-95A6-40CB-BCC4-82F2B37AFF5C}" type="sibTrans" cxnId="{4885F17C-AE33-4D22-8BCB-7B2EF5CE4DCA}">
      <dgm:prSet/>
      <dgm:spPr/>
      <dgm:t>
        <a:bodyPr/>
        <a:lstStyle/>
        <a:p>
          <a:endParaRPr lang="en-US"/>
        </a:p>
      </dgm:t>
    </dgm:pt>
    <dgm:pt modelId="{6EC6570A-CB1E-47B6-B35B-CFD6DFFA6363}">
      <dgm:prSet/>
      <dgm:spPr/>
      <dgm:t>
        <a:bodyPr/>
        <a:lstStyle/>
        <a:p>
          <a:r>
            <a:rPr lang="en-US" dirty="0"/>
            <a:t>September Community Open Houses</a:t>
          </a:r>
        </a:p>
      </dgm:t>
    </dgm:pt>
    <dgm:pt modelId="{7C3652B9-C10B-45D6-B502-FA0E3D9840AF}" type="sibTrans" cxnId="{C031879A-D327-4577-861C-1B0AF94FF039}">
      <dgm:prSet/>
      <dgm:spPr/>
      <dgm:t>
        <a:bodyPr/>
        <a:lstStyle/>
        <a:p>
          <a:endParaRPr lang="en-US"/>
        </a:p>
      </dgm:t>
    </dgm:pt>
    <dgm:pt modelId="{5B51CD8B-847C-4AAA-9774-1D34EDFDCCD1}" type="parTrans" cxnId="{C031879A-D327-4577-861C-1B0AF94FF039}">
      <dgm:prSet/>
      <dgm:spPr/>
      <dgm:t>
        <a:bodyPr/>
        <a:lstStyle/>
        <a:p>
          <a:endParaRPr lang="en-US"/>
        </a:p>
      </dgm:t>
    </dgm:pt>
    <dgm:pt modelId="{43A1EFA4-E2F7-4AF0-8AA1-39B62A0A0235}">
      <dgm:prSet/>
      <dgm:spPr/>
      <dgm:t>
        <a:bodyPr/>
        <a:lstStyle/>
        <a:p>
          <a:r>
            <a:rPr lang="en-US" dirty="0"/>
            <a:t>Survey #2 – Vision Statement and Goals</a:t>
          </a:r>
        </a:p>
      </dgm:t>
    </dgm:pt>
    <dgm:pt modelId="{20768E00-97FC-4805-8D82-28E4A7D86E5E}" type="sibTrans" cxnId="{F4C666BE-C300-44EF-9ADD-26A8728B25A3}">
      <dgm:prSet/>
      <dgm:spPr/>
      <dgm:t>
        <a:bodyPr/>
        <a:lstStyle/>
        <a:p>
          <a:endParaRPr lang="en-US"/>
        </a:p>
      </dgm:t>
    </dgm:pt>
    <dgm:pt modelId="{97D02395-DAA3-4D22-8452-02B407F51DE2}" type="parTrans" cxnId="{F4C666BE-C300-44EF-9ADD-26A8728B25A3}">
      <dgm:prSet/>
      <dgm:spPr/>
      <dgm:t>
        <a:bodyPr/>
        <a:lstStyle/>
        <a:p>
          <a:endParaRPr lang="en-US"/>
        </a:p>
      </dgm:t>
    </dgm:pt>
    <dgm:pt modelId="{3EF5453E-0F32-4849-A830-BABD0267346B}">
      <dgm:prSet/>
      <dgm:spPr/>
      <dgm:t>
        <a:bodyPr/>
        <a:lstStyle/>
        <a:p>
          <a:pPr>
            <a:buNone/>
          </a:pPr>
          <a:endParaRPr lang="en-US" dirty="0"/>
        </a:p>
      </dgm:t>
    </dgm:pt>
    <dgm:pt modelId="{D1CF2AAB-83D4-4648-958A-0EEDDD37876D}" type="parTrans" cxnId="{0B4CD628-4243-4CDC-AE38-742F5EE750AB}">
      <dgm:prSet/>
      <dgm:spPr/>
      <dgm:t>
        <a:bodyPr/>
        <a:lstStyle/>
        <a:p>
          <a:endParaRPr lang="en-US"/>
        </a:p>
      </dgm:t>
    </dgm:pt>
    <dgm:pt modelId="{A1C7DA7D-1227-4D0E-9F26-0F422A24FBD5}" type="sibTrans" cxnId="{0B4CD628-4243-4CDC-AE38-742F5EE750AB}">
      <dgm:prSet/>
      <dgm:spPr/>
      <dgm:t>
        <a:bodyPr/>
        <a:lstStyle/>
        <a:p>
          <a:endParaRPr lang="en-US"/>
        </a:p>
      </dgm:t>
    </dgm:pt>
    <dgm:pt modelId="{57762A66-839C-448B-8A21-71C5757F57E3}">
      <dgm:prSet/>
      <dgm:spPr/>
      <dgm:t>
        <a:bodyPr/>
        <a:lstStyle/>
        <a:p>
          <a:r>
            <a:rPr lang="en-US" dirty="0"/>
            <a:t>Additional virtual meeting during weekday lunch hour </a:t>
          </a:r>
        </a:p>
      </dgm:t>
    </dgm:pt>
    <dgm:pt modelId="{D4DF5BCD-7A25-4748-9917-6C3F0C53DC2B}" type="sibTrans" cxnId="{3F01310E-CC14-4055-A5BB-ECEBABF2A961}">
      <dgm:prSet/>
      <dgm:spPr/>
      <dgm:t>
        <a:bodyPr/>
        <a:lstStyle/>
        <a:p>
          <a:endParaRPr lang="en-US"/>
        </a:p>
      </dgm:t>
    </dgm:pt>
    <dgm:pt modelId="{71D4B97A-84C0-45E8-9D56-0F544D9FED3F}" type="parTrans" cxnId="{3F01310E-CC14-4055-A5BB-ECEBABF2A961}">
      <dgm:prSet/>
      <dgm:spPr/>
      <dgm:t>
        <a:bodyPr/>
        <a:lstStyle/>
        <a:p>
          <a:endParaRPr lang="en-US"/>
        </a:p>
      </dgm:t>
    </dgm:pt>
    <dgm:pt modelId="{CE655523-6AF1-4122-814C-058F3AC41888}">
      <dgm:prSet/>
      <dgm:spPr/>
      <dgm:t>
        <a:bodyPr/>
        <a:lstStyle/>
        <a:p>
          <a:pPr>
            <a:buNone/>
          </a:pPr>
          <a:endParaRPr lang="en-US" dirty="0"/>
        </a:p>
      </dgm:t>
    </dgm:pt>
    <dgm:pt modelId="{CCB7B598-CF37-4741-9FB0-F31BED44A36D}" type="sibTrans" cxnId="{853398D5-236B-4519-8EC9-5C71D29012CB}">
      <dgm:prSet/>
      <dgm:spPr/>
      <dgm:t>
        <a:bodyPr/>
        <a:lstStyle/>
        <a:p>
          <a:endParaRPr lang="en-US"/>
        </a:p>
      </dgm:t>
    </dgm:pt>
    <dgm:pt modelId="{BCD97188-28AB-4BA0-8EF4-E042BF90EFF8}" type="parTrans" cxnId="{853398D5-236B-4519-8EC9-5C71D29012CB}">
      <dgm:prSet/>
      <dgm:spPr/>
      <dgm:t>
        <a:bodyPr/>
        <a:lstStyle/>
        <a:p>
          <a:endParaRPr lang="en-US"/>
        </a:p>
      </dgm:t>
    </dgm:pt>
    <dgm:pt modelId="{692FA8FB-B1E6-47A7-A067-1EE7C2EE70CA}">
      <dgm:prSet/>
      <dgm:spPr/>
      <dgm:t>
        <a:bodyPr/>
        <a:lstStyle/>
        <a:p>
          <a:r>
            <a:rPr lang="en-US" dirty="0"/>
            <a:t>Summary of this meeting and results from activities</a:t>
          </a:r>
        </a:p>
      </dgm:t>
    </dgm:pt>
    <dgm:pt modelId="{56A524C7-C41A-486F-AE52-CD6BAD707CD4}" type="parTrans" cxnId="{E37868ED-DE55-435E-8F7A-C77D9831CA96}">
      <dgm:prSet/>
      <dgm:spPr/>
      <dgm:t>
        <a:bodyPr/>
        <a:lstStyle/>
        <a:p>
          <a:endParaRPr lang="en-US"/>
        </a:p>
      </dgm:t>
    </dgm:pt>
    <dgm:pt modelId="{C3426682-EB74-429C-9C85-A19F69846AE0}" type="sibTrans" cxnId="{E37868ED-DE55-435E-8F7A-C77D9831CA96}">
      <dgm:prSet/>
      <dgm:spPr/>
      <dgm:t>
        <a:bodyPr/>
        <a:lstStyle/>
        <a:p>
          <a:endParaRPr lang="en-US"/>
        </a:p>
      </dgm:t>
    </dgm:pt>
    <dgm:pt modelId="{2FBE1A15-A925-43A8-B77B-DA9E8886DD67}" type="pres">
      <dgm:prSet presAssocID="{48450545-2377-4EDF-B8E8-922F48D14202}" presName="linear" presStyleCnt="0">
        <dgm:presLayoutVars>
          <dgm:animLvl val="lvl"/>
          <dgm:resizeHandles val="exact"/>
        </dgm:presLayoutVars>
      </dgm:prSet>
      <dgm:spPr/>
    </dgm:pt>
    <dgm:pt modelId="{DF82F32F-617E-41B6-9956-68421FFC7245}" type="pres">
      <dgm:prSet presAssocID="{6EC6570A-CB1E-47B6-B35B-CFD6DFFA6363}" presName="parentText" presStyleLbl="node1" presStyleIdx="0" presStyleCnt="1" custLinFactNeighborY="-14047">
        <dgm:presLayoutVars>
          <dgm:chMax val="0"/>
          <dgm:bulletEnabled val="1"/>
        </dgm:presLayoutVars>
      </dgm:prSet>
      <dgm:spPr/>
    </dgm:pt>
    <dgm:pt modelId="{2B734B9E-8D71-4218-9068-D6154E0187C3}" type="pres">
      <dgm:prSet presAssocID="{6EC6570A-CB1E-47B6-B35B-CFD6DFFA6363}" presName="childText" presStyleLbl="revTx" presStyleIdx="0" presStyleCnt="1">
        <dgm:presLayoutVars>
          <dgm:bulletEnabled val="1"/>
        </dgm:presLayoutVars>
      </dgm:prSet>
      <dgm:spPr/>
    </dgm:pt>
  </dgm:ptLst>
  <dgm:cxnLst>
    <dgm:cxn modelId="{3F01310E-CC14-4055-A5BB-ECEBABF2A961}" srcId="{6EC6570A-CB1E-47B6-B35B-CFD6DFFA6363}" destId="{57762A66-839C-448B-8A21-71C5757F57E3}" srcOrd="6" destOrd="0" parTransId="{71D4B97A-84C0-45E8-9D56-0F544D9FED3F}" sibTransId="{D4DF5BCD-7A25-4748-9917-6C3F0C53DC2B}"/>
    <dgm:cxn modelId="{0B4CD628-4243-4CDC-AE38-742F5EE750AB}" srcId="{6EC6570A-CB1E-47B6-B35B-CFD6DFFA6363}" destId="{3EF5453E-0F32-4849-A830-BABD0267346B}" srcOrd="3" destOrd="0" parTransId="{D1CF2AAB-83D4-4648-958A-0EEDDD37876D}" sibTransId="{A1C7DA7D-1227-4D0E-9F26-0F422A24FBD5}"/>
    <dgm:cxn modelId="{EF748F33-7EBD-4057-973E-AAE088133BB2}" type="presOf" srcId="{48450545-2377-4EDF-B8E8-922F48D14202}" destId="{2FBE1A15-A925-43A8-B77B-DA9E8886DD67}" srcOrd="0" destOrd="0" presId="urn:microsoft.com/office/officeart/2005/8/layout/vList2"/>
    <dgm:cxn modelId="{AB4A1F66-7F3C-47A7-AF56-0F4D549CBA9C}" type="presOf" srcId="{6EC6570A-CB1E-47B6-B35B-CFD6DFFA6363}" destId="{DF82F32F-617E-41B6-9956-68421FFC7245}" srcOrd="0" destOrd="0" presId="urn:microsoft.com/office/officeart/2005/8/layout/vList2"/>
    <dgm:cxn modelId="{56131068-76EB-4FB5-900E-9D3EBDFD8AB9}" type="presOf" srcId="{692FA8FB-B1E6-47A7-A067-1EE7C2EE70CA}" destId="{2B734B9E-8D71-4218-9068-D6154E0187C3}" srcOrd="0" destOrd="5" presId="urn:microsoft.com/office/officeart/2005/8/layout/vList2"/>
    <dgm:cxn modelId="{06512F4E-B07F-408D-A250-275C9DE641A1}" type="presOf" srcId="{4EC2A237-B11F-4F63-A966-E1A9DB685605}" destId="{2B734B9E-8D71-4218-9068-D6154E0187C3}" srcOrd="0" destOrd="2" presId="urn:microsoft.com/office/officeart/2005/8/layout/vList2"/>
    <dgm:cxn modelId="{86EE5C50-534E-4F7C-BEB7-0E4F387A9773}" srcId="{6EC6570A-CB1E-47B6-B35B-CFD6DFFA6363}" destId="{3211C251-1109-492A-902F-A73DDA97A261}" srcOrd="0" destOrd="0" parTransId="{58C82F36-E7CC-44E3-8ABE-56FB00C4C9F9}" sibTransId="{15F6CAB9-F4A5-4B11-A327-A234306E4A02}"/>
    <dgm:cxn modelId="{D50A4171-FAC2-4C26-81C3-47BFD4CC132D}" type="presOf" srcId="{CE655523-6AF1-4122-814C-058F3AC41888}" destId="{2B734B9E-8D71-4218-9068-D6154E0187C3}" srcOrd="0" destOrd="4" presId="urn:microsoft.com/office/officeart/2005/8/layout/vList2"/>
    <dgm:cxn modelId="{4885F17C-AE33-4D22-8BCB-7B2EF5CE4DCA}" srcId="{6EC6570A-CB1E-47B6-B35B-CFD6DFFA6363}" destId="{4EC2A237-B11F-4F63-A966-E1A9DB685605}" srcOrd="2" destOrd="0" parTransId="{E1E35AD1-0FFC-4A9B-86C2-7D39BA68E4A9}" sibTransId="{D9EB7B07-95A6-40CB-BCC4-82F2B37AFF5C}"/>
    <dgm:cxn modelId="{1F48CC94-FF00-49CC-ADDE-DBD68B1B13BF}" type="presOf" srcId="{43A1EFA4-E2F7-4AF0-8AA1-39B62A0A0235}" destId="{2B734B9E-8D71-4218-9068-D6154E0187C3}" srcOrd="0" destOrd="7" presId="urn:microsoft.com/office/officeart/2005/8/layout/vList2"/>
    <dgm:cxn modelId="{C031879A-D327-4577-861C-1B0AF94FF039}" srcId="{48450545-2377-4EDF-B8E8-922F48D14202}" destId="{6EC6570A-CB1E-47B6-B35B-CFD6DFFA6363}" srcOrd="0" destOrd="0" parTransId="{5B51CD8B-847C-4AAA-9774-1D34EDFDCCD1}" sibTransId="{7C3652B9-C10B-45D6-B502-FA0E3D9840AF}"/>
    <dgm:cxn modelId="{F4C666BE-C300-44EF-9ADD-26A8728B25A3}" srcId="{6EC6570A-CB1E-47B6-B35B-CFD6DFFA6363}" destId="{43A1EFA4-E2F7-4AF0-8AA1-39B62A0A0235}" srcOrd="7" destOrd="0" parTransId="{97D02395-DAA3-4D22-8452-02B407F51DE2}" sibTransId="{20768E00-97FC-4805-8D82-28E4A7D86E5E}"/>
    <dgm:cxn modelId="{B431D2C5-7A6A-4135-A46D-D005CB6DA275}" type="presOf" srcId="{3F2E3A80-B9D7-45A3-ADB8-42545817D3D2}" destId="{2B734B9E-8D71-4218-9068-D6154E0187C3}" srcOrd="0" destOrd="1" presId="urn:microsoft.com/office/officeart/2005/8/layout/vList2"/>
    <dgm:cxn modelId="{199A97D4-7D5B-4A8B-9D16-830B62E92A21}" srcId="{6EC6570A-CB1E-47B6-B35B-CFD6DFFA6363}" destId="{3F2E3A80-B9D7-45A3-ADB8-42545817D3D2}" srcOrd="1" destOrd="0" parTransId="{E0F36147-9BC2-463D-90EB-55911D2070AE}" sibTransId="{41A8E2D4-E2D0-45FC-9D71-A65173ED4F07}"/>
    <dgm:cxn modelId="{853398D5-236B-4519-8EC9-5C71D29012CB}" srcId="{6EC6570A-CB1E-47B6-B35B-CFD6DFFA6363}" destId="{CE655523-6AF1-4122-814C-058F3AC41888}" srcOrd="4" destOrd="0" parTransId="{BCD97188-28AB-4BA0-8EF4-E042BF90EFF8}" sibTransId="{CCB7B598-CF37-4741-9FB0-F31BED44A36D}"/>
    <dgm:cxn modelId="{916E5DD8-F31A-45D2-88E4-E1AF7A622E90}" type="presOf" srcId="{57762A66-839C-448B-8A21-71C5757F57E3}" destId="{2B734B9E-8D71-4218-9068-D6154E0187C3}" srcOrd="0" destOrd="6" presId="urn:microsoft.com/office/officeart/2005/8/layout/vList2"/>
    <dgm:cxn modelId="{BB0648E3-3AD7-4B04-8903-F0FE5FE10598}" type="presOf" srcId="{3211C251-1109-492A-902F-A73DDA97A261}" destId="{2B734B9E-8D71-4218-9068-D6154E0187C3}" srcOrd="0" destOrd="0" presId="urn:microsoft.com/office/officeart/2005/8/layout/vList2"/>
    <dgm:cxn modelId="{D79AABEA-A2F1-45FA-A797-28648D9F105A}" type="presOf" srcId="{3EF5453E-0F32-4849-A830-BABD0267346B}" destId="{2B734B9E-8D71-4218-9068-D6154E0187C3}" srcOrd="0" destOrd="3" presId="urn:microsoft.com/office/officeart/2005/8/layout/vList2"/>
    <dgm:cxn modelId="{E37868ED-DE55-435E-8F7A-C77D9831CA96}" srcId="{6EC6570A-CB1E-47B6-B35B-CFD6DFFA6363}" destId="{692FA8FB-B1E6-47A7-A067-1EE7C2EE70CA}" srcOrd="5" destOrd="0" parTransId="{56A524C7-C41A-486F-AE52-CD6BAD707CD4}" sibTransId="{C3426682-EB74-429C-9C85-A19F69846AE0}"/>
    <dgm:cxn modelId="{281A879E-95E5-486C-8829-DE01D7240D81}" type="presParOf" srcId="{2FBE1A15-A925-43A8-B77B-DA9E8886DD67}" destId="{DF82F32F-617E-41B6-9956-68421FFC7245}" srcOrd="0" destOrd="0" presId="urn:microsoft.com/office/officeart/2005/8/layout/vList2"/>
    <dgm:cxn modelId="{9568181B-6A88-42E9-A441-6A675F537549}" type="presParOf" srcId="{2FBE1A15-A925-43A8-B77B-DA9E8886DD67}" destId="{2B734B9E-8D71-4218-9068-D6154E0187C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430FED-EB75-43B2-913B-37A98587D7F0}" type="doc">
      <dgm:prSet loTypeId="urn:microsoft.com/office/officeart/2005/8/layout/default" loCatId="list" qsTypeId="urn:microsoft.com/office/officeart/2005/8/quickstyle/simple2" qsCatId="simple" csTypeId="urn:microsoft.com/office/officeart/2005/8/colors/accent5_2" csCatId="accent5" phldr="1"/>
      <dgm:spPr/>
      <dgm:t>
        <a:bodyPr/>
        <a:lstStyle/>
        <a:p>
          <a:endParaRPr lang="en-US"/>
        </a:p>
      </dgm:t>
    </dgm:pt>
    <dgm:pt modelId="{CA7A3942-4DBD-40FB-BA09-0DE3AA9E3E61}">
      <dgm:prSet custT="1"/>
      <dgm:spPr/>
      <dgm:t>
        <a:bodyPr/>
        <a:lstStyle/>
        <a:p>
          <a:pPr>
            <a:lnSpc>
              <a:spcPct val="100000"/>
            </a:lnSpc>
          </a:pPr>
          <a:r>
            <a:rPr lang="en-US" sz="2400" dirty="0"/>
            <a:t>Sept. 23, 2023</a:t>
          </a:r>
          <a:br>
            <a:rPr lang="en-US" sz="2400" dirty="0"/>
          </a:br>
          <a:endParaRPr lang="en-US" sz="2400" dirty="0"/>
        </a:p>
        <a:p>
          <a:pPr>
            <a:lnSpc>
              <a:spcPct val="100000"/>
            </a:lnSpc>
          </a:pPr>
          <a:r>
            <a:rPr lang="en-US" sz="2400" dirty="0"/>
            <a:t>9:00AM – 12:00PM</a:t>
          </a:r>
        </a:p>
      </dgm:t>
    </dgm:pt>
    <dgm:pt modelId="{9139B12E-D459-4384-8538-5F6693697AC8}" type="parTrans" cxnId="{CD6CCC5D-6A13-429B-A6A3-AC467269391A}">
      <dgm:prSet/>
      <dgm:spPr/>
      <dgm:t>
        <a:bodyPr/>
        <a:lstStyle/>
        <a:p>
          <a:endParaRPr lang="en-US"/>
        </a:p>
      </dgm:t>
    </dgm:pt>
    <dgm:pt modelId="{C636AD7D-6644-4334-90DD-38B31693BC6B}" type="sibTrans" cxnId="{CD6CCC5D-6A13-429B-A6A3-AC467269391A}">
      <dgm:prSet/>
      <dgm:spPr/>
      <dgm:t>
        <a:bodyPr/>
        <a:lstStyle/>
        <a:p>
          <a:endParaRPr lang="en-US"/>
        </a:p>
      </dgm:t>
    </dgm:pt>
    <dgm:pt modelId="{3FA5BD58-AE0F-47BB-8B11-A0BAD5D8422A}">
      <dgm:prSet custT="1"/>
      <dgm:spPr/>
      <dgm:t>
        <a:bodyPr/>
        <a:lstStyle/>
        <a:p>
          <a:pPr marL="0" lvl="0" algn="ctr" defTabSz="889000">
            <a:lnSpc>
              <a:spcPct val="100000"/>
            </a:lnSpc>
            <a:spcBef>
              <a:spcPct val="0"/>
            </a:spcBef>
            <a:spcAft>
              <a:spcPct val="35000"/>
            </a:spcAft>
            <a:buNone/>
          </a:pPr>
          <a:r>
            <a:rPr lang="en-US" sz="2400" kern="1200">
              <a:latin typeface="+mn-lt"/>
              <a:ea typeface="+mn-ea"/>
              <a:cs typeface="+mn-cs"/>
            </a:rPr>
            <a:t>Sept. 25, 2023</a:t>
          </a:r>
          <a:br>
            <a:rPr lang="en-US" sz="2400" kern="1200">
              <a:latin typeface="+mn-lt"/>
              <a:ea typeface="+mn-ea"/>
              <a:cs typeface="+mn-cs"/>
            </a:rPr>
          </a:br>
          <a:br>
            <a:rPr lang="en-US" sz="2400" kern="1200">
              <a:latin typeface="+mn-lt"/>
              <a:ea typeface="+mn-ea"/>
              <a:cs typeface="+mn-cs"/>
            </a:rPr>
          </a:br>
          <a:r>
            <a:rPr lang="en-US" sz="2400" kern="1200">
              <a:latin typeface="+mn-lt"/>
              <a:ea typeface="+mn-ea"/>
              <a:cs typeface="+mn-cs"/>
            </a:rPr>
            <a:t>5:00PM – 7:00PM</a:t>
          </a:r>
          <a:endParaRPr lang="en-US" sz="2400" kern="1200" dirty="0">
            <a:latin typeface="+mn-lt"/>
            <a:ea typeface="+mn-ea"/>
            <a:cs typeface="+mn-cs"/>
          </a:endParaRPr>
        </a:p>
      </dgm:t>
    </dgm:pt>
    <dgm:pt modelId="{CF8500F7-7209-4DF9-84A7-10A2FEE75D1B}" type="parTrans" cxnId="{960241D5-7438-47AA-BC89-9B7302D800F7}">
      <dgm:prSet/>
      <dgm:spPr/>
      <dgm:t>
        <a:bodyPr/>
        <a:lstStyle/>
        <a:p>
          <a:endParaRPr lang="en-US"/>
        </a:p>
      </dgm:t>
    </dgm:pt>
    <dgm:pt modelId="{5FFAD7C5-130A-40D1-8597-3FCCEF16EC2C}" type="sibTrans" cxnId="{960241D5-7438-47AA-BC89-9B7302D800F7}">
      <dgm:prSet/>
      <dgm:spPr/>
      <dgm:t>
        <a:bodyPr/>
        <a:lstStyle/>
        <a:p>
          <a:endParaRPr lang="en-US"/>
        </a:p>
      </dgm:t>
    </dgm:pt>
    <dgm:pt modelId="{B39ACE73-A6EC-43CD-95B7-E9ECD65138E5}" type="pres">
      <dgm:prSet presAssocID="{8B430FED-EB75-43B2-913B-37A98587D7F0}" presName="diagram" presStyleCnt="0">
        <dgm:presLayoutVars>
          <dgm:dir/>
          <dgm:resizeHandles val="exact"/>
        </dgm:presLayoutVars>
      </dgm:prSet>
      <dgm:spPr/>
    </dgm:pt>
    <dgm:pt modelId="{36E6486D-40AE-4E6A-8CAE-D435D9842DC3}" type="pres">
      <dgm:prSet presAssocID="{CA7A3942-4DBD-40FB-BA09-0DE3AA9E3E61}" presName="node" presStyleLbl="node1" presStyleIdx="0" presStyleCnt="2" custScaleX="179858" custLinFactNeighborX="-6340" custLinFactNeighborY="-1321">
        <dgm:presLayoutVars>
          <dgm:bulletEnabled val="1"/>
        </dgm:presLayoutVars>
      </dgm:prSet>
      <dgm:spPr/>
    </dgm:pt>
    <dgm:pt modelId="{86C4E420-7540-470C-8A78-8EC95CD37F67}" type="pres">
      <dgm:prSet presAssocID="{C636AD7D-6644-4334-90DD-38B31693BC6B}" presName="sibTrans" presStyleCnt="0"/>
      <dgm:spPr/>
    </dgm:pt>
    <dgm:pt modelId="{BA1EAEE5-BB2E-4987-AE0B-5F1B52098602}" type="pres">
      <dgm:prSet presAssocID="{3FA5BD58-AE0F-47BB-8B11-A0BAD5D8422A}" presName="node" presStyleLbl="node1" presStyleIdx="1" presStyleCnt="2" custScaleX="169441" custLinFactNeighborX="22430" custLinFactNeighborY="-21077">
        <dgm:presLayoutVars>
          <dgm:bulletEnabled val="1"/>
        </dgm:presLayoutVars>
      </dgm:prSet>
      <dgm:spPr/>
    </dgm:pt>
  </dgm:ptLst>
  <dgm:cxnLst>
    <dgm:cxn modelId="{CD6CCC5D-6A13-429B-A6A3-AC467269391A}" srcId="{8B430FED-EB75-43B2-913B-37A98587D7F0}" destId="{CA7A3942-4DBD-40FB-BA09-0DE3AA9E3E61}" srcOrd="0" destOrd="0" parTransId="{9139B12E-D459-4384-8538-5F6693697AC8}" sibTransId="{C636AD7D-6644-4334-90DD-38B31693BC6B}"/>
    <dgm:cxn modelId="{A51F2C58-4C72-414F-A9F1-9802F7F0FEFD}" type="presOf" srcId="{8B430FED-EB75-43B2-913B-37A98587D7F0}" destId="{B39ACE73-A6EC-43CD-95B7-E9ECD65138E5}" srcOrd="0" destOrd="0" presId="urn:microsoft.com/office/officeart/2005/8/layout/default"/>
    <dgm:cxn modelId="{6990C27A-9515-498D-BB86-7BE4BDB09CB8}" type="presOf" srcId="{3FA5BD58-AE0F-47BB-8B11-A0BAD5D8422A}" destId="{BA1EAEE5-BB2E-4987-AE0B-5F1B52098602}" srcOrd="0" destOrd="0" presId="urn:microsoft.com/office/officeart/2005/8/layout/default"/>
    <dgm:cxn modelId="{960241D5-7438-47AA-BC89-9B7302D800F7}" srcId="{8B430FED-EB75-43B2-913B-37A98587D7F0}" destId="{3FA5BD58-AE0F-47BB-8B11-A0BAD5D8422A}" srcOrd="1" destOrd="0" parTransId="{CF8500F7-7209-4DF9-84A7-10A2FEE75D1B}" sibTransId="{5FFAD7C5-130A-40D1-8597-3FCCEF16EC2C}"/>
    <dgm:cxn modelId="{9667F1EE-1312-4481-AAEE-43152E83F262}" type="presOf" srcId="{CA7A3942-4DBD-40FB-BA09-0DE3AA9E3E61}" destId="{36E6486D-40AE-4E6A-8CAE-D435D9842DC3}" srcOrd="0" destOrd="0" presId="urn:microsoft.com/office/officeart/2005/8/layout/default"/>
    <dgm:cxn modelId="{9BDBF74A-73E9-439A-A71F-57CF86CB7F27}" type="presParOf" srcId="{B39ACE73-A6EC-43CD-95B7-E9ECD65138E5}" destId="{36E6486D-40AE-4E6A-8CAE-D435D9842DC3}" srcOrd="0" destOrd="0" presId="urn:microsoft.com/office/officeart/2005/8/layout/default"/>
    <dgm:cxn modelId="{33A5B2E8-455E-4588-88A0-6F951AC41B0D}" type="presParOf" srcId="{B39ACE73-A6EC-43CD-95B7-E9ECD65138E5}" destId="{86C4E420-7540-470C-8A78-8EC95CD37F67}" srcOrd="1" destOrd="0" presId="urn:microsoft.com/office/officeart/2005/8/layout/default"/>
    <dgm:cxn modelId="{5FD5D788-4F90-4557-9BE8-493393FBA20C}" type="presParOf" srcId="{B39ACE73-A6EC-43CD-95B7-E9ECD65138E5}" destId="{BA1EAEE5-BB2E-4987-AE0B-5F1B52098602}"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EBC34391-7686-43D7-B6EE-7C51D62818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6B2F987-8A6C-489D-BA00-09ECA8D717F8}">
      <dgm:prSet/>
      <dgm:spPr/>
      <dgm:t>
        <a:bodyPr/>
        <a:lstStyle/>
        <a:p>
          <a:r>
            <a:rPr lang="en-US" dirty="0"/>
            <a:t>Alvaro Gabaldon</a:t>
          </a:r>
        </a:p>
      </dgm:t>
    </dgm:pt>
    <dgm:pt modelId="{262D8EBB-A3CC-4D2B-A70D-C259672AF274}" type="parTrans" cxnId="{D0362633-31E4-4881-850B-D1DB763A4592}">
      <dgm:prSet/>
      <dgm:spPr/>
      <dgm:t>
        <a:bodyPr/>
        <a:lstStyle/>
        <a:p>
          <a:endParaRPr lang="en-US"/>
        </a:p>
      </dgm:t>
    </dgm:pt>
    <dgm:pt modelId="{593361A9-FB47-4EE6-A05A-4943F92D6D80}" type="sibTrans" cxnId="{D0362633-31E4-4881-850B-D1DB763A4592}">
      <dgm:prSet/>
      <dgm:spPr/>
      <dgm:t>
        <a:bodyPr/>
        <a:lstStyle/>
        <a:p>
          <a:endParaRPr lang="en-US"/>
        </a:p>
      </dgm:t>
    </dgm:pt>
    <dgm:pt modelId="{2236E42A-7DA1-4632-A114-6B500F650EA2}">
      <dgm:prSet/>
      <dgm:spPr/>
      <dgm:t>
        <a:bodyPr/>
        <a:lstStyle/>
        <a:p>
          <a:r>
            <a:rPr lang="en-US" i="0" baseline="0" dirty="0"/>
            <a:t>(813) 582-7349</a:t>
          </a:r>
          <a:endParaRPr lang="en-US" dirty="0"/>
        </a:p>
      </dgm:t>
    </dgm:pt>
    <dgm:pt modelId="{8B06F423-E45D-4CFF-8351-39142DB8054D}" type="parTrans" cxnId="{D220BA33-0432-4519-AC52-0ABBDD7A6518}">
      <dgm:prSet/>
      <dgm:spPr/>
      <dgm:t>
        <a:bodyPr/>
        <a:lstStyle/>
        <a:p>
          <a:endParaRPr lang="en-US"/>
        </a:p>
      </dgm:t>
    </dgm:pt>
    <dgm:pt modelId="{44F8215F-D587-4A6B-BD4B-95FD22B3EBD6}" type="sibTrans" cxnId="{D220BA33-0432-4519-AC52-0ABBDD7A6518}">
      <dgm:prSet/>
      <dgm:spPr/>
      <dgm:t>
        <a:bodyPr/>
        <a:lstStyle/>
        <a:p>
          <a:endParaRPr lang="en-US"/>
        </a:p>
      </dgm:t>
    </dgm:pt>
    <dgm:pt modelId="{1B7EA889-CD16-4744-86F4-661049B9B8CA}">
      <dgm:prSet/>
      <dgm:spPr/>
      <dgm:t>
        <a:bodyPr/>
        <a:lstStyle/>
        <a:p>
          <a:r>
            <a:rPr lang="en-US" i="0" baseline="0" dirty="0">
              <a:hlinkClick xmlns:r="http://schemas.openxmlformats.org/officeDocument/2006/relationships" r:id="rId1"/>
            </a:rPr>
            <a:t>gabaldona@plancom.org</a:t>
          </a:r>
          <a:endParaRPr lang="en-US" dirty="0"/>
        </a:p>
      </dgm:t>
    </dgm:pt>
    <dgm:pt modelId="{305D6C94-97D2-47C9-BC4F-1C2E7B576ADF}" type="parTrans" cxnId="{052350CC-C52A-4572-8CD7-B40590EDF5D5}">
      <dgm:prSet/>
      <dgm:spPr/>
      <dgm:t>
        <a:bodyPr/>
        <a:lstStyle/>
        <a:p>
          <a:endParaRPr lang="en-US"/>
        </a:p>
      </dgm:t>
    </dgm:pt>
    <dgm:pt modelId="{62B8AD20-9D57-453C-9B7D-B4FD2321DB08}" type="sibTrans" cxnId="{052350CC-C52A-4572-8CD7-B40590EDF5D5}">
      <dgm:prSet/>
      <dgm:spPr/>
      <dgm:t>
        <a:bodyPr/>
        <a:lstStyle/>
        <a:p>
          <a:endParaRPr lang="en-US"/>
        </a:p>
      </dgm:t>
    </dgm:pt>
    <dgm:pt modelId="{B563EFFC-2121-42EA-8A32-15EBED825B9F}">
      <dgm:prSet/>
      <dgm:spPr/>
      <dgm:t>
        <a:bodyPr/>
        <a:lstStyle/>
        <a:p>
          <a:r>
            <a:rPr lang="en-US" dirty="0"/>
            <a:t>Jay Collins </a:t>
          </a:r>
        </a:p>
      </dgm:t>
    </dgm:pt>
    <dgm:pt modelId="{41C36F5D-2A3E-4ED8-BF50-2F6120F106F9}" type="parTrans" cxnId="{C8767112-0BA2-4533-8910-4AEB8544698E}">
      <dgm:prSet/>
      <dgm:spPr/>
      <dgm:t>
        <a:bodyPr/>
        <a:lstStyle/>
        <a:p>
          <a:endParaRPr lang="en-US"/>
        </a:p>
      </dgm:t>
    </dgm:pt>
    <dgm:pt modelId="{30ABB5FE-3C4E-4B61-A2AA-3390E4A00AC8}" type="sibTrans" cxnId="{C8767112-0BA2-4533-8910-4AEB8544698E}">
      <dgm:prSet/>
      <dgm:spPr/>
      <dgm:t>
        <a:bodyPr/>
        <a:lstStyle/>
        <a:p>
          <a:endParaRPr lang="en-US"/>
        </a:p>
      </dgm:t>
    </dgm:pt>
    <dgm:pt modelId="{86801E4A-A545-40C0-88E7-6EEF5B2AF330}">
      <dgm:prSet/>
      <dgm:spPr/>
      <dgm:t>
        <a:bodyPr/>
        <a:lstStyle/>
        <a:p>
          <a:r>
            <a:rPr lang="en-US" b="0" i="0" dirty="0"/>
            <a:t>(813) 582-7335</a:t>
          </a:r>
          <a:endParaRPr lang="en-US" dirty="0"/>
        </a:p>
      </dgm:t>
    </dgm:pt>
    <dgm:pt modelId="{32317346-38FB-4F9D-9228-191B15579960}" type="parTrans" cxnId="{290184A8-66BA-4838-8467-738DDFAD773A}">
      <dgm:prSet/>
      <dgm:spPr/>
      <dgm:t>
        <a:bodyPr/>
        <a:lstStyle/>
        <a:p>
          <a:endParaRPr lang="en-US"/>
        </a:p>
      </dgm:t>
    </dgm:pt>
    <dgm:pt modelId="{8C8E0429-0BDE-4CE5-8631-AA41BAA73B60}" type="sibTrans" cxnId="{290184A8-66BA-4838-8467-738DDFAD773A}">
      <dgm:prSet/>
      <dgm:spPr/>
      <dgm:t>
        <a:bodyPr/>
        <a:lstStyle/>
        <a:p>
          <a:endParaRPr lang="en-US"/>
        </a:p>
      </dgm:t>
    </dgm:pt>
    <dgm:pt modelId="{20E0AC37-94E7-41E3-858A-6B744A2249E5}">
      <dgm:prSet/>
      <dgm:spPr/>
      <dgm:t>
        <a:bodyPr/>
        <a:lstStyle/>
        <a:p>
          <a:r>
            <a:rPr lang="en-US" b="0" i="0">
              <a:hlinkClick xmlns:r="http://schemas.openxmlformats.org/officeDocument/2006/relationships" r:id="rId2"/>
            </a:rPr>
            <a:t>collinsj@plancom.org</a:t>
          </a:r>
          <a:endParaRPr lang="en-US"/>
        </a:p>
      </dgm:t>
    </dgm:pt>
    <dgm:pt modelId="{009A45B0-DEE4-4B27-9818-450D2E45A3C7}" type="parTrans" cxnId="{2F162798-D027-41B3-85CF-24D5E8F83231}">
      <dgm:prSet/>
      <dgm:spPr/>
      <dgm:t>
        <a:bodyPr/>
        <a:lstStyle/>
        <a:p>
          <a:endParaRPr lang="en-US"/>
        </a:p>
      </dgm:t>
    </dgm:pt>
    <dgm:pt modelId="{2D6CA165-0183-4B72-8707-567E23002E21}" type="sibTrans" cxnId="{2F162798-D027-41B3-85CF-24D5E8F83231}">
      <dgm:prSet/>
      <dgm:spPr/>
      <dgm:t>
        <a:bodyPr/>
        <a:lstStyle/>
        <a:p>
          <a:endParaRPr lang="en-US"/>
        </a:p>
      </dgm:t>
    </dgm:pt>
    <dgm:pt modelId="{9DEA9ACD-D0CA-402E-A617-9F0BD62562CF}">
      <dgm:prSet custT="1"/>
      <dgm:spPr>
        <a:solidFill>
          <a:srgbClr val="9A4188"/>
        </a:solidFill>
        <a:ln>
          <a:noFill/>
        </a:ln>
      </dgm:spPr>
      <dgm:t>
        <a:bodyPr/>
        <a:lstStyle/>
        <a:p>
          <a:r>
            <a:rPr lang="en-US" sz="2800" b="0" baseline="0" dirty="0">
              <a:solidFill>
                <a:schemeClr val="bg1"/>
              </a:solidFill>
            </a:rPr>
            <a:t>bit.ly/</a:t>
          </a:r>
          <a:r>
            <a:rPr lang="en-US" sz="2800" b="0" baseline="0" dirty="0" err="1">
              <a:solidFill>
                <a:schemeClr val="bg1"/>
              </a:solidFill>
            </a:rPr>
            <a:t>planvalrico</a:t>
          </a:r>
          <a:endParaRPr lang="en-US" sz="2800" dirty="0">
            <a:solidFill>
              <a:schemeClr val="bg1"/>
            </a:solidFill>
          </a:endParaRPr>
        </a:p>
      </dgm:t>
    </dgm:pt>
    <dgm:pt modelId="{41A00204-DE36-42DE-BFEB-732A3DF1217E}" type="parTrans" cxnId="{02FB2416-A68A-4C4B-A201-874989B19A74}">
      <dgm:prSet/>
      <dgm:spPr/>
      <dgm:t>
        <a:bodyPr/>
        <a:lstStyle/>
        <a:p>
          <a:endParaRPr lang="en-US"/>
        </a:p>
      </dgm:t>
    </dgm:pt>
    <dgm:pt modelId="{56195EE9-5DC1-431E-A259-574644B7DF0A}" type="sibTrans" cxnId="{02FB2416-A68A-4C4B-A201-874989B19A74}">
      <dgm:prSet/>
      <dgm:spPr/>
      <dgm:t>
        <a:bodyPr/>
        <a:lstStyle/>
        <a:p>
          <a:endParaRPr lang="en-US"/>
        </a:p>
      </dgm:t>
    </dgm:pt>
    <dgm:pt modelId="{81CB94DD-E62D-4283-8A26-87B161CE4243}">
      <dgm:prSet/>
      <dgm:spPr/>
      <dgm:t>
        <a:bodyPr/>
        <a:lstStyle/>
        <a:p>
          <a:r>
            <a:rPr lang="en-US" dirty="0"/>
            <a:t>Sofia Garantiva </a:t>
          </a:r>
        </a:p>
      </dgm:t>
    </dgm:pt>
    <dgm:pt modelId="{57CFA525-007D-49B3-B6C6-5FAA56006AD8}" type="parTrans" cxnId="{0FCA2311-C406-406A-B2F1-E691445FCAF9}">
      <dgm:prSet/>
      <dgm:spPr/>
      <dgm:t>
        <a:bodyPr/>
        <a:lstStyle/>
        <a:p>
          <a:endParaRPr lang="en-US"/>
        </a:p>
      </dgm:t>
    </dgm:pt>
    <dgm:pt modelId="{69CBE537-3121-4886-8639-D898426BF8D4}" type="sibTrans" cxnId="{0FCA2311-C406-406A-B2F1-E691445FCAF9}">
      <dgm:prSet/>
      <dgm:spPr/>
      <dgm:t>
        <a:bodyPr/>
        <a:lstStyle/>
        <a:p>
          <a:endParaRPr lang="en-US"/>
        </a:p>
      </dgm:t>
    </dgm:pt>
    <dgm:pt modelId="{A49D93EE-82C0-4523-B3A7-E95333EC8049}">
      <dgm:prSet/>
      <dgm:spPr/>
      <dgm:t>
        <a:bodyPr/>
        <a:lstStyle/>
        <a:p>
          <a:r>
            <a:rPr lang="en-US" i="0" baseline="0" dirty="0"/>
            <a:t>(813) 582-7320</a:t>
          </a:r>
          <a:endParaRPr lang="en-US" dirty="0"/>
        </a:p>
      </dgm:t>
    </dgm:pt>
    <dgm:pt modelId="{5A801F33-5762-4801-ACC3-6C3995A38CE3}" type="parTrans" cxnId="{D674CB8B-B66B-4D28-9C7E-711952820400}">
      <dgm:prSet/>
      <dgm:spPr/>
      <dgm:t>
        <a:bodyPr/>
        <a:lstStyle/>
        <a:p>
          <a:endParaRPr lang="en-US"/>
        </a:p>
      </dgm:t>
    </dgm:pt>
    <dgm:pt modelId="{2B932D7E-5352-4572-937B-F6413A6A66C9}" type="sibTrans" cxnId="{D674CB8B-B66B-4D28-9C7E-711952820400}">
      <dgm:prSet/>
      <dgm:spPr/>
      <dgm:t>
        <a:bodyPr/>
        <a:lstStyle/>
        <a:p>
          <a:endParaRPr lang="en-US"/>
        </a:p>
      </dgm:t>
    </dgm:pt>
    <dgm:pt modelId="{4D56E6F8-40AA-4B27-AB4C-436942E6D89D}">
      <dgm:prSet/>
      <dgm:spPr/>
      <dgm:t>
        <a:bodyPr/>
        <a:lstStyle/>
        <a:p>
          <a:r>
            <a:rPr lang="en-US" i="0" baseline="0" dirty="0">
              <a:hlinkClick xmlns:r="http://schemas.openxmlformats.org/officeDocument/2006/relationships" r:id="rId3"/>
            </a:rPr>
            <a:t>garantivas@plancom.org</a:t>
          </a:r>
          <a:endParaRPr lang="en-US" dirty="0"/>
        </a:p>
      </dgm:t>
    </dgm:pt>
    <dgm:pt modelId="{515245A6-3919-4D22-BE97-F2961D46B9AA}" type="parTrans" cxnId="{D85CB648-E0E4-4E01-97B3-213B3481F99F}">
      <dgm:prSet/>
      <dgm:spPr/>
      <dgm:t>
        <a:bodyPr/>
        <a:lstStyle/>
        <a:p>
          <a:endParaRPr lang="en-US"/>
        </a:p>
      </dgm:t>
    </dgm:pt>
    <dgm:pt modelId="{00B6F815-A815-4C56-A025-6700FD3006A1}" type="sibTrans" cxnId="{D85CB648-E0E4-4E01-97B3-213B3481F99F}">
      <dgm:prSet/>
      <dgm:spPr/>
      <dgm:t>
        <a:bodyPr/>
        <a:lstStyle/>
        <a:p>
          <a:endParaRPr lang="en-US"/>
        </a:p>
      </dgm:t>
    </dgm:pt>
    <dgm:pt modelId="{3022FF6B-431C-46E7-9EF9-F771F249D606}" type="pres">
      <dgm:prSet presAssocID="{EBC34391-7686-43D7-B6EE-7C51D628188F}" presName="linear" presStyleCnt="0">
        <dgm:presLayoutVars>
          <dgm:dir/>
          <dgm:animLvl val="lvl"/>
          <dgm:resizeHandles val="exact"/>
        </dgm:presLayoutVars>
      </dgm:prSet>
      <dgm:spPr/>
    </dgm:pt>
    <dgm:pt modelId="{0C19398E-DBBA-443D-A69C-BD7E5B17B158}" type="pres">
      <dgm:prSet presAssocID="{36B2F987-8A6C-489D-BA00-09ECA8D717F8}" presName="parentLin" presStyleCnt="0"/>
      <dgm:spPr/>
    </dgm:pt>
    <dgm:pt modelId="{5E6B0516-C576-455D-80E0-E38FBD86FCD2}" type="pres">
      <dgm:prSet presAssocID="{36B2F987-8A6C-489D-BA00-09ECA8D717F8}" presName="parentLeftMargin" presStyleLbl="node1" presStyleIdx="0" presStyleCnt="4"/>
      <dgm:spPr/>
    </dgm:pt>
    <dgm:pt modelId="{3390A2C2-EEB5-437A-BF4E-4FE9E3016CDA}" type="pres">
      <dgm:prSet presAssocID="{36B2F987-8A6C-489D-BA00-09ECA8D717F8}" presName="parentText" presStyleLbl="node1" presStyleIdx="0" presStyleCnt="4">
        <dgm:presLayoutVars>
          <dgm:chMax val="0"/>
          <dgm:bulletEnabled val="1"/>
        </dgm:presLayoutVars>
      </dgm:prSet>
      <dgm:spPr/>
    </dgm:pt>
    <dgm:pt modelId="{94B9F22A-F3CE-4900-91F0-6A4CDD804754}" type="pres">
      <dgm:prSet presAssocID="{36B2F987-8A6C-489D-BA00-09ECA8D717F8}" presName="negativeSpace" presStyleCnt="0"/>
      <dgm:spPr/>
    </dgm:pt>
    <dgm:pt modelId="{F6E7A21A-E020-4C4F-9BFA-AD4423DA27F5}" type="pres">
      <dgm:prSet presAssocID="{36B2F987-8A6C-489D-BA00-09ECA8D717F8}" presName="childText" presStyleLbl="conFgAcc1" presStyleIdx="0" presStyleCnt="4" custLinFactNeighborX="-81" custLinFactNeighborY="-11102">
        <dgm:presLayoutVars>
          <dgm:bulletEnabled val="1"/>
        </dgm:presLayoutVars>
      </dgm:prSet>
      <dgm:spPr/>
    </dgm:pt>
    <dgm:pt modelId="{5F72AABD-1465-412D-8704-64AFACB26B6F}" type="pres">
      <dgm:prSet presAssocID="{593361A9-FB47-4EE6-A05A-4943F92D6D80}" presName="spaceBetweenRectangles" presStyleCnt="0"/>
      <dgm:spPr/>
    </dgm:pt>
    <dgm:pt modelId="{67CBC8E0-88F3-43A0-96FD-D125855D4A32}" type="pres">
      <dgm:prSet presAssocID="{81CB94DD-E62D-4283-8A26-87B161CE4243}" presName="parentLin" presStyleCnt="0"/>
      <dgm:spPr/>
    </dgm:pt>
    <dgm:pt modelId="{18B63B9A-CEF1-4D92-B92A-E605F2351526}" type="pres">
      <dgm:prSet presAssocID="{81CB94DD-E62D-4283-8A26-87B161CE4243}" presName="parentLeftMargin" presStyleLbl="node1" presStyleIdx="0" presStyleCnt="4"/>
      <dgm:spPr/>
    </dgm:pt>
    <dgm:pt modelId="{36D65436-BB63-42EE-86E9-79EDD0246E96}" type="pres">
      <dgm:prSet presAssocID="{81CB94DD-E62D-4283-8A26-87B161CE4243}" presName="parentText" presStyleLbl="node1" presStyleIdx="1" presStyleCnt="4">
        <dgm:presLayoutVars>
          <dgm:chMax val="0"/>
          <dgm:bulletEnabled val="1"/>
        </dgm:presLayoutVars>
      </dgm:prSet>
      <dgm:spPr/>
    </dgm:pt>
    <dgm:pt modelId="{B76CC87C-5027-48FE-9030-09B9DEA3BCFF}" type="pres">
      <dgm:prSet presAssocID="{81CB94DD-E62D-4283-8A26-87B161CE4243}" presName="negativeSpace" presStyleCnt="0"/>
      <dgm:spPr/>
    </dgm:pt>
    <dgm:pt modelId="{7E767EE0-999C-42C3-BB54-41105D8FB75F}" type="pres">
      <dgm:prSet presAssocID="{81CB94DD-E62D-4283-8A26-87B161CE4243}" presName="childText" presStyleLbl="conFgAcc1" presStyleIdx="1" presStyleCnt="4" custLinFactNeighborX="-81" custLinFactNeighborY="-11102">
        <dgm:presLayoutVars>
          <dgm:bulletEnabled val="1"/>
        </dgm:presLayoutVars>
      </dgm:prSet>
      <dgm:spPr/>
    </dgm:pt>
    <dgm:pt modelId="{B27FC126-D203-419E-8EDB-F411951A2934}" type="pres">
      <dgm:prSet presAssocID="{69CBE537-3121-4886-8639-D898426BF8D4}" presName="spaceBetweenRectangles" presStyleCnt="0"/>
      <dgm:spPr/>
    </dgm:pt>
    <dgm:pt modelId="{477CCBEC-EE39-424D-B167-A4D527A8F2A6}" type="pres">
      <dgm:prSet presAssocID="{B563EFFC-2121-42EA-8A32-15EBED825B9F}" presName="parentLin" presStyleCnt="0"/>
      <dgm:spPr/>
    </dgm:pt>
    <dgm:pt modelId="{66AF6852-4B3A-45A9-8C64-D09C8BF07810}" type="pres">
      <dgm:prSet presAssocID="{B563EFFC-2121-42EA-8A32-15EBED825B9F}" presName="parentLeftMargin" presStyleLbl="node1" presStyleIdx="1" presStyleCnt="4"/>
      <dgm:spPr/>
    </dgm:pt>
    <dgm:pt modelId="{C342A977-9BD0-4556-9534-A154B7B176B6}" type="pres">
      <dgm:prSet presAssocID="{B563EFFC-2121-42EA-8A32-15EBED825B9F}" presName="parentText" presStyleLbl="node1" presStyleIdx="2" presStyleCnt="4">
        <dgm:presLayoutVars>
          <dgm:chMax val="0"/>
          <dgm:bulletEnabled val="1"/>
        </dgm:presLayoutVars>
      </dgm:prSet>
      <dgm:spPr/>
    </dgm:pt>
    <dgm:pt modelId="{4D7EBFFB-5526-41D7-9F49-824DAB49448F}" type="pres">
      <dgm:prSet presAssocID="{B563EFFC-2121-42EA-8A32-15EBED825B9F}" presName="negativeSpace" presStyleCnt="0"/>
      <dgm:spPr/>
    </dgm:pt>
    <dgm:pt modelId="{F0710AB9-1AEF-4633-A5E8-BE16A473F2EF}" type="pres">
      <dgm:prSet presAssocID="{B563EFFC-2121-42EA-8A32-15EBED825B9F}" presName="childText" presStyleLbl="conFgAcc1" presStyleIdx="2" presStyleCnt="4">
        <dgm:presLayoutVars>
          <dgm:bulletEnabled val="1"/>
        </dgm:presLayoutVars>
      </dgm:prSet>
      <dgm:spPr/>
    </dgm:pt>
    <dgm:pt modelId="{F39E0053-4C68-4FA5-ABF3-F6CE1083ED07}" type="pres">
      <dgm:prSet presAssocID="{30ABB5FE-3C4E-4B61-A2AA-3390E4A00AC8}" presName="spaceBetweenRectangles" presStyleCnt="0"/>
      <dgm:spPr/>
    </dgm:pt>
    <dgm:pt modelId="{E6A31B38-AD29-4762-9FF1-A6C5D5B15EBF}" type="pres">
      <dgm:prSet presAssocID="{9DEA9ACD-D0CA-402E-A617-9F0BD62562CF}" presName="parentLin" presStyleCnt="0"/>
      <dgm:spPr/>
    </dgm:pt>
    <dgm:pt modelId="{B536038A-3641-4AD4-AB20-BEE10E522A58}" type="pres">
      <dgm:prSet presAssocID="{9DEA9ACD-D0CA-402E-A617-9F0BD62562CF}" presName="parentLeftMargin" presStyleLbl="node1" presStyleIdx="2" presStyleCnt="4"/>
      <dgm:spPr/>
    </dgm:pt>
    <dgm:pt modelId="{340112F3-B382-4376-A168-29C7E813DA8C}" type="pres">
      <dgm:prSet presAssocID="{9DEA9ACD-D0CA-402E-A617-9F0BD62562CF}" presName="parentText" presStyleLbl="node1" presStyleIdx="3" presStyleCnt="4" custLinFactNeighborX="-4900" custLinFactNeighborY="47848">
        <dgm:presLayoutVars>
          <dgm:chMax val="0"/>
          <dgm:bulletEnabled val="1"/>
        </dgm:presLayoutVars>
      </dgm:prSet>
      <dgm:spPr/>
    </dgm:pt>
    <dgm:pt modelId="{FA357E5A-8B32-4403-BE80-CB766A35A5BC}" type="pres">
      <dgm:prSet presAssocID="{9DEA9ACD-D0CA-402E-A617-9F0BD62562CF}" presName="negativeSpace" presStyleCnt="0"/>
      <dgm:spPr/>
    </dgm:pt>
    <dgm:pt modelId="{10A8E557-DDDE-4071-9C46-0B718AFEC8B6}" type="pres">
      <dgm:prSet presAssocID="{9DEA9ACD-D0CA-402E-A617-9F0BD62562CF}" presName="childText" presStyleLbl="conFgAcc1" presStyleIdx="3" presStyleCnt="4">
        <dgm:presLayoutVars>
          <dgm:bulletEnabled val="1"/>
        </dgm:presLayoutVars>
      </dgm:prSet>
      <dgm:spPr>
        <a:ln>
          <a:noFill/>
        </a:ln>
      </dgm:spPr>
    </dgm:pt>
  </dgm:ptLst>
  <dgm:cxnLst>
    <dgm:cxn modelId="{2F46A30C-AEF4-49B4-8B65-6D0EBE825B9B}" type="presOf" srcId="{B563EFFC-2121-42EA-8A32-15EBED825B9F}" destId="{66AF6852-4B3A-45A9-8C64-D09C8BF07810}" srcOrd="0" destOrd="0" presId="urn:microsoft.com/office/officeart/2005/8/layout/list1"/>
    <dgm:cxn modelId="{0FCA2311-C406-406A-B2F1-E691445FCAF9}" srcId="{EBC34391-7686-43D7-B6EE-7C51D628188F}" destId="{81CB94DD-E62D-4283-8A26-87B161CE4243}" srcOrd="1" destOrd="0" parTransId="{57CFA525-007D-49B3-B6C6-5FAA56006AD8}" sibTransId="{69CBE537-3121-4886-8639-D898426BF8D4}"/>
    <dgm:cxn modelId="{C8767112-0BA2-4533-8910-4AEB8544698E}" srcId="{EBC34391-7686-43D7-B6EE-7C51D628188F}" destId="{B563EFFC-2121-42EA-8A32-15EBED825B9F}" srcOrd="2" destOrd="0" parTransId="{41C36F5D-2A3E-4ED8-BF50-2F6120F106F9}" sibTransId="{30ABB5FE-3C4E-4B61-A2AA-3390E4A00AC8}"/>
    <dgm:cxn modelId="{2B5EED14-18CE-4C07-A671-55F2356F9A97}" type="presOf" srcId="{20E0AC37-94E7-41E3-858A-6B744A2249E5}" destId="{F0710AB9-1AEF-4633-A5E8-BE16A473F2EF}" srcOrd="0" destOrd="1" presId="urn:microsoft.com/office/officeart/2005/8/layout/list1"/>
    <dgm:cxn modelId="{02FB2416-A68A-4C4B-A201-874989B19A74}" srcId="{EBC34391-7686-43D7-B6EE-7C51D628188F}" destId="{9DEA9ACD-D0CA-402E-A617-9F0BD62562CF}" srcOrd="3" destOrd="0" parTransId="{41A00204-DE36-42DE-BFEB-732A3DF1217E}" sibTransId="{56195EE9-5DC1-431E-A259-574644B7DF0A}"/>
    <dgm:cxn modelId="{D0362633-31E4-4881-850B-D1DB763A4592}" srcId="{EBC34391-7686-43D7-B6EE-7C51D628188F}" destId="{36B2F987-8A6C-489D-BA00-09ECA8D717F8}" srcOrd="0" destOrd="0" parTransId="{262D8EBB-A3CC-4D2B-A70D-C259672AF274}" sibTransId="{593361A9-FB47-4EE6-A05A-4943F92D6D80}"/>
    <dgm:cxn modelId="{D220BA33-0432-4519-AC52-0ABBDD7A6518}" srcId="{36B2F987-8A6C-489D-BA00-09ECA8D717F8}" destId="{2236E42A-7DA1-4632-A114-6B500F650EA2}" srcOrd="0" destOrd="0" parTransId="{8B06F423-E45D-4CFF-8351-39142DB8054D}" sibTransId="{44F8215F-D587-4A6B-BD4B-95FD22B3EBD6}"/>
    <dgm:cxn modelId="{A398B236-86CB-4708-B598-20246D59B82C}" type="presOf" srcId="{81CB94DD-E62D-4283-8A26-87B161CE4243}" destId="{18B63B9A-CEF1-4D92-B92A-E605F2351526}" srcOrd="0" destOrd="0" presId="urn:microsoft.com/office/officeart/2005/8/layout/list1"/>
    <dgm:cxn modelId="{8A4CB23D-19AC-45C6-B9D7-01B9A77F934B}" type="presOf" srcId="{1B7EA889-CD16-4744-86F4-661049B9B8CA}" destId="{F6E7A21A-E020-4C4F-9BFA-AD4423DA27F5}" srcOrd="0" destOrd="1" presId="urn:microsoft.com/office/officeart/2005/8/layout/list1"/>
    <dgm:cxn modelId="{D85CB648-E0E4-4E01-97B3-213B3481F99F}" srcId="{81CB94DD-E62D-4283-8A26-87B161CE4243}" destId="{4D56E6F8-40AA-4B27-AB4C-436942E6D89D}" srcOrd="1" destOrd="0" parTransId="{515245A6-3919-4D22-BE97-F2961D46B9AA}" sibTransId="{00B6F815-A815-4C56-A025-6700FD3006A1}"/>
    <dgm:cxn modelId="{EEBCF352-358D-4E9C-8558-9D1421131584}" type="presOf" srcId="{9DEA9ACD-D0CA-402E-A617-9F0BD62562CF}" destId="{340112F3-B382-4376-A168-29C7E813DA8C}" srcOrd="1" destOrd="0" presId="urn:microsoft.com/office/officeart/2005/8/layout/list1"/>
    <dgm:cxn modelId="{5DEF3385-0CA1-4122-B6FE-B8EF332FA63D}" type="presOf" srcId="{A49D93EE-82C0-4523-B3A7-E95333EC8049}" destId="{7E767EE0-999C-42C3-BB54-41105D8FB75F}" srcOrd="0" destOrd="0" presId="urn:microsoft.com/office/officeart/2005/8/layout/list1"/>
    <dgm:cxn modelId="{D674CB8B-B66B-4D28-9C7E-711952820400}" srcId="{81CB94DD-E62D-4283-8A26-87B161CE4243}" destId="{A49D93EE-82C0-4523-B3A7-E95333EC8049}" srcOrd="0" destOrd="0" parTransId="{5A801F33-5762-4801-ACC3-6C3995A38CE3}" sibTransId="{2B932D7E-5352-4572-937B-F6413A6A66C9}"/>
    <dgm:cxn modelId="{DBAA8391-2586-4872-8985-B5B9300A0BCC}" type="presOf" srcId="{EBC34391-7686-43D7-B6EE-7C51D628188F}" destId="{3022FF6B-431C-46E7-9EF9-F771F249D606}" srcOrd="0" destOrd="0" presId="urn:microsoft.com/office/officeart/2005/8/layout/list1"/>
    <dgm:cxn modelId="{C487A092-B774-436B-B52D-46A377243F1B}" type="presOf" srcId="{2236E42A-7DA1-4632-A114-6B500F650EA2}" destId="{F6E7A21A-E020-4C4F-9BFA-AD4423DA27F5}" srcOrd="0" destOrd="0" presId="urn:microsoft.com/office/officeart/2005/8/layout/list1"/>
    <dgm:cxn modelId="{2F162798-D027-41B3-85CF-24D5E8F83231}" srcId="{B563EFFC-2121-42EA-8A32-15EBED825B9F}" destId="{20E0AC37-94E7-41E3-858A-6B744A2249E5}" srcOrd="1" destOrd="0" parTransId="{009A45B0-DEE4-4B27-9818-450D2E45A3C7}" sibTransId="{2D6CA165-0183-4B72-8707-567E23002E21}"/>
    <dgm:cxn modelId="{3EC10799-EB58-4CED-A84F-2516173EBA2F}" type="presOf" srcId="{36B2F987-8A6C-489D-BA00-09ECA8D717F8}" destId="{3390A2C2-EEB5-437A-BF4E-4FE9E3016CDA}" srcOrd="1" destOrd="0" presId="urn:microsoft.com/office/officeart/2005/8/layout/list1"/>
    <dgm:cxn modelId="{290184A8-66BA-4838-8467-738DDFAD773A}" srcId="{B563EFFC-2121-42EA-8A32-15EBED825B9F}" destId="{86801E4A-A545-40C0-88E7-6EEF5B2AF330}" srcOrd="0" destOrd="0" parTransId="{32317346-38FB-4F9D-9228-191B15579960}" sibTransId="{8C8E0429-0BDE-4CE5-8631-AA41BAA73B60}"/>
    <dgm:cxn modelId="{67F43CAD-6269-431B-AF96-3459680416E3}" type="presOf" srcId="{B563EFFC-2121-42EA-8A32-15EBED825B9F}" destId="{C342A977-9BD0-4556-9534-A154B7B176B6}" srcOrd="1" destOrd="0" presId="urn:microsoft.com/office/officeart/2005/8/layout/list1"/>
    <dgm:cxn modelId="{BDDE13AE-4382-4553-AD94-8376718F3659}" type="presOf" srcId="{81CB94DD-E62D-4283-8A26-87B161CE4243}" destId="{36D65436-BB63-42EE-86E9-79EDD0246E96}" srcOrd="1" destOrd="0" presId="urn:microsoft.com/office/officeart/2005/8/layout/list1"/>
    <dgm:cxn modelId="{F52CBFB6-D0C8-4492-843C-D5869B6D2958}" type="presOf" srcId="{4D56E6F8-40AA-4B27-AB4C-436942E6D89D}" destId="{7E767EE0-999C-42C3-BB54-41105D8FB75F}" srcOrd="0" destOrd="1" presId="urn:microsoft.com/office/officeart/2005/8/layout/list1"/>
    <dgm:cxn modelId="{006374B9-9952-4B44-AB10-2F3850232590}" type="presOf" srcId="{36B2F987-8A6C-489D-BA00-09ECA8D717F8}" destId="{5E6B0516-C576-455D-80E0-E38FBD86FCD2}" srcOrd="0" destOrd="0" presId="urn:microsoft.com/office/officeart/2005/8/layout/list1"/>
    <dgm:cxn modelId="{052350CC-C52A-4572-8CD7-B40590EDF5D5}" srcId="{36B2F987-8A6C-489D-BA00-09ECA8D717F8}" destId="{1B7EA889-CD16-4744-86F4-661049B9B8CA}" srcOrd="1" destOrd="0" parTransId="{305D6C94-97D2-47C9-BC4F-1C2E7B576ADF}" sibTransId="{62B8AD20-9D57-453C-9B7D-B4FD2321DB08}"/>
    <dgm:cxn modelId="{3CC354E2-75D2-462A-AB40-CD61EDBCA209}" type="presOf" srcId="{86801E4A-A545-40C0-88E7-6EEF5B2AF330}" destId="{F0710AB9-1AEF-4633-A5E8-BE16A473F2EF}" srcOrd="0" destOrd="0" presId="urn:microsoft.com/office/officeart/2005/8/layout/list1"/>
    <dgm:cxn modelId="{7F3B4BED-1657-4C68-AA74-895F4A95D8FF}" type="presOf" srcId="{9DEA9ACD-D0CA-402E-A617-9F0BD62562CF}" destId="{B536038A-3641-4AD4-AB20-BEE10E522A58}" srcOrd="0" destOrd="0" presId="urn:microsoft.com/office/officeart/2005/8/layout/list1"/>
    <dgm:cxn modelId="{244B6583-E1FD-4385-9B48-6A49A9A8DF77}" type="presParOf" srcId="{3022FF6B-431C-46E7-9EF9-F771F249D606}" destId="{0C19398E-DBBA-443D-A69C-BD7E5B17B158}" srcOrd="0" destOrd="0" presId="urn:microsoft.com/office/officeart/2005/8/layout/list1"/>
    <dgm:cxn modelId="{4D6EA1F2-24C5-4376-885E-7A2891AC84E9}" type="presParOf" srcId="{0C19398E-DBBA-443D-A69C-BD7E5B17B158}" destId="{5E6B0516-C576-455D-80E0-E38FBD86FCD2}" srcOrd="0" destOrd="0" presId="urn:microsoft.com/office/officeart/2005/8/layout/list1"/>
    <dgm:cxn modelId="{32F41D95-72F5-41EB-A99D-56D30A9632B2}" type="presParOf" srcId="{0C19398E-DBBA-443D-A69C-BD7E5B17B158}" destId="{3390A2C2-EEB5-437A-BF4E-4FE9E3016CDA}" srcOrd="1" destOrd="0" presId="urn:microsoft.com/office/officeart/2005/8/layout/list1"/>
    <dgm:cxn modelId="{3AC68DD3-F54C-4141-B812-E2793C47EBD2}" type="presParOf" srcId="{3022FF6B-431C-46E7-9EF9-F771F249D606}" destId="{94B9F22A-F3CE-4900-91F0-6A4CDD804754}" srcOrd="1" destOrd="0" presId="urn:microsoft.com/office/officeart/2005/8/layout/list1"/>
    <dgm:cxn modelId="{F205C948-7B5B-4738-B7E1-1C016182FBDE}" type="presParOf" srcId="{3022FF6B-431C-46E7-9EF9-F771F249D606}" destId="{F6E7A21A-E020-4C4F-9BFA-AD4423DA27F5}" srcOrd="2" destOrd="0" presId="urn:microsoft.com/office/officeart/2005/8/layout/list1"/>
    <dgm:cxn modelId="{213169F5-54D1-492F-B1DC-33BEDB347865}" type="presParOf" srcId="{3022FF6B-431C-46E7-9EF9-F771F249D606}" destId="{5F72AABD-1465-412D-8704-64AFACB26B6F}" srcOrd="3" destOrd="0" presId="urn:microsoft.com/office/officeart/2005/8/layout/list1"/>
    <dgm:cxn modelId="{F27385AD-073A-4DDF-9139-7B7577E36012}" type="presParOf" srcId="{3022FF6B-431C-46E7-9EF9-F771F249D606}" destId="{67CBC8E0-88F3-43A0-96FD-D125855D4A32}" srcOrd="4" destOrd="0" presId="urn:microsoft.com/office/officeart/2005/8/layout/list1"/>
    <dgm:cxn modelId="{527C950A-AD45-4DBD-93D1-35774D3F78A5}" type="presParOf" srcId="{67CBC8E0-88F3-43A0-96FD-D125855D4A32}" destId="{18B63B9A-CEF1-4D92-B92A-E605F2351526}" srcOrd="0" destOrd="0" presId="urn:microsoft.com/office/officeart/2005/8/layout/list1"/>
    <dgm:cxn modelId="{5056D64F-D2F4-4025-880F-D1D210F29B37}" type="presParOf" srcId="{67CBC8E0-88F3-43A0-96FD-D125855D4A32}" destId="{36D65436-BB63-42EE-86E9-79EDD0246E96}" srcOrd="1" destOrd="0" presId="urn:microsoft.com/office/officeart/2005/8/layout/list1"/>
    <dgm:cxn modelId="{E4BB944C-6D01-4806-BD81-79D8B6207687}" type="presParOf" srcId="{3022FF6B-431C-46E7-9EF9-F771F249D606}" destId="{B76CC87C-5027-48FE-9030-09B9DEA3BCFF}" srcOrd="5" destOrd="0" presId="urn:microsoft.com/office/officeart/2005/8/layout/list1"/>
    <dgm:cxn modelId="{59F03133-A50E-4FB5-9D6F-68968A048074}" type="presParOf" srcId="{3022FF6B-431C-46E7-9EF9-F771F249D606}" destId="{7E767EE0-999C-42C3-BB54-41105D8FB75F}" srcOrd="6" destOrd="0" presId="urn:microsoft.com/office/officeart/2005/8/layout/list1"/>
    <dgm:cxn modelId="{84CD3083-E6BF-418D-91A7-DE256B29B2A3}" type="presParOf" srcId="{3022FF6B-431C-46E7-9EF9-F771F249D606}" destId="{B27FC126-D203-419E-8EDB-F411951A2934}" srcOrd="7" destOrd="0" presId="urn:microsoft.com/office/officeart/2005/8/layout/list1"/>
    <dgm:cxn modelId="{F1BFFE71-DA24-42FA-91A1-8F8B52AA7425}" type="presParOf" srcId="{3022FF6B-431C-46E7-9EF9-F771F249D606}" destId="{477CCBEC-EE39-424D-B167-A4D527A8F2A6}" srcOrd="8" destOrd="0" presId="urn:microsoft.com/office/officeart/2005/8/layout/list1"/>
    <dgm:cxn modelId="{47E2F761-6ECD-46B0-AE28-13BCB1CD9678}" type="presParOf" srcId="{477CCBEC-EE39-424D-B167-A4D527A8F2A6}" destId="{66AF6852-4B3A-45A9-8C64-D09C8BF07810}" srcOrd="0" destOrd="0" presId="urn:microsoft.com/office/officeart/2005/8/layout/list1"/>
    <dgm:cxn modelId="{07D0C345-0066-48FB-B5CB-FB0A53C7A5AB}" type="presParOf" srcId="{477CCBEC-EE39-424D-B167-A4D527A8F2A6}" destId="{C342A977-9BD0-4556-9534-A154B7B176B6}" srcOrd="1" destOrd="0" presId="urn:microsoft.com/office/officeart/2005/8/layout/list1"/>
    <dgm:cxn modelId="{7DFFCEB7-3342-46D7-8040-090C0A99FCB0}" type="presParOf" srcId="{3022FF6B-431C-46E7-9EF9-F771F249D606}" destId="{4D7EBFFB-5526-41D7-9F49-824DAB49448F}" srcOrd="9" destOrd="0" presId="urn:microsoft.com/office/officeart/2005/8/layout/list1"/>
    <dgm:cxn modelId="{D62A4FE1-B4FD-4242-BB2D-538F1CE4F71E}" type="presParOf" srcId="{3022FF6B-431C-46E7-9EF9-F771F249D606}" destId="{F0710AB9-1AEF-4633-A5E8-BE16A473F2EF}" srcOrd="10" destOrd="0" presId="urn:microsoft.com/office/officeart/2005/8/layout/list1"/>
    <dgm:cxn modelId="{E9DC84B6-FB16-4967-9EF2-52353780F2B6}" type="presParOf" srcId="{3022FF6B-431C-46E7-9EF9-F771F249D606}" destId="{F39E0053-4C68-4FA5-ABF3-F6CE1083ED07}" srcOrd="11" destOrd="0" presId="urn:microsoft.com/office/officeart/2005/8/layout/list1"/>
    <dgm:cxn modelId="{4932FAC0-80C6-4255-82DF-AF17CF8B7513}" type="presParOf" srcId="{3022FF6B-431C-46E7-9EF9-F771F249D606}" destId="{E6A31B38-AD29-4762-9FF1-A6C5D5B15EBF}" srcOrd="12" destOrd="0" presId="urn:microsoft.com/office/officeart/2005/8/layout/list1"/>
    <dgm:cxn modelId="{925394A4-AE67-4A94-9A4B-A0BE3394D258}" type="presParOf" srcId="{E6A31B38-AD29-4762-9FF1-A6C5D5B15EBF}" destId="{B536038A-3641-4AD4-AB20-BEE10E522A58}" srcOrd="0" destOrd="0" presId="urn:microsoft.com/office/officeart/2005/8/layout/list1"/>
    <dgm:cxn modelId="{D738D2E1-893A-4D7F-BB70-D47DA941BED9}" type="presParOf" srcId="{E6A31B38-AD29-4762-9FF1-A6C5D5B15EBF}" destId="{340112F3-B382-4376-A168-29C7E813DA8C}" srcOrd="1" destOrd="0" presId="urn:microsoft.com/office/officeart/2005/8/layout/list1"/>
    <dgm:cxn modelId="{8A07C229-4377-45CC-AFEF-B5F5BF845383}" type="presParOf" srcId="{3022FF6B-431C-46E7-9EF9-F771F249D606}" destId="{FA357E5A-8B32-4403-BE80-CB766A35A5BC}" srcOrd="13" destOrd="0" presId="urn:microsoft.com/office/officeart/2005/8/layout/list1"/>
    <dgm:cxn modelId="{8A10C164-9095-4269-8914-FED6F86D228E}" type="presParOf" srcId="{3022FF6B-431C-46E7-9EF9-F771F249D606}" destId="{10A8E557-DDDE-4071-9C46-0B718AFEC8B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F4415D-7D07-4114-8F42-7BEDD612D701}" type="doc">
      <dgm:prSet loTypeId="urn:microsoft.com/office/officeart/2011/layout/RadialPictureList" loCatId="picture" qsTypeId="urn:microsoft.com/office/officeart/2005/8/quickstyle/simple1" qsCatId="simple" csTypeId="urn:microsoft.com/office/officeart/2005/8/colors/accent6_5" csCatId="accent6" phldr="1"/>
      <dgm:spPr/>
      <dgm:t>
        <a:bodyPr/>
        <a:lstStyle/>
        <a:p>
          <a:endParaRPr lang="en-US"/>
        </a:p>
      </dgm:t>
    </dgm:pt>
    <dgm:pt modelId="{563C95D0-4A78-404A-87F2-D7D58830380E}">
      <dgm:prSet custT="1"/>
      <dgm:spPr/>
      <dgm:t>
        <a:bodyPr/>
        <a:lstStyle/>
        <a:p>
          <a:r>
            <a:rPr lang="en-US" sz="2000" b="1" dirty="0"/>
            <a:t>Planning Commission and County staff were requested by the BOCC to create a new community plan for the Valrico area</a:t>
          </a:r>
        </a:p>
      </dgm:t>
    </dgm:pt>
    <dgm:pt modelId="{A712292D-B519-4541-B395-C9362682FF9F}" type="parTrans" cxnId="{15E13E94-F315-404D-97D5-2DA04B4E0A2E}">
      <dgm:prSet/>
      <dgm:spPr/>
      <dgm:t>
        <a:bodyPr/>
        <a:lstStyle/>
        <a:p>
          <a:endParaRPr lang="en-US"/>
        </a:p>
      </dgm:t>
    </dgm:pt>
    <dgm:pt modelId="{C1E24496-105B-450B-B345-0F09513E9B2F}" type="sibTrans" cxnId="{15E13E94-F315-404D-97D5-2DA04B4E0A2E}">
      <dgm:prSet/>
      <dgm:spPr/>
      <dgm:t>
        <a:bodyPr/>
        <a:lstStyle/>
        <a:p>
          <a:endParaRPr lang="en-US"/>
        </a:p>
      </dgm:t>
    </dgm:pt>
    <dgm:pt modelId="{26DA0DCD-088C-4695-8B04-055CD348A451}">
      <dgm:prSet custT="1"/>
      <dgm:spPr/>
      <dgm:t>
        <a:bodyPr/>
        <a:lstStyle/>
        <a:p>
          <a:r>
            <a:rPr lang="en-US" sz="2000" b="1" dirty="0"/>
            <a:t>The new Valrico Community Plan will be adopted into the Livable Communities Element of the Hillsborough County Plan</a:t>
          </a:r>
        </a:p>
      </dgm:t>
    </dgm:pt>
    <dgm:pt modelId="{A3E13B26-3F34-4B6A-A88D-2CDC04D8C7CC}" type="parTrans" cxnId="{79CF1A53-6B39-460C-819E-4B842D528AA0}">
      <dgm:prSet/>
      <dgm:spPr/>
      <dgm:t>
        <a:bodyPr/>
        <a:lstStyle/>
        <a:p>
          <a:endParaRPr lang="en-US"/>
        </a:p>
      </dgm:t>
    </dgm:pt>
    <dgm:pt modelId="{758660BA-A75C-436D-9157-A170A70691BF}" type="sibTrans" cxnId="{79CF1A53-6B39-460C-819E-4B842D528AA0}">
      <dgm:prSet/>
      <dgm:spPr/>
      <dgm:t>
        <a:bodyPr/>
        <a:lstStyle/>
        <a:p>
          <a:endParaRPr lang="en-US"/>
        </a:p>
      </dgm:t>
    </dgm:pt>
    <dgm:pt modelId="{252E9365-C9F7-4826-99D0-E7A341D2C6E7}">
      <dgm:prSet/>
      <dgm:spPr/>
      <dgm:t>
        <a:bodyPr/>
        <a:lstStyle/>
        <a:p>
          <a:r>
            <a:rPr lang="en-US" dirty="0"/>
            <a:t>Valrico Community Plan </a:t>
          </a:r>
        </a:p>
      </dgm:t>
    </dgm:pt>
    <dgm:pt modelId="{10D08E61-5225-420B-9058-A07C7B28035D}" type="parTrans" cxnId="{F1C824A0-0128-4923-8437-AA0F1A6B48AF}">
      <dgm:prSet/>
      <dgm:spPr/>
      <dgm:t>
        <a:bodyPr/>
        <a:lstStyle/>
        <a:p>
          <a:endParaRPr lang="en-US"/>
        </a:p>
      </dgm:t>
    </dgm:pt>
    <dgm:pt modelId="{E1DEC433-EE14-40CE-8710-89E16BD9A37E}" type="sibTrans" cxnId="{F1C824A0-0128-4923-8437-AA0F1A6B48AF}">
      <dgm:prSet/>
      <dgm:spPr/>
      <dgm:t>
        <a:bodyPr/>
        <a:lstStyle/>
        <a:p>
          <a:endParaRPr lang="en-US"/>
        </a:p>
      </dgm:t>
    </dgm:pt>
    <dgm:pt modelId="{A31D1C94-EF04-4239-86D8-E131C30E628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t>Planning Commission staff will work with the Valrico community to develop the plan’s Goals and Strategies</a:t>
          </a:r>
          <a:endParaRPr lang="en-US" sz="2000" b="0" dirty="0"/>
        </a:p>
        <a:p>
          <a:pPr marL="0" lvl="0" defTabSz="933450">
            <a:lnSpc>
              <a:spcPct val="90000"/>
            </a:lnSpc>
            <a:spcBef>
              <a:spcPct val="0"/>
            </a:spcBef>
            <a:spcAft>
              <a:spcPct val="10000"/>
            </a:spcAft>
            <a:buNone/>
          </a:pPr>
          <a:endParaRPr lang="en-US" sz="2100" dirty="0"/>
        </a:p>
      </dgm:t>
    </dgm:pt>
    <dgm:pt modelId="{154F60E2-4103-4972-BB61-7C8C67C1C7EC}" type="sibTrans" cxnId="{9438B3DD-B399-4368-9A54-2E351D73207B}">
      <dgm:prSet/>
      <dgm:spPr/>
      <dgm:t>
        <a:bodyPr/>
        <a:lstStyle/>
        <a:p>
          <a:endParaRPr lang="en-US"/>
        </a:p>
      </dgm:t>
    </dgm:pt>
    <dgm:pt modelId="{96B3B5A2-18C1-4A95-A243-CEDB72403E00}" type="parTrans" cxnId="{9438B3DD-B399-4368-9A54-2E351D73207B}">
      <dgm:prSet/>
      <dgm:spPr/>
      <dgm:t>
        <a:bodyPr/>
        <a:lstStyle/>
        <a:p>
          <a:endParaRPr lang="en-US"/>
        </a:p>
      </dgm:t>
    </dgm:pt>
    <dgm:pt modelId="{3C97770C-85E9-4D4F-9B7C-00A6A2E89FFC}" type="pres">
      <dgm:prSet presAssocID="{C6F4415D-7D07-4114-8F42-7BEDD612D701}" presName="Name0" presStyleCnt="0">
        <dgm:presLayoutVars>
          <dgm:chMax val="1"/>
          <dgm:chPref val="1"/>
          <dgm:dir/>
          <dgm:resizeHandles/>
        </dgm:presLayoutVars>
      </dgm:prSet>
      <dgm:spPr/>
    </dgm:pt>
    <dgm:pt modelId="{02C44D42-9940-41B2-A32E-DDADD84AF4B2}" type="pres">
      <dgm:prSet presAssocID="{252E9365-C9F7-4826-99D0-E7A341D2C6E7}" presName="Parent" presStyleLbl="node1" presStyleIdx="0" presStyleCnt="2" custScaleX="164815" custScaleY="116887" custLinFactNeighborX="-45664" custLinFactNeighborY="-1691">
        <dgm:presLayoutVars>
          <dgm:chMax val="4"/>
          <dgm:chPref val="3"/>
        </dgm:presLayoutVars>
      </dgm:prSet>
      <dgm:spPr/>
    </dgm:pt>
    <dgm:pt modelId="{7E138437-CF23-4BC1-BD94-646BC8B373BD}" type="pres">
      <dgm:prSet presAssocID="{563C95D0-4A78-404A-87F2-D7D58830380E}" presName="Accent" presStyleLbl="node1" presStyleIdx="1" presStyleCnt="2"/>
      <dgm:spPr/>
    </dgm:pt>
    <dgm:pt modelId="{E76FD61B-5D0B-4694-962C-3A530F8B0DF6}" type="pres">
      <dgm:prSet presAssocID="{563C95D0-4A78-404A-87F2-D7D58830380E}" presName="Image1"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79F15E52-B99E-4B72-A916-9BF794A14094}" type="pres">
      <dgm:prSet presAssocID="{563C95D0-4A78-404A-87F2-D7D58830380E}" presName="Child1" presStyleLbl="revTx" presStyleIdx="0" presStyleCnt="3" custScaleX="235630" custLinFactNeighborX="76271" custLinFactNeighborY="-11128">
        <dgm:presLayoutVars>
          <dgm:chMax val="0"/>
          <dgm:chPref val="0"/>
          <dgm:bulletEnabled val="1"/>
        </dgm:presLayoutVars>
      </dgm:prSet>
      <dgm:spPr/>
    </dgm:pt>
    <dgm:pt modelId="{C8E3E12A-70A4-4751-9DAA-63B2DA5FEE34}" type="pres">
      <dgm:prSet presAssocID="{A31D1C94-EF04-4239-86D8-E131C30E628B}" presName="Image2" presStyleCnt="0"/>
      <dgm:spPr/>
    </dgm:pt>
    <dgm:pt modelId="{5F9EABCD-C44B-49B3-9FBC-D2BC2A3CCCAF}" type="pres">
      <dgm:prSet presAssocID="{A31D1C94-EF04-4239-86D8-E131C30E628B}"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brainstorm with solid fill"/>
        </a:ext>
      </dgm:extLst>
    </dgm:pt>
    <dgm:pt modelId="{3E19FAD2-8FFF-402E-BC6E-DFCF368A2EE4}" type="pres">
      <dgm:prSet presAssocID="{A31D1C94-EF04-4239-86D8-E131C30E628B}" presName="Child2" presStyleLbl="revTx" presStyleIdx="1" presStyleCnt="3" custScaleX="201301" custLinFactNeighborX="42625" custLinFactNeighborY="12483">
        <dgm:presLayoutVars>
          <dgm:chMax val="0"/>
          <dgm:chPref val="0"/>
          <dgm:bulletEnabled val="1"/>
        </dgm:presLayoutVars>
      </dgm:prSet>
      <dgm:spPr/>
    </dgm:pt>
    <dgm:pt modelId="{8A9DCD43-22D7-4659-BC11-BB4D19C0C9C7}" type="pres">
      <dgm:prSet presAssocID="{26DA0DCD-088C-4695-8B04-055CD348A451}" presName="Image3" presStyleCnt="0"/>
      <dgm:spPr/>
    </dgm:pt>
    <dgm:pt modelId="{0F036B76-B143-4E62-8A32-D9811AFC078F}" type="pres">
      <dgm:prSet presAssocID="{26DA0DCD-088C-4695-8B04-055CD348A451}" presName="Imag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0A86C923-2A4B-4AF5-B886-C8B235B63FE4}" type="pres">
      <dgm:prSet presAssocID="{26DA0DCD-088C-4695-8B04-055CD348A451}" presName="Child3" presStyleLbl="revTx" presStyleIdx="2" presStyleCnt="3" custScaleX="208742" custLinFactNeighborX="52892" custLinFactNeighborY="23846">
        <dgm:presLayoutVars>
          <dgm:chMax val="0"/>
          <dgm:chPref val="0"/>
          <dgm:bulletEnabled val="1"/>
        </dgm:presLayoutVars>
      </dgm:prSet>
      <dgm:spPr/>
    </dgm:pt>
  </dgm:ptLst>
  <dgm:cxnLst>
    <dgm:cxn modelId="{82E12505-2401-4B3A-826F-5B98A2CA7B1F}" type="presOf" srcId="{C6F4415D-7D07-4114-8F42-7BEDD612D701}" destId="{3C97770C-85E9-4D4F-9B7C-00A6A2E89FFC}" srcOrd="0" destOrd="0" presId="urn:microsoft.com/office/officeart/2011/layout/RadialPictureList"/>
    <dgm:cxn modelId="{6057041A-1D59-49B7-A736-5D16078B20AD}" type="presOf" srcId="{563C95D0-4A78-404A-87F2-D7D58830380E}" destId="{79F15E52-B99E-4B72-A916-9BF794A14094}" srcOrd="0" destOrd="0" presId="urn:microsoft.com/office/officeart/2011/layout/RadialPictureList"/>
    <dgm:cxn modelId="{B07CE51E-0ED3-48C5-BA7A-581D829A06C5}" type="presOf" srcId="{26DA0DCD-088C-4695-8B04-055CD348A451}" destId="{0A86C923-2A4B-4AF5-B886-C8B235B63FE4}" srcOrd="0" destOrd="0" presId="urn:microsoft.com/office/officeart/2011/layout/RadialPictureList"/>
    <dgm:cxn modelId="{7418E32F-551D-4E9B-A62B-A650F5B33E97}" type="presOf" srcId="{252E9365-C9F7-4826-99D0-E7A341D2C6E7}" destId="{02C44D42-9940-41B2-A32E-DDADD84AF4B2}" srcOrd="0" destOrd="0" presId="urn:microsoft.com/office/officeart/2011/layout/RadialPictureList"/>
    <dgm:cxn modelId="{79CF1A53-6B39-460C-819E-4B842D528AA0}" srcId="{252E9365-C9F7-4826-99D0-E7A341D2C6E7}" destId="{26DA0DCD-088C-4695-8B04-055CD348A451}" srcOrd="2" destOrd="0" parTransId="{A3E13B26-3F34-4B6A-A88D-2CDC04D8C7CC}" sibTransId="{758660BA-A75C-436D-9157-A170A70691BF}"/>
    <dgm:cxn modelId="{15E13E94-F315-404D-97D5-2DA04B4E0A2E}" srcId="{252E9365-C9F7-4826-99D0-E7A341D2C6E7}" destId="{563C95D0-4A78-404A-87F2-D7D58830380E}" srcOrd="0" destOrd="0" parTransId="{A712292D-B519-4541-B395-C9362682FF9F}" sibTransId="{C1E24496-105B-450B-B345-0F09513E9B2F}"/>
    <dgm:cxn modelId="{F1C824A0-0128-4923-8437-AA0F1A6B48AF}" srcId="{C6F4415D-7D07-4114-8F42-7BEDD612D701}" destId="{252E9365-C9F7-4826-99D0-E7A341D2C6E7}" srcOrd="0" destOrd="0" parTransId="{10D08E61-5225-420B-9058-A07C7B28035D}" sibTransId="{E1DEC433-EE14-40CE-8710-89E16BD9A37E}"/>
    <dgm:cxn modelId="{438983A0-C316-4A4C-8608-578E2911C438}" type="presOf" srcId="{A31D1C94-EF04-4239-86D8-E131C30E628B}" destId="{3E19FAD2-8FFF-402E-BC6E-DFCF368A2EE4}" srcOrd="0" destOrd="0" presId="urn:microsoft.com/office/officeart/2011/layout/RadialPictureList"/>
    <dgm:cxn modelId="{9438B3DD-B399-4368-9A54-2E351D73207B}" srcId="{252E9365-C9F7-4826-99D0-E7A341D2C6E7}" destId="{A31D1C94-EF04-4239-86D8-E131C30E628B}" srcOrd="1" destOrd="0" parTransId="{96B3B5A2-18C1-4A95-A243-CEDB72403E00}" sibTransId="{154F60E2-4103-4972-BB61-7C8C67C1C7EC}"/>
    <dgm:cxn modelId="{2986B590-1C0E-43F9-9C92-532503C9577D}" type="presParOf" srcId="{3C97770C-85E9-4D4F-9B7C-00A6A2E89FFC}" destId="{02C44D42-9940-41B2-A32E-DDADD84AF4B2}" srcOrd="0" destOrd="0" presId="urn:microsoft.com/office/officeart/2011/layout/RadialPictureList"/>
    <dgm:cxn modelId="{F333E80B-2094-4CBD-9F52-E44EAD8F1547}" type="presParOf" srcId="{3C97770C-85E9-4D4F-9B7C-00A6A2E89FFC}" destId="{7E138437-CF23-4BC1-BD94-646BC8B373BD}" srcOrd="1" destOrd="0" presId="urn:microsoft.com/office/officeart/2011/layout/RadialPictureList"/>
    <dgm:cxn modelId="{EBB15B4F-2886-416E-95CD-C5CAF11E58D3}" type="presParOf" srcId="{3C97770C-85E9-4D4F-9B7C-00A6A2E89FFC}" destId="{E76FD61B-5D0B-4694-962C-3A530F8B0DF6}" srcOrd="2" destOrd="0" presId="urn:microsoft.com/office/officeart/2011/layout/RadialPictureList"/>
    <dgm:cxn modelId="{AD919953-CB99-439A-A301-39CEEC416E79}" type="presParOf" srcId="{3C97770C-85E9-4D4F-9B7C-00A6A2E89FFC}" destId="{79F15E52-B99E-4B72-A916-9BF794A14094}" srcOrd="3" destOrd="0" presId="urn:microsoft.com/office/officeart/2011/layout/RadialPictureList"/>
    <dgm:cxn modelId="{09759C1D-4B4D-4F7C-93B5-45A2F852D69E}" type="presParOf" srcId="{3C97770C-85E9-4D4F-9B7C-00A6A2E89FFC}" destId="{C8E3E12A-70A4-4751-9DAA-63B2DA5FEE34}" srcOrd="4" destOrd="0" presId="urn:microsoft.com/office/officeart/2011/layout/RadialPictureList"/>
    <dgm:cxn modelId="{6FB6698B-A0E7-4044-9A31-AF3A82AEC6D5}" type="presParOf" srcId="{C8E3E12A-70A4-4751-9DAA-63B2DA5FEE34}" destId="{5F9EABCD-C44B-49B3-9FBC-D2BC2A3CCCAF}" srcOrd="0" destOrd="0" presId="urn:microsoft.com/office/officeart/2011/layout/RadialPictureList"/>
    <dgm:cxn modelId="{A0DEFE37-051F-4357-8F10-976C06D3C846}" type="presParOf" srcId="{3C97770C-85E9-4D4F-9B7C-00A6A2E89FFC}" destId="{3E19FAD2-8FFF-402E-BC6E-DFCF368A2EE4}" srcOrd="5" destOrd="0" presId="urn:microsoft.com/office/officeart/2011/layout/RadialPictureList"/>
    <dgm:cxn modelId="{4BD15AB7-9C9F-4830-BB9E-15F0D44827BE}" type="presParOf" srcId="{3C97770C-85E9-4D4F-9B7C-00A6A2E89FFC}" destId="{8A9DCD43-22D7-4659-BC11-BB4D19C0C9C7}" srcOrd="6" destOrd="0" presId="urn:microsoft.com/office/officeart/2011/layout/RadialPictureList"/>
    <dgm:cxn modelId="{3139FE67-A7A3-4DDA-A870-124A0704063D}" type="presParOf" srcId="{8A9DCD43-22D7-4659-BC11-BB4D19C0C9C7}" destId="{0F036B76-B143-4E62-8A32-D9811AFC078F}" srcOrd="0" destOrd="0" presId="urn:microsoft.com/office/officeart/2011/layout/RadialPictureList"/>
    <dgm:cxn modelId="{0DC42274-699E-4DDB-BD40-267468C0709C}" type="presParOf" srcId="{3C97770C-85E9-4D4F-9B7C-00A6A2E89FFC}" destId="{0A86C923-2A4B-4AF5-B886-C8B235B63FE4}"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75A413-4299-4D89-B929-A9B4CF0FFF0B}" type="doc">
      <dgm:prSet loTypeId="urn:microsoft.com/office/officeart/2005/8/layout/hList7" loCatId="list" qsTypeId="urn:microsoft.com/office/officeart/2005/8/quickstyle/simple1" qsCatId="simple" csTypeId="urn:microsoft.com/office/officeart/2005/8/colors/accent6_4" csCatId="accent6" phldr="1"/>
      <dgm:spPr/>
      <dgm:t>
        <a:bodyPr/>
        <a:lstStyle/>
        <a:p>
          <a:endParaRPr lang="en-US"/>
        </a:p>
      </dgm:t>
    </dgm:pt>
    <dgm:pt modelId="{666C8FC0-5438-46FF-8528-35CC807BD7A9}">
      <dgm:prSet custT="1"/>
      <dgm:spPr>
        <a:solidFill>
          <a:srgbClr val="99C185"/>
        </a:solidFill>
      </dgm:spPr>
      <dgm:t>
        <a:bodyPr/>
        <a:lstStyle/>
        <a:p>
          <a:r>
            <a:rPr lang="en-US" sz="2400" dirty="0"/>
            <a:t>Online</a:t>
          </a:r>
        </a:p>
      </dgm:t>
    </dgm:pt>
    <dgm:pt modelId="{9301522B-136F-4CDC-B81B-14434645E5B8}" type="parTrans" cxnId="{1090994B-D7CC-4943-9A24-ECF96BC2BCE4}">
      <dgm:prSet/>
      <dgm:spPr/>
      <dgm:t>
        <a:bodyPr/>
        <a:lstStyle/>
        <a:p>
          <a:endParaRPr lang="en-US"/>
        </a:p>
      </dgm:t>
    </dgm:pt>
    <dgm:pt modelId="{D29FE371-0C2D-4804-8EA5-E038860E67FE}" type="sibTrans" cxnId="{1090994B-D7CC-4943-9A24-ECF96BC2BCE4}">
      <dgm:prSet/>
      <dgm:spPr/>
      <dgm:t>
        <a:bodyPr/>
        <a:lstStyle/>
        <a:p>
          <a:endParaRPr lang="en-US"/>
        </a:p>
      </dgm:t>
    </dgm:pt>
    <dgm:pt modelId="{ED4E6705-68D5-406D-9F98-55CC88446DDC}">
      <dgm:prSet custT="1"/>
      <dgm:spPr/>
      <dgm:t>
        <a:bodyPr/>
        <a:lstStyle/>
        <a:p>
          <a:r>
            <a:rPr lang="en-US" sz="2400" dirty="0"/>
            <a:t>Community-Wide Meetings</a:t>
          </a:r>
        </a:p>
      </dgm:t>
    </dgm:pt>
    <dgm:pt modelId="{CCC16911-0079-43D7-B4A1-7FF3D1AA84C9}" type="parTrans" cxnId="{4F2B4AC3-06B8-40A9-A7EE-FD36DA2C7EF0}">
      <dgm:prSet/>
      <dgm:spPr/>
      <dgm:t>
        <a:bodyPr/>
        <a:lstStyle/>
        <a:p>
          <a:endParaRPr lang="en-US"/>
        </a:p>
      </dgm:t>
    </dgm:pt>
    <dgm:pt modelId="{DD2E3781-907E-40A1-8979-983D593EAA33}" type="sibTrans" cxnId="{4F2B4AC3-06B8-40A9-A7EE-FD36DA2C7EF0}">
      <dgm:prSet/>
      <dgm:spPr/>
      <dgm:t>
        <a:bodyPr/>
        <a:lstStyle/>
        <a:p>
          <a:endParaRPr lang="en-US"/>
        </a:p>
      </dgm:t>
    </dgm:pt>
    <dgm:pt modelId="{914527BC-D1D3-4F26-A3C7-142E3B609125}">
      <dgm:prSet custT="1"/>
      <dgm:spPr>
        <a:solidFill>
          <a:srgbClr val="659C3F"/>
        </a:solidFill>
      </dgm:spPr>
      <dgm:t>
        <a:bodyPr/>
        <a:lstStyle/>
        <a:p>
          <a:r>
            <a:rPr lang="en-US" sz="2400" i="0" baseline="0" dirty="0"/>
            <a:t>Volunteer as a Plan Ambassador </a:t>
          </a:r>
          <a:endParaRPr lang="en-US" sz="2400" dirty="0"/>
        </a:p>
      </dgm:t>
    </dgm:pt>
    <dgm:pt modelId="{80AD1A2C-7D0F-4818-8F5A-5C35CD94D318}" type="parTrans" cxnId="{4C8D5688-2DA2-4006-B028-20BE05516440}">
      <dgm:prSet/>
      <dgm:spPr/>
      <dgm:t>
        <a:bodyPr/>
        <a:lstStyle/>
        <a:p>
          <a:endParaRPr lang="en-US"/>
        </a:p>
      </dgm:t>
    </dgm:pt>
    <dgm:pt modelId="{DB0075FB-847F-49F2-BC65-7E0FB3C811C1}" type="sibTrans" cxnId="{4C8D5688-2DA2-4006-B028-20BE05516440}">
      <dgm:prSet/>
      <dgm:spPr/>
      <dgm:t>
        <a:bodyPr/>
        <a:lstStyle/>
        <a:p>
          <a:endParaRPr lang="en-US"/>
        </a:p>
      </dgm:t>
    </dgm:pt>
    <dgm:pt modelId="{B8E7AA4C-E249-4BFA-A914-74A8B6C3E76C}">
      <dgm:prSet custT="1"/>
      <dgm:spPr>
        <a:solidFill>
          <a:srgbClr val="7DB55C"/>
        </a:solidFill>
      </dgm:spPr>
      <dgm:t>
        <a:bodyPr/>
        <a:lstStyle/>
        <a:p>
          <a:r>
            <a:rPr lang="en-US" sz="2400" dirty="0"/>
            <a:t>Office Hours</a:t>
          </a:r>
        </a:p>
      </dgm:t>
    </dgm:pt>
    <dgm:pt modelId="{5ED33156-6A57-4677-9480-7226B50F0E97}" type="parTrans" cxnId="{FA790687-B1AB-48DB-8C8D-25E7DACD2132}">
      <dgm:prSet/>
      <dgm:spPr/>
      <dgm:t>
        <a:bodyPr/>
        <a:lstStyle/>
        <a:p>
          <a:endParaRPr lang="en-US"/>
        </a:p>
      </dgm:t>
    </dgm:pt>
    <dgm:pt modelId="{3C5BFC59-52F6-4474-8DFA-60905F5CFA29}" type="sibTrans" cxnId="{FA790687-B1AB-48DB-8C8D-25E7DACD2132}">
      <dgm:prSet/>
      <dgm:spPr/>
      <dgm:t>
        <a:bodyPr/>
        <a:lstStyle/>
        <a:p>
          <a:endParaRPr lang="en-US"/>
        </a:p>
      </dgm:t>
    </dgm:pt>
    <dgm:pt modelId="{DC8A56AC-2647-4DDB-8299-2591B58439DD}">
      <dgm:prSet custT="1"/>
      <dgm:spPr>
        <a:solidFill>
          <a:srgbClr val="99C185"/>
        </a:solidFill>
      </dgm:spPr>
      <dgm:t>
        <a:bodyPr/>
        <a:lstStyle/>
        <a:p>
          <a:r>
            <a:rPr lang="en-US" sz="2000" dirty="0"/>
            <a:t>Check project website</a:t>
          </a:r>
        </a:p>
      </dgm:t>
    </dgm:pt>
    <dgm:pt modelId="{A788DF55-D33B-4340-9175-5C4EAAD46EAB}" type="parTrans" cxnId="{399763B1-7DB4-469D-B952-FCF998224B09}">
      <dgm:prSet/>
      <dgm:spPr/>
      <dgm:t>
        <a:bodyPr/>
        <a:lstStyle/>
        <a:p>
          <a:endParaRPr lang="en-US"/>
        </a:p>
      </dgm:t>
    </dgm:pt>
    <dgm:pt modelId="{4E23C9DC-6129-4594-92D8-041996411375}" type="sibTrans" cxnId="{399763B1-7DB4-469D-B952-FCF998224B09}">
      <dgm:prSet/>
      <dgm:spPr/>
      <dgm:t>
        <a:bodyPr/>
        <a:lstStyle/>
        <a:p>
          <a:endParaRPr lang="en-US"/>
        </a:p>
      </dgm:t>
    </dgm:pt>
    <dgm:pt modelId="{E02C7ACE-64B5-48A9-A024-9CC450F8F314}">
      <dgm:prSet custT="1"/>
      <dgm:spPr>
        <a:solidFill>
          <a:srgbClr val="99C185"/>
        </a:solidFill>
      </dgm:spPr>
      <dgm:t>
        <a:bodyPr/>
        <a:lstStyle/>
        <a:p>
          <a:r>
            <a:rPr lang="en-US" sz="2000" dirty="0"/>
            <a:t>Participate in virtual meetings</a:t>
          </a:r>
        </a:p>
      </dgm:t>
    </dgm:pt>
    <dgm:pt modelId="{16F18CD5-46DD-4FF7-A3DA-FD1CA06F4D5C}" type="parTrans" cxnId="{45E64A43-2A8F-4244-8291-32A31D8A5B5D}">
      <dgm:prSet/>
      <dgm:spPr/>
      <dgm:t>
        <a:bodyPr/>
        <a:lstStyle/>
        <a:p>
          <a:endParaRPr lang="en-US"/>
        </a:p>
      </dgm:t>
    </dgm:pt>
    <dgm:pt modelId="{C7C24AC3-85D4-41A1-B6A8-0F23A207642A}" type="sibTrans" cxnId="{45E64A43-2A8F-4244-8291-32A31D8A5B5D}">
      <dgm:prSet/>
      <dgm:spPr/>
      <dgm:t>
        <a:bodyPr/>
        <a:lstStyle/>
        <a:p>
          <a:endParaRPr lang="en-US"/>
        </a:p>
      </dgm:t>
    </dgm:pt>
    <dgm:pt modelId="{6237D96B-7A13-467B-932B-4ECBB9E80F01}">
      <dgm:prSet custT="1"/>
      <dgm:spPr>
        <a:solidFill>
          <a:srgbClr val="7DB55C"/>
        </a:solidFill>
      </dgm:spPr>
      <dgm:t>
        <a:bodyPr/>
        <a:lstStyle/>
        <a:p>
          <a:r>
            <a:rPr lang="en-US" sz="2000" dirty="0"/>
            <a:t>Held monthly in the community</a:t>
          </a:r>
        </a:p>
      </dgm:t>
    </dgm:pt>
    <dgm:pt modelId="{181FFDEB-0ADB-4061-AE9B-3F92120D2480}" type="parTrans" cxnId="{59B6315B-5423-4F71-9667-249660CC0CCC}">
      <dgm:prSet/>
      <dgm:spPr/>
      <dgm:t>
        <a:bodyPr/>
        <a:lstStyle/>
        <a:p>
          <a:endParaRPr lang="en-US"/>
        </a:p>
      </dgm:t>
    </dgm:pt>
    <dgm:pt modelId="{349B82E3-854C-44C3-8F42-7DBC667A5446}" type="sibTrans" cxnId="{59B6315B-5423-4F71-9667-249660CC0CCC}">
      <dgm:prSet/>
      <dgm:spPr/>
      <dgm:t>
        <a:bodyPr/>
        <a:lstStyle/>
        <a:p>
          <a:endParaRPr lang="en-US"/>
        </a:p>
      </dgm:t>
    </dgm:pt>
    <dgm:pt modelId="{9DA1C0F9-0BF0-460B-96E0-42FF2D6BDA04}">
      <dgm:prSet custT="1"/>
      <dgm:spPr>
        <a:solidFill>
          <a:srgbClr val="7DB55C"/>
        </a:solidFill>
      </dgm:spPr>
      <dgm:t>
        <a:bodyPr/>
        <a:lstStyle/>
        <a:p>
          <a:r>
            <a:rPr lang="en-US" sz="2000" dirty="0"/>
            <a:t>Chat one-on-one with staff </a:t>
          </a:r>
        </a:p>
      </dgm:t>
    </dgm:pt>
    <dgm:pt modelId="{4B83D550-8D8E-4C76-A229-8AF8C189E70E}" type="parTrans" cxnId="{BFCD5D34-CBD6-4497-B6E1-6EC867A11261}">
      <dgm:prSet/>
      <dgm:spPr/>
      <dgm:t>
        <a:bodyPr/>
        <a:lstStyle/>
        <a:p>
          <a:endParaRPr lang="en-US"/>
        </a:p>
      </dgm:t>
    </dgm:pt>
    <dgm:pt modelId="{AA7E4174-2C3C-4B87-9357-49AAFFB83AC5}" type="sibTrans" cxnId="{BFCD5D34-CBD6-4497-B6E1-6EC867A11261}">
      <dgm:prSet/>
      <dgm:spPr/>
      <dgm:t>
        <a:bodyPr/>
        <a:lstStyle/>
        <a:p>
          <a:endParaRPr lang="en-US"/>
        </a:p>
      </dgm:t>
    </dgm:pt>
    <dgm:pt modelId="{37559CFE-20CE-4F38-826D-185AA280E336}">
      <dgm:prSet custT="1"/>
      <dgm:spPr/>
      <dgm:t>
        <a:bodyPr/>
        <a:lstStyle/>
        <a:p>
          <a:r>
            <a:rPr lang="en-US" sz="2000" dirty="0"/>
            <a:t>Participate in a group activities</a:t>
          </a:r>
        </a:p>
      </dgm:t>
    </dgm:pt>
    <dgm:pt modelId="{0639D6AF-D1BA-42C2-B5FD-6CFBC4E8B6C7}" type="parTrans" cxnId="{658BF2FA-EA44-43E6-AFB7-9D33206E1F6B}">
      <dgm:prSet/>
      <dgm:spPr/>
      <dgm:t>
        <a:bodyPr/>
        <a:lstStyle/>
        <a:p>
          <a:endParaRPr lang="en-US"/>
        </a:p>
      </dgm:t>
    </dgm:pt>
    <dgm:pt modelId="{46301E71-00AB-4E7B-AA3A-A2B465B4E7CE}" type="sibTrans" cxnId="{658BF2FA-EA44-43E6-AFB7-9D33206E1F6B}">
      <dgm:prSet/>
      <dgm:spPr/>
      <dgm:t>
        <a:bodyPr/>
        <a:lstStyle/>
        <a:p>
          <a:endParaRPr lang="en-US"/>
        </a:p>
      </dgm:t>
    </dgm:pt>
    <dgm:pt modelId="{694225B0-9FC8-46A8-94FE-6EA72FE095FC}">
      <dgm:prSet custT="1"/>
      <dgm:spPr/>
      <dgm:t>
        <a:bodyPr/>
        <a:lstStyle/>
        <a:p>
          <a:r>
            <a:rPr lang="en-US" sz="2000" dirty="0"/>
            <a:t>Held occasionally</a:t>
          </a:r>
        </a:p>
      </dgm:t>
    </dgm:pt>
    <dgm:pt modelId="{90DBD9AD-B53D-4F2F-82CA-A04C1A217317}" type="parTrans" cxnId="{BDC1365A-1A01-4F18-A5D2-3C2DF4BEE2AE}">
      <dgm:prSet/>
      <dgm:spPr/>
      <dgm:t>
        <a:bodyPr/>
        <a:lstStyle/>
        <a:p>
          <a:endParaRPr lang="en-US"/>
        </a:p>
      </dgm:t>
    </dgm:pt>
    <dgm:pt modelId="{38FBE4BE-ED5D-40CF-ABFE-68966A29DCA8}" type="sibTrans" cxnId="{BDC1365A-1A01-4F18-A5D2-3C2DF4BEE2AE}">
      <dgm:prSet/>
      <dgm:spPr/>
      <dgm:t>
        <a:bodyPr/>
        <a:lstStyle/>
        <a:p>
          <a:endParaRPr lang="en-US"/>
        </a:p>
      </dgm:t>
    </dgm:pt>
    <dgm:pt modelId="{3F718AD0-D69D-4581-97FC-9014DCFD835B}" type="pres">
      <dgm:prSet presAssocID="{6C75A413-4299-4D89-B929-A9B4CF0FFF0B}" presName="Name0" presStyleCnt="0">
        <dgm:presLayoutVars>
          <dgm:dir/>
          <dgm:resizeHandles val="exact"/>
        </dgm:presLayoutVars>
      </dgm:prSet>
      <dgm:spPr/>
    </dgm:pt>
    <dgm:pt modelId="{39987A5B-3293-484E-9C86-D30CCA42BF3E}" type="pres">
      <dgm:prSet presAssocID="{6C75A413-4299-4D89-B929-A9B4CF0FFF0B}" presName="fgShape" presStyleLbl="fgShp" presStyleIdx="0" presStyleCnt="1" custLinFactNeighborX="0" custLinFactNeighborY="17601"/>
      <dgm:spPr/>
    </dgm:pt>
    <dgm:pt modelId="{3A7C9F8C-4FC8-4B18-88F0-96586DD2B08E}" type="pres">
      <dgm:prSet presAssocID="{6C75A413-4299-4D89-B929-A9B4CF0FFF0B}" presName="linComp" presStyleCnt="0"/>
      <dgm:spPr/>
    </dgm:pt>
    <dgm:pt modelId="{0FA9D6CF-98F0-4030-A545-A01EC3EB0B35}" type="pres">
      <dgm:prSet presAssocID="{666C8FC0-5438-46FF-8528-35CC807BD7A9}" presName="compNode" presStyleCnt="0"/>
      <dgm:spPr/>
    </dgm:pt>
    <dgm:pt modelId="{3718E18B-5379-43A6-BA09-BB5497996281}" type="pres">
      <dgm:prSet presAssocID="{666C8FC0-5438-46FF-8528-35CC807BD7A9}" presName="bkgdShape" presStyleLbl="node1" presStyleIdx="0" presStyleCnt="4"/>
      <dgm:spPr/>
    </dgm:pt>
    <dgm:pt modelId="{5C8BAC1B-9808-4B85-9D4B-B876CE7DAD03}" type="pres">
      <dgm:prSet presAssocID="{666C8FC0-5438-46FF-8528-35CC807BD7A9}" presName="nodeTx" presStyleLbl="node1" presStyleIdx="0" presStyleCnt="4">
        <dgm:presLayoutVars>
          <dgm:bulletEnabled val="1"/>
        </dgm:presLayoutVars>
      </dgm:prSet>
      <dgm:spPr/>
    </dgm:pt>
    <dgm:pt modelId="{78907A4F-055A-48E5-9259-C7C00C41341F}" type="pres">
      <dgm:prSet presAssocID="{666C8FC0-5438-46FF-8528-35CC807BD7A9}" presName="invisiNode" presStyleLbl="node1" presStyleIdx="0" presStyleCnt="4"/>
      <dgm:spPr/>
    </dgm:pt>
    <dgm:pt modelId="{E563C817-8AD8-4C3C-B475-FD1C0B50D1F1}" type="pres">
      <dgm:prSet presAssocID="{666C8FC0-5438-46FF-8528-35CC807BD7A9}"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aptop outline"/>
        </a:ext>
      </dgm:extLst>
    </dgm:pt>
    <dgm:pt modelId="{9A58BA8E-4D0D-4A9F-AF72-D4108BF4B106}" type="pres">
      <dgm:prSet presAssocID="{D29FE371-0C2D-4804-8EA5-E038860E67FE}" presName="sibTrans" presStyleLbl="sibTrans2D1" presStyleIdx="0" presStyleCnt="0"/>
      <dgm:spPr/>
    </dgm:pt>
    <dgm:pt modelId="{5408D497-7817-4BE7-AD6D-7F6FC317AC9A}" type="pres">
      <dgm:prSet presAssocID="{ED4E6705-68D5-406D-9F98-55CC88446DDC}" presName="compNode" presStyleCnt="0"/>
      <dgm:spPr/>
    </dgm:pt>
    <dgm:pt modelId="{75B4444D-4603-4D6E-8F40-0CA1092AD859}" type="pres">
      <dgm:prSet presAssocID="{ED4E6705-68D5-406D-9F98-55CC88446DDC}" presName="bkgdShape" presStyleLbl="node1" presStyleIdx="1" presStyleCnt="4"/>
      <dgm:spPr/>
    </dgm:pt>
    <dgm:pt modelId="{858711F2-0F63-4B4C-B6E4-AFA6C322A84D}" type="pres">
      <dgm:prSet presAssocID="{ED4E6705-68D5-406D-9F98-55CC88446DDC}" presName="nodeTx" presStyleLbl="node1" presStyleIdx="1" presStyleCnt="4">
        <dgm:presLayoutVars>
          <dgm:bulletEnabled val="1"/>
        </dgm:presLayoutVars>
      </dgm:prSet>
      <dgm:spPr/>
    </dgm:pt>
    <dgm:pt modelId="{DF27C13A-5382-4ED9-AB43-F65362E54A59}" type="pres">
      <dgm:prSet presAssocID="{ED4E6705-68D5-406D-9F98-55CC88446DDC}" presName="invisiNode" presStyleLbl="node1" presStyleIdx="1" presStyleCnt="4"/>
      <dgm:spPr/>
    </dgm:pt>
    <dgm:pt modelId="{7DF4BF56-910B-4F77-9A81-6A23A3555609}" type="pres">
      <dgm:prSet presAssocID="{ED4E6705-68D5-406D-9F98-55CC88446DDC}"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D44AD6FE-8C43-4B1E-95DE-E2C924C46E5B}" type="pres">
      <dgm:prSet presAssocID="{DD2E3781-907E-40A1-8979-983D593EAA33}" presName="sibTrans" presStyleLbl="sibTrans2D1" presStyleIdx="0" presStyleCnt="0"/>
      <dgm:spPr/>
    </dgm:pt>
    <dgm:pt modelId="{9C148F96-BB44-46FD-AB75-56713EAF7AB6}" type="pres">
      <dgm:prSet presAssocID="{B8E7AA4C-E249-4BFA-A914-74A8B6C3E76C}" presName="compNode" presStyleCnt="0"/>
      <dgm:spPr/>
    </dgm:pt>
    <dgm:pt modelId="{3BB87F38-0639-4CC2-8D49-3230C0F997E2}" type="pres">
      <dgm:prSet presAssocID="{B8E7AA4C-E249-4BFA-A914-74A8B6C3E76C}" presName="bkgdShape" presStyleLbl="node1" presStyleIdx="2" presStyleCnt="4"/>
      <dgm:spPr/>
    </dgm:pt>
    <dgm:pt modelId="{F5E79D82-365B-4ACC-B6F4-4F2AD9C3536F}" type="pres">
      <dgm:prSet presAssocID="{B8E7AA4C-E249-4BFA-A914-74A8B6C3E76C}" presName="nodeTx" presStyleLbl="node1" presStyleIdx="2" presStyleCnt="4">
        <dgm:presLayoutVars>
          <dgm:bulletEnabled val="1"/>
        </dgm:presLayoutVars>
      </dgm:prSet>
      <dgm:spPr/>
    </dgm:pt>
    <dgm:pt modelId="{C474C78F-6BA5-4A22-9D0B-FE99DDA2A5C9}" type="pres">
      <dgm:prSet presAssocID="{B8E7AA4C-E249-4BFA-A914-74A8B6C3E76C}" presName="invisiNode" presStyleLbl="node1" presStyleIdx="2" presStyleCnt="4"/>
      <dgm:spPr/>
    </dgm:pt>
    <dgm:pt modelId="{8835E43C-B22E-499F-A19E-9860C01D3C4B}" type="pres">
      <dgm:prSet presAssocID="{B8E7AA4C-E249-4BFA-A914-74A8B6C3E76C}"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60B43E21-CDC1-4890-91D1-40A4FE5280EE}" type="pres">
      <dgm:prSet presAssocID="{3C5BFC59-52F6-4474-8DFA-60905F5CFA29}" presName="sibTrans" presStyleLbl="sibTrans2D1" presStyleIdx="0" presStyleCnt="0"/>
      <dgm:spPr/>
    </dgm:pt>
    <dgm:pt modelId="{8E1CC7DF-0281-4E86-827B-9901C7D93E23}" type="pres">
      <dgm:prSet presAssocID="{914527BC-D1D3-4F26-A3C7-142E3B609125}" presName="compNode" presStyleCnt="0"/>
      <dgm:spPr/>
    </dgm:pt>
    <dgm:pt modelId="{F7500C96-41E9-406C-B272-722C4DBAE1A7}" type="pres">
      <dgm:prSet presAssocID="{914527BC-D1D3-4F26-A3C7-142E3B609125}" presName="bkgdShape" presStyleLbl="node1" presStyleIdx="3" presStyleCnt="4"/>
      <dgm:spPr/>
    </dgm:pt>
    <dgm:pt modelId="{BCE68BE2-E46B-4477-9E65-6C6BFEB9B2F0}" type="pres">
      <dgm:prSet presAssocID="{914527BC-D1D3-4F26-A3C7-142E3B609125}" presName="nodeTx" presStyleLbl="node1" presStyleIdx="3" presStyleCnt="4">
        <dgm:presLayoutVars>
          <dgm:bulletEnabled val="1"/>
        </dgm:presLayoutVars>
      </dgm:prSet>
      <dgm:spPr/>
    </dgm:pt>
    <dgm:pt modelId="{2DA8917F-D2D6-448F-8813-C1FDEDB202D5}" type="pres">
      <dgm:prSet presAssocID="{914527BC-D1D3-4F26-A3C7-142E3B609125}" presName="invisiNode" presStyleLbl="node1" presStyleIdx="3" presStyleCnt="4"/>
      <dgm:spPr/>
    </dgm:pt>
    <dgm:pt modelId="{46977591-34D8-4766-9A0C-D3BFA2239159}" type="pres">
      <dgm:prSet presAssocID="{914527BC-D1D3-4F26-A3C7-142E3B609125}"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eacher with solid fill"/>
        </a:ext>
      </dgm:extLst>
    </dgm:pt>
  </dgm:ptLst>
  <dgm:cxnLst>
    <dgm:cxn modelId="{53A80104-5A49-475A-BA6C-D2FD2A64A2FD}" type="presOf" srcId="{E02C7ACE-64B5-48A9-A024-9CC450F8F314}" destId="{5C8BAC1B-9808-4B85-9D4B-B876CE7DAD03}" srcOrd="1" destOrd="2" presId="urn:microsoft.com/office/officeart/2005/8/layout/hList7"/>
    <dgm:cxn modelId="{1ECC590C-A165-4BF3-A304-15199B4740A4}" type="presOf" srcId="{666C8FC0-5438-46FF-8528-35CC807BD7A9}" destId="{3718E18B-5379-43A6-BA09-BB5497996281}" srcOrd="0" destOrd="0" presId="urn:microsoft.com/office/officeart/2005/8/layout/hList7"/>
    <dgm:cxn modelId="{7CC4C80C-1FEB-4845-AAB9-AEB44A552652}" type="presOf" srcId="{DD2E3781-907E-40A1-8979-983D593EAA33}" destId="{D44AD6FE-8C43-4B1E-95DE-E2C924C46E5B}" srcOrd="0" destOrd="0" presId="urn:microsoft.com/office/officeart/2005/8/layout/hList7"/>
    <dgm:cxn modelId="{7973ED0D-257F-437F-A2F7-0EAD6A0D8ABF}" type="presOf" srcId="{6237D96B-7A13-467B-932B-4ECBB9E80F01}" destId="{F5E79D82-365B-4ACC-B6F4-4F2AD9C3536F}" srcOrd="1" destOrd="2" presId="urn:microsoft.com/office/officeart/2005/8/layout/hList7"/>
    <dgm:cxn modelId="{D40EB111-1963-46DB-864F-CE12E4B757A4}" type="presOf" srcId="{3C5BFC59-52F6-4474-8DFA-60905F5CFA29}" destId="{60B43E21-CDC1-4890-91D1-40A4FE5280EE}" srcOrd="0" destOrd="0" presId="urn:microsoft.com/office/officeart/2005/8/layout/hList7"/>
    <dgm:cxn modelId="{BDD46A21-B01A-43A1-9CC1-49C2C3A2DBB4}" type="presOf" srcId="{37559CFE-20CE-4F38-826D-185AA280E336}" destId="{858711F2-0F63-4B4C-B6E4-AFA6C322A84D}" srcOrd="1" destOrd="1" presId="urn:microsoft.com/office/officeart/2005/8/layout/hList7"/>
    <dgm:cxn modelId="{02EB0C29-AE53-4D7F-BFEA-CD456F2B5FCF}" type="presOf" srcId="{DC8A56AC-2647-4DDB-8299-2591B58439DD}" destId="{3718E18B-5379-43A6-BA09-BB5497996281}" srcOrd="0" destOrd="1" presId="urn:microsoft.com/office/officeart/2005/8/layout/hList7"/>
    <dgm:cxn modelId="{BFCD5D34-CBD6-4497-B6E1-6EC867A11261}" srcId="{B8E7AA4C-E249-4BFA-A914-74A8B6C3E76C}" destId="{9DA1C0F9-0BF0-460B-96E0-42FF2D6BDA04}" srcOrd="0" destOrd="0" parTransId="{4B83D550-8D8E-4C76-A229-8AF8C189E70E}" sibTransId="{AA7E4174-2C3C-4B87-9357-49AAFFB83AC5}"/>
    <dgm:cxn modelId="{23087335-86AE-478B-8C28-22FB350BC65B}" type="presOf" srcId="{694225B0-9FC8-46A8-94FE-6EA72FE095FC}" destId="{75B4444D-4603-4D6E-8F40-0CA1092AD859}" srcOrd="0" destOrd="2" presId="urn:microsoft.com/office/officeart/2005/8/layout/hList7"/>
    <dgm:cxn modelId="{463FB839-C377-446C-AA3B-59E8D914E7A2}" type="presOf" srcId="{B8E7AA4C-E249-4BFA-A914-74A8B6C3E76C}" destId="{F5E79D82-365B-4ACC-B6F4-4F2AD9C3536F}" srcOrd="1" destOrd="0" presId="urn:microsoft.com/office/officeart/2005/8/layout/hList7"/>
    <dgm:cxn modelId="{59B6315B-5423-4F71-9667-249660CC0CCC}" srcId="{B8E7AA4C-E249-4BFA-A914-74A8B6C3E76C}" destId="{6237D96B-7A13-467B-932B-4ECBB9E80F01}" srcOrd="1" destOrd="0" parTransId="{181FFDEB-0ADB-4061-AE9B-3F92120D2480}" sibTransId="{349B82E3-854C-44C3-8F42-7DBC667A5446}"/>
    <dgm:cxn modelId="{45E64A43-2A8F-4244-8291-32A31D8A5B5D}" srcId="{666C8FC0-5438-46FF-8528-35CC807BD7A9}" destId="{E02C7ACE-64B5-48A9-A024-9CC450F8F314}" srcOrd="1" destOrd="0" parTransId="{16F18CD5-46DD-4FF7-A3DA-FD1CA06F4D5C}" sibTransId="{C7C24AC3-85D4-41A1-B6A8-0F23A207642A}"/>
    <dgm:cxn modelId="{1E364744-DEB9-49AC-B61C-C7FA9158FA93}" type="presOf" srcId="{6C75A413-4299-4D89-B929-A9B4CF0FFF0B}" destId="{3F718AD0-D69D-4581-97FC-9014DCFD835B}" srcOrd="0" destOrd="0" presId="urn:microsoft.com/office/officeart/2005/8/layout/hList7"/>
    <dgm:cxn modelId="{374C0366-CC81-4592-AA59-FBEF412E168E}" type="presOf" srcId="{9DA1C0F9-0BF0-460B-96E0-42FF2D6BDA04}" destId="{3BB87F38-0639-4CC2-8D49-3230C0F997E2}" srcOrd="0" destOrd="1" presId="urn:microsoft.com/office/officeart/2005/8/layout/hList7"/>
    <dgm:cxn modelId="{1090994B-D7CC-4943-9A24-ECF96BC2BCE4}" srcId="{6C75A413-4299-4D89-B929-A9B4CF0FFF0B}" destId="{666C8FC0-5438-46FF-8528-35CC807BD7A9}" srcOrd="0" destOrd="0" parTransId="{9301522B-136F-4CDC-B81B-14434645E5B8}" sibTransId="{D29FE371-0C2D-4804-8EA5-E038860E67FE}"/>
    <dgm:cxn modelId="{EC1E3F4F-27DA-4BFD-A2FE-CC7EE60E651C}" type="presOf" srcId="{694225B0-9FC8-46A8-94FE-6EA72FE095FC}" destId="{858711F2-0F63-4B4C-B6E4-AFA6C322A84D}" srcOrd="1" destOrd="2" presId="urn:microsoft.com/office/officeart/2005/8/layout/hList7"/>
    <dgm:cxn modelId="{BDC1365A-1A01-4F18-A5D2-3C2DF4BEE2AE}" srcId="{ED4E6705-68D5-406D-9F98-55CC88446DDC}" destId="{694225B0-9FC8-46A8-94FE-6EA72FE095FC}" srcOrd="1" destOrd="0" parTransId="{90DBD9AD-B53D-4F2F-82CA-A04C1A217317}" sibTransId="{38FBE4BE-ED5D-40CF-ABFE-68966A29DCA8}"/>
    <dgm:cxn modelId="{80C95C7C-C234-4340-B7C3-8B0F8AD133F5}" type="presOf" srcId="{914527BC-D1D3-4F26-A3C7-142E3B609125}" destId="{BCE68BE2-E46B-4477-9E65-6C6BFEB9B2F0}" srcOrd="1" destOrd="0" presId="urn:microsoft.com/office/officeart/2005/8/layout/hList7"/>
    <dgm:cxn modelId="{FA790687-B1AB-48DB-8C8D-25E7DACD2132}" srcId="{6C75A413-4299-4D89-B929-A9B4CF0FFF0B}" destId="{B8E7AA4C-E249-4BFA-A914-74A8B6C3E76C}" srcOrd="2" destOrd="0" parTransId="{5ED33156-6A57-4677-9480-7226B50F0E97}" sibTransId="{3C5BFC59-52F6-4474-8DFA-60905F5CFA29}"/>
    <dgm:cxn modelId="{4C8D5688-2DA2-4006-B028-20BE05516440}" srcId="{6C75A413-4299-4D89-B929-A9B4CF0FFF0B}" destId="{914527BC-D1D3-4F26-A3C7-142E3B609125}" srcOrd="3" destOrd="0" parTransId="{80AD1A2C-7D0F-4818-8F5A-5C35CD94D318}" sibTransId="{DB0075FB-847F-49F2-BC65-7E0FB3C811C1}"/>
    <dgm:cxn modelId="{7940708C-C874-4136-BD07-0D71010E7F2B}" type="presOf" srcId="{D29FE371-0C2D-4804-8EA5-E038860E67FE}" destId="{9A58BA8E-4D0D-4A9F-AF72-D4108BF4B106}" srcOrd="0" destOrd="0" presId="urn:microsoft.com/office/officeart/2005/8/layout/hList7"/>
    <dgm:cxn modelId="{1BB73093-B306-46F0-84A9-507DA8D7088F}" type="presOf" srcId="{9DA1C0F9-0BF0-460B-96E0-42FF2D6BDA04}" destId="{F5E79D82-365B-4ACC-B6F4-4F2AD9C3536F}" srcOrd="1" destOrd="1" presId="urn:microsoft.com/office/officeart/2005/8/layout/hList7"/>
    <dgm:cxn modelId="{C17124AB-881D-46E4-A144-EBE6DAC2B09F}" type="presOf" srcId="{914527BC-D1D3-4F26-A3C7-142E3B609125}" destId="{F7500C96-41E9-406C-B272-722C4DBAE1A7}" srcOrd="0" destOrd="0" presId="urn:microsoft.com/office/officeart/2005/8/layout/hList7"/>
    <dgm:cxn modelId="{399763B1-7DB4-469D-B952-FCF998224B09}" srcId="{666C8FC0-5438-46FF-8528-35CC807BD7A9}" destId="{DC8A56AC-2647-4DDB-8299-2591B58439DD}" srcOrd="0" destOrd="0" parTransId="{A788DF55-D33B-4340-9175-5C4EAAD46EAB}" sibTransId="{4E23C9DC-6129-4594-92D8-041996411375}"/>
    <dgm:cxn modelId="{7E2DE9B6-2E55-40A0-98A6-97A944885DA1}" type="presOf" srcId="{666C8FC0-5438-46FF-8528-35CC807BD7A9}" destId="{5C8BAC1B-9808-4B85-9D4B-B876CE7DAD03}" srcOrd="1" destOrd="0" presId="urn:microsoft.com/office/officeart/2005/8/layout/hList7"/>
    <dgm:cxn modelId="{4F2B4AC3-06B8-40A9-A7EE-FD36DA2C7EF0}" srcId="{6C75A413-4299-4D89-B929-A9B4CF0FFF0B}" destId="{ED4E6705-68D5-406D-9F98-55CC88446DDC}" srcOrd="1" destOrd="0" parTransId="{CCC16911-0079-43D7-B4A1-7FF3D1AA84C9}" sibTransId="{DD2E3781-907E-40A1-8979-983D593EAA33}"/>
    <dgm:cxn modelId="{BFAFBBCB-5893-4A12-A892-59D08DA11200}" type="presOf" srcId="{B8E7AA4C-E249-4BFA-A914-74A8B6C3E76C}" destId="{3BB87F38-0639-4CC2-8D49-3230C0F997E2}" srcOrd="0" destOrd="0" presId="urn:microsoft.com/office/officeart/2005/8/layout/hList7"/>
    <dgm:cxn modelId="{CBC636DB-8222-4E67-8FA2-C4711725FB32}" type="presOf" srcId="{6237D96B-7A13-467B-932B-4ECBB9E80F01}" destId="{3BB87F38-0639-4CC2-8D49-3230C0F997E2}" srcOrd="0" destOrd="2" presId="urn:microsoft.com/office/officeart/2005/8/layout/hList7"/>
    <dgm:cxn modelId="{049216DF-4196-437B-8FA4-8498101AF85C}" type="presOf" srcId="{DC8A56AC-2647-4DDB-8299-2591B58439DD}" destId="{5C8BAC1B-9808-4B85-9D4B-B876CE7DAD03}" srcOrd="1" destOrd="1" presId="urn:microsoft.com/office/officeart/2005/8/layout/hList7"/>
    <dgm:cxn modelId="{7AB2D1EA-C447-4DA1-8A78-74D7C973936F}" type="presOf" srcId="{ED4E6705-68D5-406D-9F98-55CC88446DDC}" destId="{75B4444D-4603-4D6E-8F40-0CA1092AD859}" srcOrd="0" destOrd="0" presId="urn:microsoft.com/office/officeart/2005/8/layout/hList7"/>
    <dgm:cxn modelId="{2932F1ED-0E82-4C79-8DF8-5F61DAE947E7}" type="presOf" srcId="{37559CFE-20CE-4F38-826D-185AA280E336}" destId="{75B4444D-4603-4D6E-8F40-0CA1092AD859}" srcOrd="0" destOrd="1" presId="urn:microsoft.com/office/officeart/2005/8/layout/hList7"/>
    <dgm:cxn modelId="{186A00FA-9BD5-4F98-BC3C-EB9943030F00}" type="presOf" srcId="{E02C7ACE-64B5-48A9-A024-9CC450F8F314}" destId="{3718E18B-5379-43A6-BA09-BB5497996281}" srcOrd="0" destOrd="2" presId="urn:microsoft.com/office/officeart/2005/8/layout/hList7"/>
    <dgm:cxn modelId="{658BF2FA-EA44-43E6-AFB7-9D33206E1F6B}" srcId="{ED4E6705-68D5-406D-9F98-55CC88446DDC}" destId="{37559CFE-20CE-4F38-826D-185AA280E336}" srcOrd="0" destOrd="0" parTransId="{0639D6AF-D1BA-42C2-B5FD-6CFBC4E8B6C7}" sibTransId="{46301E71-00AB-4E7B-AA3A-A2B465B4E7CE}"/>
    <dgm:cxn modelId="{D304A4FF-9CD0-4411-9FAF-3B95A066EDD8}" type="presOf" srcId="{ED4E6705-68D5-406D-9F98-55CC88446DDC}" destId="{858711F2-0F63-4B4C-B6E4-AFA6C322A84D}" srcOrd="1" destOrd="0" presId="urn:microsoft.com/office/officeart/2005/8/layout/hList7"/>
    <dgm:cxn modelId="{0DE420E7-BCB9-49F9-8DEB-0E70DDD55E89}" type="presParOf" srcId="{3F718AD0-D69D-4581-97FC-9014DCFD835B}" destId="{39987A5B-3293-484E-9C86-D30CCA42BF3E}" srcOrd="0" destOrd="0" presId="urn:microsoft.com/office/officeart/2005/8/layout/hList7"/>
    <dgm:cxn modelId="{D15361EF-B4AA-489D-889A-E6D66BDB27A1}" type="presParOf" srcId="{3F718AD0-D69D-4581-97FC-9014DCFD835B}" destId="{3A7C9F8C-4FC8-4B18-88F0-96586DD2B08E}" srcOrd="1" destOrd="0" presId="urn:microsoft.com/office/officeart/2005/8/layout/hList7"/>
    <dgm:cxn modelId="{72D0FF96-4EB9-49F9-BF6D-B2ED58FA631F}" type="presParOf" srcId="{3A7C9F8C-4FC8-4B18-88F0-96586DD2B08E}" destId="{0FA9D6CF-98F0-4030-A545-A01EC3EB0B35}" srcOrd="0" destOrd="0" presId="urn:microsoft.com/office/officeart/2005/8/layout/hList7"/>
    <dgm:cxn modelId="{D97BF548-44DD-4C17-A255-175546894A3C}" type="presParOf" srcId="{0FA9D6CF-98F0-4030-A545-A01EC3EB0B35}" destId="{3718E18B-5379-43A6-BA09-BB5497996281}" srcOrd="0" destOrd="0" presId="urn:microsoft.com/office/officeart/2005/8/layout/hList7"/>
    <dgm:cxn modelId="{447EC3D5-E67B-4508-A97B-875E85633CE4}" type="presParOf" srcId="{0FA9D6CF-98F0-4030-A545-A01EC3EB0B35}" destId="{5C8BAC1B-9808-4B85-9D4B-B876CE7DAD03}" srcOrd="1" destOrd="0" presId="urn:microsoft.com/office/officeart/2005/8/layout/hList7"/>
    <dgm:cxn modelId="{20701BAF-73CF-474D-B88E-9B2961C75E7F}" type="presParOf" srcId="{0FA9D6CF-98F0-4030-A545-A01EC3EB0B35}" destId="{78907A4F-055A-48E5-9259-C7C00C41341F}" srcOrd="2" destOrd="0" presId="urn:microsoft.com/office/officeart/2005/8/layout/hList7"/>
    <dgm:cxn modelId="{290C693E-A0CF-4269-92A6-8BEBD647DCF0}" type="presParOf" srcId="{0FA9D6CF-98F0-4030-A545-A01EC3EB0B35}" destId="{E563C817-8AD8-4C3C-B475-FD1C0B50D1F1}" srcOrd="3" destOrd="0" presId="urn:microsoft.com/office/officeart/2005/8/layout/hList7"/>
    <dgm:cxn modelId="{45F662B3-E50F-474C-BFA8-2598662EED5B}" type="presParOf" srcId="{3A7C9F8C-4FC8-4B18-88F0-96586DD2B08E}" destId="{9A58BA8E-4D0D-4A9F-AF72-D4108BF4B106}" srcOrd="1" destOrd="0" presId="urn:microsoft.com/office/officeart/2005/8/layout/hList7"/>
    <dgm:cxn modelId="{6A59225C-51C2-403A-BC58-FE850B2D862B}" type="presParOf" srcId="{3A7C9F8C-4FC8-4B18-88F0-96586DD2B08E}" destId="{5408D497-7817-4BE7-AD6D-7F6FC317AC9A}" srcOrd="2" destOrd="0" presId="urn:microsoft.com/office/officeart/2005/8/layout/hList7"/>
    <dgm:cxn modelId="{0AE6BD1F-3306-4CBE-A37F-8812D119B247}" type="presParOf" srcId="{5408D497-7817-4BE7-AD6D-7F6FC317AC9A}" destId="{75B4444D-4603-4D6E-8F40-0CA1092AD859}" srcOrd="0" destOrd="0" presId="urn:microsoft.com/office/officeart/2005/8/layout/hList7"/>
    <dgm:cxn modelId="{35B353A2-6EFD-46EB-8470-2C0D0C859D67}" type="presParOf" srcId="{5408D497-7817-4BE7-AD6D-7F6FC317AC9A}" destId="{858711F2-0F63-4B4C-B6E4-AFA6C322A84D}" srcOrd="1" destOrd="0" presId="urn:microsoft.com/office/officeart/2005/8/layout/hList7"/>
    <dgm:cxn modelId="{1515A84E-5093-4A3E-82EE-D35065E8ABEA}" type="presParOf" srcId="{5408D497-7817-4BE7-AD6D-7F6FC317AC9A}" destId="{DF27C13A-5382-4ED9-AB43-F65362E54A59}" srcOrd="2" destOrd="0" presId="urn:microsoft.com/office/officeart/2005/8/layout/hList7"/>
    <dgm:cxn modelId="{F55FC1EE-5CA5-4596-B5D2-00C581234631}" type="presParOf" srcId="{5408D497-7817-4BE7-AD6D-7F6FC317AC9A}" destId="{7DF4BF56-910B-4F77-9A81-6A23A3555609}" srcOrd="3" destOrd="0" presId="urn:microsoft.com/office/officeart/2005/8/layout/hList7"/>
    <dgm:cxn modelId="{A2E46A12-185F-450A-9BAB-B1A365E491E6}" type="presParOf" srcId="{3A7C9F8C-4FC8-4B18-88F0-96586DD2B08E}" destId="{D44AD6FE-8C43-4B1E-95DE-E2C924C46E5B}" srcOrd="3" destOrd="0" presId="urn:microsoft.com/office/officeart/2005/8/layout/hList7"/>
    <dgm:cxn modelId="{129783FF-37FA-49AE-A5BB-04AA10FA3D31}" type="presParOf" srcId="{3A7C9F8C-4FC8-4B18-88F0-96586DD2B08E}" destId="{9C148F96-BB44-46FD-AB75-56713EAF7AB6}" srcOrd="4" destOrd="0" presId="urn:microsoft.com/office/officeart/2005/8/layout/hList7"/>
    <dgm:cxn modelId="{273704F2-8070-469A-A03B-7C96278F6C27}" type="presParOf" srcId="{9C148F96-BB44-46FD-AB75-56713EAF7AB6}" destId="{3BB87F38-0639-4CC2-8D49-3230C0F997E2}" srcOrd="0" destOrd="0" presId="urn:microsoft.com/office/officeart/2005/8/layout/hList7"/>
    <dgm:cxn modelId="{5C3DD6FE-56DA-48D0-9D9F-380CB775F33A}" type="presParOf" srcId="{9C148F96-BB44-46FD-AB75-56713EAF7AB6}" destId="{F5E79D82-365B-4ACC-B6F4-4F2AD9C3536F}" srcOrd="1" destOrd="0" presId="urn:microsoft.com/office/officeart/2005/8/layout/hList7"/>
    <dgm:cxn modelId="{82DBB829-A04A-4800-AD3C-6774D979A002}" type="presParOf" srcId="{9C148F96-BB44-46FD-AB75-56713EAF7AB6}" destId="{C474C78F-6BA5-4A22-9D0B-FE99DDA2A5C9}" srcOrd="2" destOrd="0" presId="urn:microsoft.com/office/officeart/2005/8/layout/hList7"/>
    <dgm:cxn modelId="{F35A9717-4E1C-4360-88DF-4123998234EC}" type="presParOf" srcId="{9C148F96-BB44-46FD-AB75-56713EAF7AB6}" destId="{8835E43C-B22E-499F-A19E-9860C01D3C4B}" srcOrd="3" destOrd="0" presId="urn:microsoft.com/office/officeart/2005/8/layout/hList7"/>
    <dgm:cxn modelId="{58E19D4C-5467-4661-9A41-E647045A745E}" type="presParOf" srcId="{3A7C9F8C-4FC8-4B18-88F0-96586DD2B08E}" destId="{60B43E21-CDC1-4890-91D1-40A4FE5280EE}" srcOrd="5" destOrd="0" presId="urn:microsoft.com/office/officeart/2005/8/layout/hList7"/>
    <dgm:cxn modelId="{5EC40D72-4D4F-4E61-8A89-1CCB7B5EF8C2}" type="presParOf" srcId="{3A7C9F8C-4FC8-4B18-88F0-96586DD2B08E}" destId="{8E1CC7DF-0281-4E86-827B-9901C7D93E23}" srcOrd="6" destOrd="0" presId="urn:microsoft.com/office/officeart/2005/8/layout/hList7"/>
    <dgm:cxn modelId="{07AE78EC-5F80-4BEE-AFB5-B3B1C471EF9D}" type="presParOf" srcId="{8E1CC7DF-0281-4E86-827B-9901C7D93E23}" destId="{F7500C96-41E9-406C-B272-722C4DBAE1A7}" srcOrd="0" destOrd="0" presId="urn:microsoft.com/office/officeart/2005/8/layout/hList7"/>
    <dgm:cxn modelId="{AD122F78-D9D8-4F6B-9AB6-D07AA5667111}" type="presParOf" srcId="{8E1CC7DF-0281-4E86-827B-9901C7D93E23}" destId="{BCE68BE2-E46B-4477-9E65-6C6BFEB9B2F0}" srcOrd="1" destOrd="0" presId="urn:microsoft.com/office/officeart/2005/8/layout/hList7"/>
    <dgm:cxn modelId="{1B56DF65-08B3-4616-BC26-5E47D7C3F705}" type="presParOf" srcId="{8E1CC7DF-0281-4E86-827B-9901C7D93E23}" destId="{2DA8917F-D2D6-448F-8813-C1FDEDB202D5}" srcOrd="2" destOrd="0" presId="urn:microsoft.com/office/officeart/2005/8/layout/hList7"/>
    <dgm:cxn modelId="{726DD238-9E10-492C-A733-398B454FB374}" type="presParOf" srcId="{8E1CC7DF-0281-4E86-827B-9901C7D93E23}" destId="{46977591-34D8-4766-9A0C-D3BFA223915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450545-2377-4EDF-B8E8-922F48D14202}"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3211C251-1109-492A-902F-A73DDA97A261}">
      <dgm:prSet/>
      <dgm:spPr/>
      <dgm:t>
        <a:bodyPr/>
        <a:lstStyle/>
        <a:p>
          <a:pPr>
            <a:buNone/>
          </a:pPr>
          <a:endParaRPr lang="en-US" sz="2700" dirty="0"/>
        </a:p>
      </dgm:t>
    </dgm:pt>
    <dgm:pt modelId="{58C82F36-E7CC-44E3-8ABE-56FB00C4C9F9}" type="parTrans" cxnId="{86EE5C50-534E-4F7C-BEB7-0E4F387A9773}">
      <dgm:prSet/>
      <dgm:spPr/>
      <dgm:t>
        <a:bodyPr/>
        <a:lstStyle/>
        <a:p>
          <a:endParaRPr lang="en-US"/>
        </a:p>
      </dgm:t>
    </dgm:pt>
    <dgm:pt modelId="{15F6CAB9-F4A5-4B11-A327-A234306E4A02}" type="sibTrans" cxnId="{86EE5C50-534E-4F7C-BEB7-0E4F387A9773}">
      <dgm:prSet/>
      <dgm:spPr/>
      <dgm:t>
        <a:bodyPr/>
        <a:lstStyle/>
        <a:p>
          <a:endParaRPr lang="en-US"/>
        </a:p>
      </dgm:t>
    </dgm:pt>
    <dgm:pt modelId="{3F2E3A80-B9D7-45A3-ADB8-42545817D3D2}">
      <dgm:prSet/>
      <dgm:spPr/>
      <dgm:t>
        <a:bodyPr/>
        <a:lstStyle/>
        <a:p>
          <a:pPr>
            <a:buNone/>
          </a:pPr>
          <a:endParaRPr lang="en-US" sz="2700" dirty="0"/>
        </a:p>
      </dgm:t>
    </dgm:pt>
    <dgm:pt modelId="{E0F36147-9BC2-463D-90EB-55911D2070AE}" type="parTrans" cxnId="{199A97D4-7D5B-4A8B-9D16-830B62E92A21}">
      <dgm:prSet/>
      <dgm:spPr/>
      <dgm:t>
        <a:bodyPr/>
        <a:lstStyle/>
        <a:p>
          <a:endParaRPr lang="en-US"/>
        </a:p>
      </dgm:t>
    </dgm:pt>
    <dgm:pt modelId="{41A8E2D4-E2D0-45FC-9D71-A65173ED4F07}" type="sibTrans" cxnId="{199A97D4-7D5B-4A8B-9D16-830B62E92A21}">
      <dgm:prSet/>
      <dgm:spPr/>
      <dgm:t>
        <a:bodyPr/>
        <a:lstStyle/>
        <a:p>
          <a:endParaRPr lang="en-US"/>
        </a:p>
      </dgm:t>
    </dgm:pt>
    <dgm:pt modelId="{4EC2A237-B11F-4F63-A966-E1A9DB685605}">
      <dgm:prSet/>
      <dgm:spPr/>
      <dgm:t>
        <a:bodyPr/>
        <a:lstStyle/>
        <a:p>
          <a:pPr>
            <a:buNone/>
          </a:pPr>
          <a:endParaRPr lang="en-US" sz="2700" dirty="0"/>
        </a:p>
      </dgm:t>
    </dgm:pt>
    <dgm:pt modelId="{E1E35AD1-0FFC-4A9B-86C2-7D39BA68E4A9}" type="parTrans" cxnId="{4885F17C-AE33-4D22-8BCB-7B2EF5CE4DCA}">
      <dgm:prSet/>
      <dgm:spPr/>
      <dgm:t>
        <a:bodyPr/>
        <a:lstStyle/>
        <a:p>
          <a:endParaRPr lang="en-US"/>
        </a:p>
      </dgm:t>
    </dgm:pt>
    <dgm:pt modelId="{D9EB7B07-95A6-40CB-BCC4-82F2B37AFF5C}" type="sibTrans" cxnId="{4885F17C-AE33-4D22-8BCB-7B2EF5CE4DCA}">
      <dgm:prSet/>
      <dgm:spPr/>
      <dgm:t>
        <a:bodyPr/>
        <a:lstStyle/>
        <a:p>
          <a:endParaRPr lang="en-US"/>
        </a:p>
      </dgm:t>
    </dgm:pt>
    <dgm:pt modelId="{6EC6570A-CB1E-47B6-B35B-CFD6DFFA6363}">
      <dgm:prSet/>
      <dgm:spPr/>
      <dgm:t>
        <a:bodyPr/>
        <a:lstStyle/>
        <a:p>
          <a:r>
            <a:rPr lang="en-US" dirty="0"/>
            <a:t>July Community Open Houses</a:t>
          </a:r>
        </a:p>
      </dgm:t>
    </dgm:pt>
    <dgm:pt modelId="{7C3652B9-C10B-45D6-B502-FA0E3D9840AF}" type="sibTrans" cxnId="{C031879A-D327-4577-861C-1B0AF94FF039}">
      <dgm:prSet/>
      <dgm:spPr/>
      <dgm:t>
        <a:bodyPr/>
        <a:lstStyle/>
        <a:p>
          <a:endParaRPr lang="en-US"/>
        </a:p>
      </dgm:t>
    </dgm:pt>
    <dgm:pt modelId="{5B51CD8B-847C-4AAA-9774-1D34EDFDCCD1}" type="parTrans" cxnId="{C031879A-D327-4577-861C-1B0AF94FF039}">
      <dgm:prSet/>
      <dgm:spPr/>
      <dgm:t>
        <a:bodyPr/>
        <a:lstStyle/>
        <a:p>
          <a:endParaRPr lang="en-US"/>
        </a:p>
      </dgm:t>
    </dgm:pt>
    <dgm:pt modelId="{43A1EFA4-E2F7-4AF0-8AA1-39B62A0A0235}">
      <dgm:prSet/>
      <dgm:spPr/>
      <dgm:t>
        <a:bodyPr/>
        <a:lstStyle/>
        <a:p>
          <a:endParaRPr lang="en-US" sz="2700" dirty="0"/>
        </a:p>
      </dgm:t>
    </dgm:pt>
    <dgm:pt modelId="{20768E00-97FC-4805-8D82-28E4A7D86E5E}" type="sibTrans" cxnId="{F4C666BE-C300-44EF-9ADD-26A8728B25A3}">
      <dgm:prSet/>
      <dgm:spPr/>
      <dgm:t>
        <a:bodyPr/>
        <a:lstStyle/>
        <a:p>
          <a:endParaRPr lang="en-US"/>
        </a:p>
      </dgm:t>
    </dgm:pt>
    <dgm:pt modelId="{97D02395-DAA3-4D22-8452-02B407F51DE2}" type="parTrans" cxnId="{F4C666BE-C300-44EF-9ADD-26A8728B25A3}">
      <dgm:prSet/>
      <dgm:spPr/>
      <dgm:t>
        <a:bodyPr/>
        <a:lstStyle/>
        <a:p>
          <a:endParaRPr lang="en-US"/>
        </a:p>
      </dgm:t>
    </dgm:pt>
    <dgm:pt modelId="{3EF5453E-0F32-4849-A830-BABD0267346B}">
      <dgm:prSet/>
      <dgm:spPr/>
      <dgm:t>
        <a:bodyPr/>
        <a:lstStyle/>
        <a:p>
          <a:pPr>
            <a:buNone/>
          </a:pPr>
          <a:endParaRPr lang="en-US" sz="2700" dirty="0"/>
        </a:p>
      </dgm:t>
    </dgm:pt>
    <dgm:pt modelId="{D1CF2AAB-83D4-4648-958A-0EEDDD37876D}" type="parTrans" cxnId="{0B4CD628-4243-4CDC-AE38-742F5EE750AB}">
      <dgm:prSet/>
      <dgm:spPr/>
      <dgm:t>
        <a:bodyPr/>
        <a:lstStyle/>
        <a:p>
          <a:endParaRPr lang="en-US"/>
        </a:p>
      </dgm:t>
    </dgm:pt>
    <dgm:pt modelId="{A1C7DA7D-1227-4D0E-9F26-0F422A24FBD5}" type="sibTrans" cxnId="{0B4CD628-4243-4CDC-AE38-742F5EE750AB}">
      <dgm:prSet/>
      <dgm:spPr/>
      <dgm:t>
        <a:bodyPr/>
        <a:lstStyle/>
        <a:p>
          <a:endParaRPr lang="en-US"/>
        </a:p>
      </dgm:t>
    </dgm:pt>
    <dgm:pt modelId="{57762A66-839C-448B-8A21-71C5757F57E3}">
      <dgm:prSet custT="1"/>
      <dgm:spPr/>
      <dgm:t>
        <a:bodyPr/>
        <a:lstStyle/>
        <a:p>
          <a:r>
            <a:rPr lang="en-US" sz="2800" dirty="0"/>
            <a:t>Friday’s virtual meeting will just be a presentation </a:t>
          </a:r>
        </a:p>
      </dgm:t>
    </dgm:pt>
    <dgm:pt modelId="{D4DF5BCD-7A25-4748-9917-6C3F0C53DC2B}" type="sibTrans" cxnId="{3F01310E-CC14-4055-A5BB-ECEBABF2A961}">
      <dgm:prSet/>
      <dgm:spPr/>
      <dgm:t>
        <a:bodyPr/>
        <a:lstStyle/>
        <a:p>
          <a:endParaRPr lang="en-US"/>
        </a:p>
      </dgm:t>
    </dgm:pt>
    <dgm:pt modelId="{71D4B97A-84C0-45E8-9D56-0F544D9FED3F}" type="parTrans" cxnId="{3F01310E-CC14-4055-A5BB-ECEBABF2A961}">
      <dgm:prSet/>
      <dgm:spPr/>
      <dgm:t>
        <a:bodyPr/>
        <a:lstStyle/>
        <a:p>
          <a:endParaRPr lang="en-US"/>
        </a:p>
      </dgm:t>
    </dgm:pt>
    <dgm:pt modelId="{CE655523-6AF1-4122-814C-058F3AC41888}">
      <dgm:prSet/>
      <dgm:spPr/>
      <dgm:t>
        <a:bodyPr/>
        <a:lstStyle/>
        <a:p>
          <a:pPr>
            <a:buNone/>
          </a:pPr>
          <a:endParaRPr lang="en-US" sz="2700" dirty="0"/>
        </a:p>
      </dgm:t>
    </dgm:pt>
    <dgm:pt modelId="{CCB7B598-CF37-4741-9FB0-F31BED44A36D}" type="sibTrans" cxnId="{853398D5-236B-4519-8EC9-5C71D29012CB}">
      <dgm:prSet/>
      <dgm:spPr/>
      <dgm:t>
        <a:bodyPr/>
        <a:lstStyle/>
        <a:p>
          <a:endParaRPr lang="en-US"/>
        </a:p>
      </dgm:t>
    </dgm:pt>
    <dgm:pt modelId="{BCD97188-28AB-4BA0-8EF4-E042BF90EFF8}" type="parTrans" cxnId="{853398D5-236B-4519-8EC9-5C71D29012CB}">
      <dgm:prSet/>
      <dgm:spPr/>
      <dgm:t>
        <a:bodyPr/>
        <a:lstStyle/>
        <a:p>
          <a:endParaRPr lang="en-US"/>
        </a:p>
      </dgm:t>
    </dgm:pt>
    <dgm:pt modelId="{692FA8FB-B1E6-47A7-A067-1EE7C2EE70CA}">
      <dgm:prSet custT="1"/>
      <dgm:spPr/>
      <dgm:t>
        <a:bodyPr/>
        <a:lstStyle/>
        <a:p>
          <a:r>
            <a:rPr lang="en-US" sz="2800" dirty="0"/>
            <a:t>Monday’s meeting will follow the same format</a:t>
          </a:r>
        </a:p>
      </dgm:t>
    </dgm:pt>
    <dgm:pt modelId="{56A524C7-C41A-486F-AE52-CD6BAD707CD4}" type="parTrans" cxnId="{E37868ED-DE55-435E-8F7A-C77D9831CA96}">
      <dgm:prSet/>
      <dgm:spPr/>
      <dgm:t>
        <a:bodyPr/>
        <a:lstStyle/>
        <a:p>
          <a:endParaRPr lang="en-US"/>
        </a:p>
      </dgm:t>
    </dgm:pt>
    <dgm:pt modelId="{C3426682-EB74-429C-9C85-A19F69846AE0}" type="sibTrans" cxnId="{E37868ED-DE55-435E-8F7A-C77D9831CA96}">
      <dgm:prSet/>
      <dgm:spPr/>
      <dgm:t>
        <a:bodyPr/>
        <a:lstStyle/>
        <a:p>
          <a:endParaRPr lang="en-US"/>
        </a:p>
      </dgm:t>
    </dgm:pt>
    <dgm:pt modelId="{2FBE1A15-A925-43A8-B77B-DA9E8886DD67}" type="pres">
      <dgm:prSet presAssocID="{48450545-2377-4EDF-B8E8-922F48D14202}" presName="linear" presStyleCnt="0">
        <dgm:presLayoutVars>
          <dgm:animLvl val="lvl"/>
          <dgm:resizeHandles val="exact"/>
        </dgm:presLayoutVars>
      </dgm:prSet>
      <dgm:spPr/>
    </dgm:pt>
    <dgm:pt modelId="{DF82F32F-617E-41B6-9956-68421FFC7245}" type="pres">
      <dgm:prSet presAssocID="{6EC6570A-CB1E-47B6-B35B-CFD6DFFA6363}" presName="parentText" presStyleLbl="node1" presStyleIdx="0" presStyleCnt="1" custLinFactNeighborY="-14047">
        <dgm:presLayoutVars>
          <dgm:chMax val="0"/>
          <dgm:bulletEnabled val="1"/>
        </dgm:presLayoutVars>
      </dgm:prSet>
      <dgm:spPr/>
    </dgm:pt>
    <dgm:pt modelId="{2B734B9E-8D71-4218-9068-D6154E0187C3}" type="pres">
      <dgm:prSet presAssocID="{6EC6570A-CB1E-47B6-B35B-CFD6DFFA6363}" presName="childText" presStyleLbl="revTx" presStyleIdx="0" presStyleCnt="1">
        <dgm:presLayoutVars>
          <dgm:bulletEnabled val="1"/>
        </dgm:presLayoutVars>
      </dgm:prSet>
      <dgm:spPr/>
    </dgm:pt>
  </dgm:ptLst>
  <dgm:cxnLst>
    <dgm:cxn modelId="{3F01310E-CC14-4055-A5BB-ECEBABF2A961}" srcId="{6EC6570A-CB1E-47B6-B35B-CFD6DFFA6363}" destId="{57762A66-839C-448B-8A21-71C5757F57E3}" srcOrd="6" destOrd="0" parTransId="{71D4B97A-84C0-45E8-9D56-0F544D9FED3F}" sibTransId="{D4DF5BCD-7A25-4748-9917-6C3F0C53DC2B}"/>
    <dgm:cxn modelId="{0B4CD628-4243-4CDC-AE38-742F5EE750AB}" srcId="{6EC6570A-CB1E-47B6-B35B-CFD6DFFA6363}" destId="{3EF5453E-0F32-4849-A830-BABD0267346B}" srcOrd="3" destOrd="0" parTransId="{D1CF2AAB-83D4-4648-958A-0EEDDD37876D}" sibTransId="{A1C7DA7D-1227-4D0E-9F26-0F422A24FBD5}"/>
    <dgm:cxn modelId="{EF748F33-7EBD-4057-973E-AAE088133BB2}" type="presOf" srcId="{48450545-2377-4EDF-B8E8-922F48D14202}" destId="{2FBE1A15-A925-43A8-B77B-DA9E8886DD67}" srcOrd="0" destOrd="0" presId="urn:microsoft.com/office/officeart/2005/8/layout/vList2"/>
    <dgm:cxn modelId="{AB4A1F66-7F3C-47A7-AF56-0F4D549CBA9C}" type="presOf" srcId="{6EC6570A-CB1E-47B6-B35B-CFD6DFFA6363}" destId="{DF82F32F-617E-41B6-9956-68421FFC7245}" srcOrd="0" destOrd="0" presId="urn:microsoft.com/office/officeart/2005/8/layout/vList2"/>
    <dgm:cxn modelId="{56131068-76EB-4FB5-900E-9D3EBDFD8AB9}" type="presOf" srcId="{692FA8FB-B1E6-47A7-A067-1EE7C2EE70CA}" destId="{2B734B9E-8D71-4218-9068-D6154E0187C3}" srcOrd="0" destOrd="5" presId="urn:microsoft.com/office/officeart/2005/8/layout/vList2"/>
    <dgm:cxn modelId="{06512F4E-B07F-408D-A250-275C9DE641A1}" type="presOf" srcId="{4EC2A237-B11F-4F63-A966-E1A9DB685605}" destId="{2B734B9E-8D71-4218-9068-D6154E0187C3}" srcOrd="0" destOrd="2" presId="urn:microsoft.com/office/officeart/2005/8/layout/vList2"/>
    <dgm:cxn modelId="{86EE5C50-534E-4F7C-BEB7-0E4F387A9773}" srcId="{6EC6570A-CB1E-47B6-B35B-CFD6DFFA6363}" destId="{3211C251-1109-492A-902F-A73DDA97A261}" srcOrd="0" destOrd="0" parTransId="{58C82F36-E7CC-44E3-8ABE-56FB00C4C9F9}" sibTransId="{15F6CAB9-F4A5-4B11-A327-A234306E4A02}"/>
    <dgm:cxn modelId="{D50A4171-FAC2-4C26-81C3-47BFD4CC132D}" type="presOf" srcId="{CE655523-6AF1-4122-814C-058F3AC41888}" destId="{2B734B9E-8D71-4218-9068-D6154E0187C3}" srcOrd="0" destOrd="4" presId="urn:microsoft.com/office/officeart/2005/8/layout/vList2"/>
    <dgm:cxn modelId="{4885F17C-AE33-4D22-8BCB-7B2EF5CE4DCA}" srcId="{6EC6570A-CB1E-47B6-B35B-CFD6DFFA6363}" destId="{4EC2A237-B11F-4F63-A966-E1A9DB685605}" srcOrd="2" destOrd="0" parTransId="{E1E35AD1-0FFC-4A9B-86C2-7D39BA68E4A9}" sibTransId="{D9EB7B07-95A6-40CB-BCC4-82F2B37AFF5C}"/>
    <dgm:cxn modelId="{1F48CC94-FF00-49CC-ADDE-DBD68B1B13BF}" type="presOf" srcId="{43A1EFA4-E2F7-4AF0-8AA1-39B62A0A0235}" destId="{2B734B9E-8D71-4218-9068-D6154E0187C3}" srcOrd="0" destOrd="7" presId="urn:microsoft.com/office/officeart/2005/8/layout/vList2"/>
    <dgm:cxn modelId="{C031879A-D327-4577-861C-1B0AF94FF039}" srcId="{48450545-2377-4EDF-B8E8-922F48D14202}" destId="{6EC6570A-CB1E-47B6-B35B-CFD6DFFA6363}" srcOrd="0" destOrd="0" parTransId="{5B51CD8B-847C-4AAA-9774-1D34EDFDCCD1}" sibTransId="{7C3652B9-C10B-45D6-B502-FA0E3D9840AF}"/>
    <dgm:cxn modelId="{F4C666BE-C300-44EF-9ADD-26A8728B25A3}" srcId="{6EC6570A-CB1E-47B6-B35B-CFD6DFFA6363}" destId="{43A1EFA4-E2F7-4AF0-8AA1-39B62A0A0235}" srcOrd="7" destOrd="0" parTransId="{97D02395-DAA3-4D22-8452-02B407F51DE2}" sibTransId="{20768E00-97FC-4805-8D82-28E4A7D86E5E}"/>
    <dgm:cxn modelId="{B431D2C5-7A6A-4135-A46D-D005CB6DA275}" type="presOf" srcId="{3F2E3A80-B9D7-45A3-ADB8-42545817D3D2}" destId="{2B734B9E-8D71-4218-9068-D6154E0187C3}" srcOrd="0" destOrd="1" presId="urn:microsoft.com/office/officeart/2005/8/layout/vList2"/>
    <dgm:cxn modelId="{199A97D4-7D5B-4A8B-9D16-830B62E92A21}" srcId="{6EC6570A-CB1E-47B6-B35B-CFD6DFFA6363}" destId="{3F2E3A80-B9D7-45A3-ADB8-42545817D3D2}" srcOrd="1" destOrd="0" parTransId="{E0F36147-9BC2-463D-90EB-55911D2070AE}" sibTransId="{41A8E2D4-E2D0-45FC-9D71-A65173ED4F07}"/>
    <dgm:cxn modelId="{853398D5-236B-4519-8EC9-5C71D29012CB}" srcId="{6EC6570A-CB1E-47B6-B35B-CFD6DFFA6363}" destId="{CE655523-6AF1-4122-814C-058F3AC41888}" srcOrd="4" destOrd="0" parTransId="{BCD97188-28AB-4BA0-8EF4-E042BF90EFF8}" sibTransId="{CCB7B598-CF37-4741-9FB0-F31BED44A36D}"/>
    <dgm:cxn modelId="{916E5DD8-F31A-45D2-88E4-E1AF7A622E90}" type="presOf" srcId="{57762A66-839C-448B-8A21-71C5757F57E3}" destId="{2B734B9E-8D71-4218-9068-D6154E0187C3}" srcOrd="0" destOrd="6" presId="urn:microsoft.com/office/officeart/2005/8/layout/vList2"/>
    <dgm:cxn modelId="{BB0648E3-3AD7-4B04-8903-F0FE5FE10598}" type="presOf" srcId="{3211C251-1109-492A-902F-A73DDA97A261}" destId="{2B734B9E-8D71-4218-9068-D6154E0187C3}" srcOrd="0" destOrd="0" presId="urn:microsoft.com/office/officeart/2005/8/layout/vList2"/>
    <dgm:cxn modelId="{D79AABEA-A2F1-45FA-A797-28648D9F105A}" type="presOf" srcId="{3EF5453E-0F32-4849-A830-BABD0267346B}" destId="{2B734B9E-8D71-4218-9068-D6154E0187C3}" srcOrd="0" destOrd="3" presId="urn:microsoft.com/office/officeart/2005/8/layout/vList2"/>
    <dgm:cxn modelId="{E37868ED-DE55-435E-8F7A-C77D9831CA96}" srcId="{6EC6570A-CB1E-47B6-B35B-CFD6DFFA6363}" destId="{692FA8FB-B1E6-47A7-A067-1EE7C2EE70CA}" srcOrd="5" destOrd="0" parTransId="{56A524C7-C41A-486F-AE52-CD6BAD707CD4}" sibTransId="{C3426682-EB74-429C-9C85-A19F69846AE0}"/>
    <dgm:cxn modelId="{281A879E-95E5-486C-8829-DE01D7240D81}" type="presParOf" srcId="{2FBE1A15-A925-43A8-B77B-DA9E8886DD67}" destId="{DF82F32F-617E-41B6-9956-68421FFC7245}" srcOrd="0" destOrd="0" presId="urn:microsoft.com/office/officeart/2005/8/layout/vList2"/>
    <dgm:cxn modelId="{9568181B-6A88-42E9-A441-6A675F537549}" type="presParOf" srcId="{2FBE1A15-A925-43A8-B77B-DA9E8886DD67}" destId="{2B734B9E-8D71-4218-9068-D6154E0187C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430FED-EB75-43B2-913B-37A98587D7F0}"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CA7A3942-4DBD-40FB-BA09-0DE3AA9E3E61}">
      <dgm:prSet custT="1"/>
      <dgm:spPr>
        <a:solidFill>
          <a:schemeClr val="bg2">
            <a:lumMod val="75000"/>
          </a:schemeClr>
        </a:solidFill>
      </dgm:spPr>
      <dgm:t>
        <a:bodyPr/>
        <a:lstStyle/>
        <a:p>
          <a:pPr>
            <a:lnSpc>
              <a:spcPct val="100000"/>
            </a:lnSpc>
          </a:pPr>
          <a:r>
            <a:rPr lang="en-US" sz="2400" dirty="0"/>
            <a:t>July 24, 2023</a:t>
          </a:r>
          <a:br>
            <a:rPr lang="en-US" sz="2400" dirty="0"/>
          </a:br>
          <a:endParaRPr lang="en-US" sz="2400" dirty="0"/>
        </a:p>
        <a:p>
          <a:pPr>
            <a:lnSpc>
              <a:spcPct val="100000"/>
            </a:lnSpc>
          </a:pPr>
          <a:r>
            <a:rPr lang="en-US" sz="2400" dirty="0"/>
            <a:t>5:00PM – 7:00PM</a:t>
          </a:r>
        </a:p>
      </dgm:t>
    </dgm:pt>
    <dgm:pt modelId="{9139B12E-D459-4384-8538-5F6693697AC8}" type="parTrans" cxnId="{CD6CCC5D-6A13-429B-A6A3-AC467269391A}">
      <dgm:prSet/>
      <dgm:spPr/>
      <dgm:t>
        <a:bodyPr/>
        <a:lstStyle/>
        <a:p>
          <a:endParaRPr lang="en-US"/>
        </a:p>
      </dgm:t>
    </dgm:pt>
    <dgm:pt modelId="{C636AD7D-6644-4334-90DD-38B31693BC6B}" type="sibTrans" cxnId="{CD6CCC5D-6A13-429B-A6A3-AC467269391A}">
      <dgm:prSet/>
      <dgm:spPr/>
      <dgm:t>
        <a:bodyPr/>
        <a:lstStyle/>
        <a:p>
          <a:endParaRPr lang="en-US"/>
        </a:p>
      </dgm:t>
    </dgm:pt>
    <dgm:pt modelId="{3FA5BD58-AE0F-47BB-8B11-A0BAD5D8422A}">
      <dgm:prSet custT="1"/>
      <dgm:spPr>
        <a:solidFill>
          <a:schemeClr val="accent6">
            <a:lumMod val="75000"/>
          </a:schemeClr>
        </a:solidFill>
      </dgm:spPr>
      <dgm:t>
        <a:bodyPr/>
        <a:lstStyle/>
        <a:p>
          <a:pPr marL="0" lvl="0" algn="ctr" defTabSz="889000">
            <a:lnSpc>
              <a:spcPct val="100000"/>
            </a:lnSpc>
            <a:spcBef>
              <a:spcPct val="0"/>
            </a:spcBef>
            <a:spcAft>
              <a:spcPct val="35000"/>
            </a:spcAft>
            <a:buNone/>
          </a:pPr>
          <a:r>
            <a:rPr lang="en-US" sz="2400" kern="1200" dirty="0">
              <a:solidFill>
                <a:prstClr val="white"/>
              </a:solidFill>
              <a:latin typeface="+mn-lt"/>
              <a:ea typeface="+mn-ea"/>
              <a:cs typeface="+mn-cs"/>
            </a:rPr>
            <a:t>July 28, 2023</a:t>
          </a:r>
          <a:br>
            <a:rPr lang="en-US" sz="2400" kern="1200" dirty="0">
              <a:solidFill>
                <a:prstClr val="white"/>
              </a:solidFill>
              <a:latin typeface="+mn-lt"/>
              <a:ea typeface="+mn-ea"/>
              <a:cs typeface="+mn-cs"/>
            </a:rPr>
          </a:br>
          <a:br>
            <a:rPr lang="en-US" sz="2400" kern="1200" dirty="0">
              <a:solidFill>
                <a:prstClr val="white"/>
              </a:solidFill>
              <a:latin typeface="+mn-lt"/>
              <a:ea typeface="+mn-ea"/>
              <a:cs typeface="+mn-cs"/>
            </a:rPr>
          </a:br>
          <a:r>
            <a:rPr lang="en-US" sz="2400" kern="1200" dirty="0">
              <a:solidFill>
                <a:prstClr val="white"/>
              </a:solidFill>
              <a:latin typeface="+mn-lt"/>
              <a:ea typeface="+mn-ea"/>
              <a:cs typeface="+mn-cs"/>
            </a:rPr>
            <a:t>12:00PM – 1:00PM</a:t>
          </a:r>
        </a:p>
      </dgm:t>
    </dgm:pt>
    <dgm:pt modelId="{CF8500F7-7209-4DF9-84A7-10A2FEE75D1B}" type="parTrans" cxnId="{960241D5-7438-47AA-BC89-9B7302D800F7}">
      <dgm:prSet/>
      <dgm:spPr/>
      <dgm:t>
        <a:bodyPr/>
        <a:lstStyle/>
        <a:p>
          <a:endParaRPr lang="en-US"/>
        </a:p>
      </dgm:t>
    </dgm:pt>
    <dgm:pt modelId="{5FFAD7C5-130A-40D1-8597-3FCCEF16EC2C}" type="sibTrans" cxnId="{960241D5-7438-47AA-BC89-9B7302D800F7}">
      <dgm:prSet/>
      <dgm:spPr/>
      <dgm:t>
        <a:bodyPr/>
        <a:lstStyle/>
        <a:p>
          <a:endParaRPr lang="en-US"/>
        </a:p>
      </dgm:t>
    </dgm:pt>
    <dgm:pt modelId="{B39ACE73-A6EC-43CD-95B7-E9ECD65138E5}" type="pres">
      <dgm:prSet presAssocID="{8B430FED-EB75-43B2-913B-37A98587D7F0}" presName="diagram" presStyleCnt="0">
        <dgm:presLayoutVars>
          <dgm:dir/>
          <dgm:resizeHandles val="exact"/>
        </dgm:presLayoutVars>
      </dgm:prSet>
      <dgm:spPr/>
    </dgm:pt>
    <dgm:pt modelId="{36E6486D-40AE-4E6A-8CAE-D435D9842DC3}" type="pres">
      <dgm:prSet presAssocID="{CA7A3942-4DBD-40FB-BA09-0DE3AA9E3E61}" presName="node" presStyleLbl="node1" presStyleIdx="0" presStyleCnt="2" custScaleX="179858" custLinFactNeighborX="-5039" custLinFactNeighborY="-21077">
        <dgm:presLayoutVars>
          <dgm:bulletEnabled val="1"/>
        </dgm:presLayoutVars>
      </dgm:prSet>
      <dgm:spPr/>
    </dgm:pt>
    <dgm:pt modelId="{86C4E420-7540-470C-8A78-8EC95CD37F67}" type="pres">
      <dgm:prSet presAssocID="{C636AD7D-6644-4334-90DD-38B31693BC6B}" presName="sibTrans" presStyleCnt="0"/>
      <dgm:spPr/>
    </dgm:pt>
    <dgm:pt modelId="{BA1EAEE5-BB2E-4987-AE0B-5F1B52098602}" type="pres">
      <dgm:prSet presAssocID="{3FA5BD58-AE0F-47BB-8B11-A0BAD5D8422A}" presName="node" presStyleLbl="node1" presStyleIdx="1" presStyleCnt="2" custScaleX="169441" custLinFactNeighborX="22430" custLinFactNeighborY="-21077">
        <dgm:presLayoutVars>
          <dgm:bulletEnabled val="1"/>
        </dgm:presLayoutVars>
      </dgm:prSet>
      <dgm:spPr/>
    </dgm:pt>
  </dgm:ptLst>
  <dgm:cxnLst>
    <dgm:cxn modelId="{CD6CCC5D-6A13-429B-A6A3-AC467269391A}" srcId="{8B430FED-EB75-43B2-913B-37A98587D7F0}" destId="{CA7A3942-4DBD-40FB-BA09-0DE3AA9E3E61}" srcOrd="0" destOrd="0" parTransId="{9139B12E-D459-4384-8538-5F6693697AC8}" sibTransId="{C636AD7D-6644-4334-90DD-38B31693BC6B}"/>
    <dgm:cxn modelId="{A51F2C58-4C72-414F-A9F1-9802F7F0FEFD}" type="presOf" srcId="{8B430FED-EB75-43B2-913B-37A98587D7F0}" destId="{B39ACE73-A6EC-43CD-95B7-E9ECD65138E5}" srcOrd="0" destOrd="0" presId="urn:microsoft.com/office/officeart/2005/8/layout/default"/>
    <dgm:cxn modelId="{6990C27A-9515-498D-BB86-7BE4BDB09CB8}" type="presOf" srcId="{3FA5BD58-AE0F-47BB-8B11-A0BAD5D8422A}" destId="{BA1EAEE5-BB2E-4987-AE0B-5F1B52098602}" srcOrd="0" destOrd="0" presId="urn:microsoft.com/office/officeart/2005/8/layout/default"/>
    <dgm:cxn modelId="{960241D5-7438-47AA-BC89-9B7302D800F7}" srcId="{8B430FED-EB75-43B2-913B-37A98587D7F0}" destId="{3FA5BD58-AE0F-47BB-8B11-A0BAD5D8422A}" srcOrd="1" destOrd="0" parTransId="{CF8500F7-7209-4DF9-84A7-10A2FEE75D1B}" sibTransId="{5FFAD7C5-130A-40D1-8597-3FCCEF16EC2C}"/>
    <dgm:cxn modelId="{9667F1EE-1312-4481-AAEE-43152E83F262}" type="presOf" srcId="{CA7A3942-4DBD-40FB-BA09-0DE3AA9E3E61}" destId="{36E6486D-40AE-4E6A-8CAE-D435D9842DC3}" srcOrd="0" destOrd="0" presId="urn:microsoft.com/office/officeart/2005/8/layout/default"/>
    <dgm:cxn modelId="{9BDBF74A-73E9-439A-A71F-57CF86CB7F27}" type="presParOf" srcId="{B39ACE73-A6EC-43CD-95B7-E9ECD65138E5}" destId="{36E6486D-40AE-4E6A-8CAE-D435D9842DC3}" srcOrd="0" destOrd="0" presId="urn:microsoft.com/office/officeart/2005/8/layout/default"/>
    <dgm:cxn modelId="{33A5B2E8-455E-4588-88A0-6F951AC41B0D}" type="presParOf" srcId="{B39ACE73-A6EC-43CD-95B7-E9ECD65138E5}" destId="{86C4E420-7540-470C-8A78-8EC95CD37F67}" srcOrd="1" destOrd="0" presId="urn:microsoft.com/office/officeart/2005/8/layout/default"/>
    <dgm:cxn modelId="{5FD5D788-4F90-4557-9BE8-493393FBA20C}" type="presParOf" srcId="{B39ACE73-A6EC-43CD-95B7-E9ECD65138E5}" destId="{BA1EAEE5-BB2E-4987-AE0B-5F1B52098602}"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8450545-2377-4EDF-B8E8-922F48D14202}"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en-US"/>
        </a:p>
      </dgm:t>
    </dgm:pt>
    <dgm:pt modelId="{3211C251-1109-492A-902F-A73DDA97A261}">
      <dgm:prSet/>
      <dgm:spPr/>
      <dgm:t>
        <a:bodyPr/>
        <a:lstStyle/>
        <a:p>
          <a:pPr>
            <a:buNone/>
          </a:pPr>
          <a:endParaRPr lang="en-US" dirty="0"/>
        </a:p>
      </dgm:t>
    </dgm:pt>
    <dgm:pt modelId="{58C82F36-E7CC-44E3-8ABE-56FB00C4C9F9}" type="parTrans" cxnId="{86EE5C50-534E-4F7C-BEB7-0E4F387A9773}">
      <dgm:prSet/>
      <dgm:spPr/>
      <dgm:t>
        <a:bodyPr/>
        <a:lstStyle/>
        <a:p>
          <a:endParaRPr lang="en-US"/>
        </a:p>
      </dgm:t>
    </dgm:pt>
    <dgm:pt modelId="{15F6CAB9-F4A5-4B11-A327-A234306E4A02}" type="sibTrans" cxnId="{86EE5C50-534E-4F7C-BEB7-0E4F387A9773}">
      <dgm:prSet/>
      <dgm:spPr/>
      <dgm:t>
        <a:bodyPr/>
        <a:lstStyle/>
        <a:p>
          <a:endParaRPr lang="en-US"/>
        </a:p>
      </dgm:t>
    </dgm:pt>
    <dgm:pt modelId="{3F2E3A80-B9D7-45A3-ADB8-42545817D3D2}">
      <dgm:prSet/>
      <dgm:spPr/>
      <dgm:t>
        <a:bodyPr/>
        <a:lstStyle/>
        <a:p>
          <a:pPr>
            <a:buNone/>
          </a:pPr>
          <a:endParaRPr lang="en-US" dirty="0"/>
        </a:p>
      </dgm:t>
    </dgm:pt>
    <dgm:pt modelId="{E0F36147-9BC2-463D-90EB-55911D2070AE}" type="parTrans" cxnId="{199A97D4-7D5B-4A8B-9D16-830B62E92A21}">
      <dgm:prSet/>
      <dgm:spPr/>
      <dgm:t>
        <a:bodyPr/>
        <a:lstStyle/>
        <a:p>
          <a:endParaRPr lang="en-US"/>
        </a:p>
      </dgm:t>
    </dgm:pt>
    <dgm:pt modelId="{41A8E2D4-E2D0-45FC-9D71-A65173ED4F07}" type="sibTrans" cxnId="{199A97D4-7D5B-4A8B-9D16-830B62E92A21}">
      <dgm:prSet/>
      <dgm:spPr/>
      <dgm:t>
        <a:bodyPr/>
        <a:lstStyle/>
        <a:p>
          <a:endParaRPr lang="en-US"/>
        </a:p>
      </dgm:t>
    </dgm:pt>
    <dgm:pt modelId="{4EC2A237-B11F-4F63-A966-E1A9DB685605}">
      <dgm:prSet/>
      <dgm:spPr/>
      <dgm:t>
        <a:bodyPr/>
        <a:lstStyle/>
        <a:p>
          <a:pPr>
            <a:buNone/>
          </a:pPr>
          <a:endParaRPr lang="en-US" dirty="0"/>
        </a:p>
      </dgm:t>
    </dgm:pt>
    <dgm:pt modelId="{E1E35AD1-0FFC-4A9B-86C2-7D39BA68E4A9}" type="parTrans" cxnId="{4885F17C-AE33-4D22-8BCB-7B2EF5CE4DCA}">
      <dgm:prSet/>
      <dgm:spPr/>
      <dgm:t>
        <a:bodyPr/>
        <a:lstStyle/>
        <a:p>
          <a:endParaRPr lang="en-US"/>
        </a:p>
      </dgm:t>
    </dgm:pt>
    <dgm:pt modelId="{D9EB7B07-95A6-40CB-BCC4-82F2B37AFF5C}" type="sibTrans" cxnId="{4885F17C-AE33-4D22-8BCB-7B2EF5CE4DCA}">
      <dgm:prSet/>
      <dgm:spPr/>
      <dgm:t>
        <a:bodyPr/>
        <a:lstStyle/>
        <a:p>
          <a:endParaRPr lang="en-US"/>
        </a:p>
      </dgm:t>
    </dgm:pt>
    <dgm:pt modelId="{6EC6570A-CB1E-47B6-B35B-CFD6DFFA6363}">
      <dgm:prSet/>
      <dgm:spPr/>
      <dgm:t>
        <a:bodyPr/>
        <a:lstStyle/>
        <a:p>
          <a:r>
            <a:rPr lang="en-US" dirty="0"/>
            <a:t>September Community Open Houses</a:t>
          </a:r>
        </a:p>
      </dgm:t>
    </dgm:pt>
    <dgm:pt modelId="{7C3652B9-C10B-45D6-B502-FA0E3D9840AF}" type="sibTrans" cxnId="{C031879A-D327-4577-861C-1B0AF94FF039}">
      <dgm:prSet/>
      <dgm:spPr/>
      <dgm:t>
        <a:bodyPr/>
        <a:lstStyle/>
        <a:p>
          <a:endParaRPr lang="en-US"/>
        </a:p>
      </dgm:t>
    </dgm:pt>
    <dgm:pt modelId="{5B51CD8B-847C-4AAA-9774-1D34EDFDCCD1}" type="parTrans" cxnId="{C031879A-D327-4577-861C-1B0AF94FF039}">
      <dgm:prSet/>
      <dgm:spPr/>
      <dgm:t>
        <a:bodyPr/>
        <a:lstStyle/>
        <a:p>
          <a:endParaRPr lang="en-US"/>
        </a:p>
      </dgm:t>
    </dgm:pt>
    <dgm:pt modelId="{43A1EFA4-E2F7-4AF0-8AA1-39B62A0A0235}">
      <dgm:prSet/>
      <dgm:spPr/>
      <dgm:t>
        <a:bodyPr/>
        <a:lstStyle/>
        <a:p>
          <a:r>
            <a:rPr lang="en-US" dirty="0"/>
            <a:t>Survey #2 – Vision Statement and Goals</a:t>
          </a:r>
        </a:p>
      </dgm:t>
    </dgm:pt>
    <dgm:pt modelId="{20768E00-97FC-4805-8D82-28E4A7D86E5E}" type="sibTrans" cxnId="{F4C666BE-C300-44EF-9ADD-26A8728B25A3}">
      <dgm:prSet/>
      <dgm:spPr/>
      <dgm:t>
        <a:bodyPr/>
        <a:lstStyle/>
        <a:p>
          <a:endParaRPr lang="en-US"/>
        </a:p>
      </dgm:t>
    </dgm:pt>
    <dgm:pt modelId="{97D02395-DAA3-4D22-8452-02B407F51DE2}" type="parTrans" cxnId="{F4C666BE-C300-44EF-9ADD-26A8728B25A3}">
      <dgm:prSet/>
      <dgm:spPr/>
      <dgm:t>
        <a:bodyPr/>
        <a:lstStyle/>
        <a:p>
          <a:endParaRPr lang="en-US"/>
        </a:p>
      </dgm:t>
    </dgm:pt>
    <dgm:pt modelId="{3EF5453E-0F32-4849-A830-BABD0267346B}">
      <dgm:prSet/>
      <dgm:spPr/>
      <dgm:t>
        <a:bodyPr/>
        <a:lstStyle/>
        <a:p>
          <a:pPr>
            <a:buNone/>
          </a:pPr>
          <a:endParaRPr lang="en-US" dirty="0"/>
        </a:p>
      </dgm:t>
    </dgm:pt>
    <dgm:pt modelId="{D1CF2AAB-83D4-4648-958A-0EEDDD37876D}" type="parTrans" cxnId="{0B4CD628-4243-4CDC-AE38-742F5EE750AB}">
      <dgm:prSet/>
      <dgm:spPr/>
      <dgm:t>
        <a:bodyPr/>
        <a:lstStyle/>
        <a:p>
          <a:endParaRPr lang="en-US"/>
        </a:p>
      </dgm:t>
    </dgm:pt>
    <dgm:pt modelId="{A1C7DA7D-1227-4D0E-9F26-0F422A24FBD5}" type="sibTrans" cxnId="{0B4CD628-4243-4CDC-AE38-742F5EE750AB}">
      <dgm:prSet/>
      <dgm:spPr/>
      <dgm:t>
        <a:bodyPr/>
        <a:lstStyle/>
        <a:p>
          <a:endParaRPr lang="en-US"/>
        </a:p>
      </dgm:t>
    </dgm:pt>
    <dgm:pt modelId="{57762A66-839C-448B-8A21-71C5757F57E3}">
      <dgm:prSet/>
      <dgm:spPr/>
      <dgm:t>
        <a:bodyPr/>
        <a:lstStyle/>
        <a:p>
          <a:r>
            <a:rPr lang="en-US" dirty="0"/>
            <a:t>Additional virtual meeting during weekday lunch hour </a:t>
          </a:r>
        </a:p>
      </dgm:t>
    </dgm:pt>
    <dgm:pt modelId="{D4DF5BCD-7A25-4748-9917-6C3F0C53DC2B}" type="sibTrans" cxnId="{3F01310E-CC14-4055-A5BB-ECEBABF2A961}">
      <dgm:prSet/>
      <dgm:spPr/>
      <dgm:t>
        <a:bodyPr/>
        <a:lstStyle/>
        <a:p>
          <a:endParaRPr lang="en-US"/>
        </a:p>
      </dgm:t>
    </dgm:pt>
    <dgm:pt modelId="{71D4B97A-84C0-45E8-9D56-0F544D9FED3F}" type="parTrans" cxnId="{3F01310E-CC14-4055-A5BB-ECEBABF2A961}">
      <dgm:prSet/>
      <dgm:spPr/>
      <dgm:t>
        <a:bodyPr/>
        <a:lstStyle/>
        <a:p>
          <a:endParaRPr lang="en-US"/>
        </a:p>
      </dgm:t>
    </dgm:pt>
    <dgm:pt modelId="{CE655523-6AF1-4122-814C-058F3AC41888}">
      <dgm:prSet/>
      <dgm:spPr/>
      <dgm:t>
        <a:bodyPr/>
        <a:lstStyle/>
        <a:p>
          <a:pPr>
            <a:buNone/>
          </a:pPr>
          <a:endParaRPr lang="en-US" dirty="0"/>
        </a:p>
      </dgm:t>
    </dgm:pt>
    <dgm:pt modelId="{CCB7B598-CF37-4741-9FB0-F31BED44A36D}" type="sibTrans" cxnId="{853398D5-236B-4519-8EC9-5C71D29012CB}">
      <dgm:prSet/>
      <dgm:spPr/>
      <dgm:t>
        <a:bodyPr/>
        <a:lstStyle/>
        <a:p>
          <a:endParaRPr lang="en-US"/>
        </a:p>
      </dgm:t>
    </dgm:pt>
    <dgm:pt modelId="{BCD97188-28AB-4BA0-8EF4-E042BF90EFF8}" type="parTrans" cxnId="{853398D5-236B-4519-8EC9-5C71D29012CB}">
      <dgm:prSet/>
      <dgm:spPr/>
      <dgm:t>
        <a:bodyPr/>
        <a:lstStyle/>
        <a:p>
          <a:endParaRPr lang="en-US"/>
        </a:p>
      </dgm:t>
    </dgm:pt>
    <dgm:pt modelId="{692FA8FB-B1E6-47A7-A067-1EE7C2EE70CA}">
      <dgm:prSet/>
      <dgm:spPr/>
      <dgm:t>
        <a:bodyPr/>
        <a:lstStyle/>
        <a:p>
          <a:r>
            <a:rPr lang="en-US" dirty="0"/>
            <a:t>Summary of this meeting and results from activities</a:t>
          </a:r>
        </a:p>
      </dgm:t>
    </dgm:pt>
    <dgm:pt modelId="{56A524C7-C41A-486F-AE52-CD6BAD707CD4}" type="parTrans" cxnId="{E37868ED-DE55-435E-8F7A-C77D9831CA96}">
      <dgm:prSet/>
      <dgm:spPr/>
      <dgm:t>
        <a:bodyPr/>
        <a:lstStyle/>
        <a:p>
          <a:endParaRPr lang="en-US"/>
        </a:p>
      </dgm:t>
    </dgm:pt>
    <dgm:pt modelId="{C3426682-EB74-429C-9C85-A19F69846AE0}" type="sibTrans" cxnId="{E37868ED-DE55-435E-8F7A-C77D9831CA96}">
      <dgm:prSet/>
      <dgm:spPr/>
      <dgm:t>
        <a:bodyPr/>
        <a:lstStyle/>
        <a:p>
          <a:endParaRPr lang="en-US"/>
        </a:p>
      </dgm:t>
    </dgm:pt>
    <dgm:pt modelId="{2FBE1A15-A925-43A8-B77B-DA9E8886DD67}" type="pres">
      <dgm:prSet presAssocID="{48450545-2377-4EDF-B8E8-922F48D14202}" presName="linear" presStyleCnt="0">
        <dgm:presLayoutVars>
          <dgm:animLvl val="lvl"/>
          <dgm:resizeHandles val="exact"/>
        </dgm:presLayoutVars>
      </dgm:prSet>
      <dgm:spPr/>
    </dgm:pt>
    <dgm:pt modelId="{DF82F32F-617E-41B6-9956-68421FFC7245}" type="pres">
      <dgm:prSet presAssocID="{6EC6570A-CB1E-47B6-B35B-CFD6DFFA6363}" presName="parentText" presStyleLbl="node1" presStyleIdx="0" presStyleCnt="1" custLinFactNeighborY="-14047">
        <dgm:presLayoutVars>
          <dgm:chMax val="0"/>
          <dgm:bulletEnabled val="1"/>
        </dgm:presLayoutVars>
      </dgm:prSet>
      <dgm:spPr/>
    </dgm:pt>
    <dgm:pt modelId="{2B734B9E-8D71-4218-9068-D6154E0187C3}" type="pres">
      <dgm:prSet presAssocID="{6EC6570A-CB1E-47B6-B35B-CFD6DFFA6363}" presName="childText" presStyleLbl="revTx" presStyleIdx="0" presStyleCnt="1">
        <dgm:presLayoutVars>
          <dgm:bulletEnabled val="1"/>
        </dgm:presLayoutVars>
      </dgm:prSet>
      <dgm:spPr/>
    </dgm:pt>
  </dgm:ptLst>
  <dgm:cxnLst>
    <dgm:cxn modelId="{3F01310E-CC14-4055-A5BB-ECEBABF2A961}" srcId="{6EC6570A-CB1E-47B6-B35B-CFD6DFFA6363}" destId="{57762A66-839C-448B-8A21-71C5757F57E3}" srcOrd="6" destOrd="0" parTransId="{71D4B97A-84C0-45E8-9D56-0F544D9FED3F}" sibTransId="{D4DF5BCD-7A25-4748-9917-6C3F0C53DC2B}"/>
    <dgm:cxn modelId="{0B4CD628-4243-4CDC-AE38-742F5EE750AB}" srcId="{6EC6570A-CB1E-47B6-B35B-CFD6DFFA6363}" destId="{3EF5453E-0F32-4849-A830-BABD0267346B}" srcOrd="3" destOrd="0" parTransId="{D1CF2AAB-83D4-4648-958A-0EEDDD37876D}" sibTransId="{A1C7DA7D-1227-4D0E-9F26-0F422A24FBD5}"/>
    <dgm:cxn modelId="{EF748F33-7EBD-4057-973E-AAE088133BB2}" type="presOf" srcId="{48450545-2377-4EDF-B8E8-922F48D14202}" destId="{2FBE1A15-A925-43A8-B77B-DA9E8886DD67}" srcOrd="0" destOrd="0" presId="urn:microsoft.com/office/officeart/2005/8/layout/vList2"/>
    <dgm:cxn modelId="{AB4A1F66-7F3C-47A7-AF56-0F4D549CBA9C}" type="presOf" srcId="{6EC6570A-CB1E-47B6-B35B-CFD6DFFA6363}" destId="{DF82F32F-617E-41B6-9956-68421FFC7245}" srcOrd="0" destOrd="0" presId="urn:microsoft.com/office/officeart/2005/8/layout/vList2"/>
    <dgm:cxn modelId="{56131068-76EB-4FB5-900E-9D3EBDFD8AB9}" type="presOf" srcId="{692FA8FB-B1E6-47A7-A067-1EE7C2EE70CA}" destId="{2B734B9E-8D71-4218-9068-D6154E0187C3}" srcOrd="0" destOrd="5" presId="urn:microsoft.com/office/officeart/2005/8/layout/vList2"/>
    <dgm:cxn modelId="{06512F4E-B07F-408D-A250-275C9DE641A1}" type="presOf" srcId="{4EC2A237-B11F-4F63-A966-E1A9DB685605}" destId="{2B734B9E-8D71-4218-9068-D6154E0187C3}" srcOrd="0" destOrd="2" presId="urn:microsoft.com/office/officeart/2005/8/layout/vList2"/>
    <dgm:cxn modelId="{86EE5C50-534E-4F7C-BEB7-0E4F387A9773}" srcId="{6EC6570A-CB1E-47B6-B35B-CFD6DFFA6363}" destId="{3211C251-1109-492A-902F-A73DDA97A261}" srcOrd="0" destOrd="0" parTransId="{58C82F36-E7CC-44E3-8ABE-56FB00C4C9F9}" sibTransId="{15F6CAB9-F4A5-4B11-A327-A234306E4A02}"/>
    <dgm:cxn modelId="{D50A4171-FAC2-4C26-81C3-47BFD4CC132D}" type="presOf" srcId="{CE655523-6AF1-4122-814C-058F3AC41888}" destId="{2B734B9E-8D71-4218-9068-D6154E0187C3}" srcOrd="0" destOrd="4" presId="urn:microsoft.com/office/officeart/2005/8/layout/vList2"/>
    <dgm:cxn modelId="{4885F17C-AE33-4D22-8BCB-7B2EF5CE4DCA}" srcId="{6EC6570A-CB1E-47B6-B35B-CFD6DFFA6363}" destId="{4EC2A237-B11F-4F63-A966-E1A9DB685605}" srcOrd="2" destOrd="0" parTransId="{E1E35AD1-0FFC-4A9B-86C2-7D39BA68E4A9}" sibTransId="{D9EB7B07-95A6-40CB-BCC4-82F2B37AFF5C}"/>
    <dgm:cxn modelId="{1F48CC94-FF00-49CC-ADDE-DBD68B1B13BF}" type="presOf" srcId="{43A1EFA4-E2F7-4AF0-8AA1-39B62A0A0235}" destId="{2B734B9E-8D71-4218-9068-D6154E0187C3}" srcOrd="0" destOrd="7" presId="urn:microsoft.com/office/officeart/2005/8/layout/vList2"/>
    <dgm:cxn modelId="{C031879A-D327-4577-861C-1B0AF94FF039}" srcId="{48450545-2377-4EDF-B8E8-922F48D14202}" destId="{6EC6570A-CB1E-47B6-B35B-CFD6DFFA6363}" srcOrd="0" destOrd="0" parTransId="{5B51CD8B-847C-4AAA-9774-1D34EDFDCCD1}" sibTransId="{7C3652B9-C10B-45D6-B502-FA0E3D9840AF}"/>
    <dgm:cxn modelId="{F4C666BE-C300-44EF-9ADD-26A8728B25A3}" srcId="{6EC6570A-CB1E-47B6-B35B-CFD6DFFA6363}" destId="{43A1EFA4-E2F7-4AF0-8AA1-39B62A0A0235}" srcOrd="7" destOrd="0" parTransId="{97D02395-DAA3-4D22-8452-02B407F51DE2}" sibTransId="{20768E00-97FC-4805-8D82-28E4A7D86E5E}"/>
    <dgm:cxn modelId="{B431D2C5-7A6A-4135-A46D-D005CB6DA275}" type="presOf" srcId="{3F2E3A80-B9D7-45A3-ADB8-42545817D3D2}" destId="{2B734B9E-8D71-4218-9068-D6154E0187C3}" srcOrd="0" destOrd="1" presId="urn:microsoft.com/office/officeart/2005/8/layout/vList2"/>
    <dgm:cxn modelId="{199A97D4-7D5B-4A8B-9D16-830B62E92A21}" srcId="{6EC6570A-CB1E-47B6-B35B-CFD6DFFA6363}" destId="{3F2E3A80-B9D7-45A3-ADB8-42545817D3D2}" srcOrd="1" destOrd="0" parTransId="{E0F36147-9BC2-463D-90EB-55911D2070AE}" sibTransId="{41A8E2D4-E2D0-45FC-9D71-A65173ED4F07}"/>
    <dgm:cxn modelId="{853398D5-236B-4519-8EC9-5C71D29012CB}" srcId="{6EC6570A-CB1E-47B6-B35B-CFD6DFFA6363}" destId="{CE655523-6AF1-4122-814C-058F3AC41888}" srcOrd="4" destOrd="0" parTransId="{BCD97188-28AB-4BA0-8EF4-E042BF90EFF8}" sibTransId="{CCB7B598-CF37-4741-9FB0-F31BED44A36D}"/>
    <dgm:cxn modelId="{916E5DD8-F31A-45D2-88E4-E1AF7A622E90}" type="presOf" srcId="{57762A66-839C-448B-8A21-71C5757F57E3}" destId="{2B734B9E-8D71-4218-9068-D6154E0187C3}" srcOrd="0" destOrd="6" presId="urn:microsoft.com/office/officeart/2005/8/layout/vList2"/>
    <dgm:cxn modelId="{BB0648E3-3AD7-4B04-8903-F0FE5FE10598}" type="presOf" srcId="{3211C251-1109-492A-902F-A73DDA97A261}" destId="{2B734B9E-8D71-4218-9068-D6154E0187C3}" srcOrd="0" destOrd="0" presId="urn:microsoft.com/office/officeart/2005/8/layout/vList2"/>
    <dgm:cxn modelId="{D79AABEA-A2F1-45FA-A797-28648D9F105A}" type="presOf" srcId="{3EF5453E-0F32-4849-A830-BABD0267346B}" destId="{2B734B9E-8D71-4218-9068-D6154E0187C3}" srcOrd="0" destOrd="3" presId="urn:microsoft.com/office/officeart/2005/8/layout/vList2"/>
    <dgm:cxn modelId="{E37868ED-DE55-435E-8F7A-C77D9831CA96}" srcId="{6EC6570A-CB1E-47B6-B35B-CFD6DFFA6363}" destId="{692FA8FB-B1E6-47A7-A067-1EE7C2EE70CA}" srcOrd="5" destOrd="0" parTransId="{56A524C7-C41A-486F-AE52-CD6BAD707CD4}" sibTransId="{C3426682-EB74-429C-9C85-A19F69846AE0}"/>
    <dgm:cxn modelId="{281A879E-95E5-486C-8829-DE01D7240D81}" type="presParOf" srcId="{2FBE1A15-A925-43A8-B77B-DA9E8886DD67}" destId="{DF82F32F-617E-41B6-9956-68421FFC7245}" srcOrd="0" destOrd="0" presId="urn:microsoft.com/office/officeart/2005/8/layout/vList2"/>
    <dgm:cxn modelId="{9568181B-6A88-42E9-A441-6A675F537549}" type="presParOf" srcId="{2FBE1A15-A925-43A8-B77B-DA9E8886DD67}" destId="{2B734B9E-8D71-4218-9068-D6154E0187C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430FED-EB75-43B2-913B-37A98587D7F0}" type="doc">
      <dgm:prSet loTypeId="urn:microsoft.com/office/officeart/2005/8/layout/default" loCatId="list" qsTypeId="urn:microsoft.com/office/officeart/2005/8/quickstyle/simple2" qsCatId="simple" csTypeId="urn:microsoft.com/office/officeart/2005/8/colors/accent5_2" csCatId="accent5" phldr="1"/>
      <dgm:spPr/>
      <dgm:t>
        <a:bodyPr/>
        <a:lstStyle/>
        <a:p>
          <a:endParaRPr lang="en-US"/>
        </a:p>
      </dgm:t>
    </dgm:pt>
    <dgm:pt modelId="{CA7A3942-4DBD-40FB-BA09-0DE3AA9E3E61}">
      <dgm:prSet custT="1"/>
      <dgm:spPr/>
      <dgm:t>
        <a:bodyPr/>
        <a:lstStyle/>
        <a:p>
          <a:pPr>
            <a:lnSpc>
              <a:spcPct val="100000"/>
            </a:lnSpc>
          </a:pPr>
          <a:r>
            <a:rPr lang="en-US" sz="2400" dirty="0"/>
            <a:t>Sept. 23, 2023</a:t>
          </a:r>
          <a:br>
            <a:rPr lang="en-US" sz="2400" dirty="0"/>
          </a:br>
          <a:endParaRPr lang="en-US" sz="2400" dirty="0"/>
        </a:p>
        <a:p>
          <a:pPr>
            <a:lnSpc>
              <a:spcPct val="100000"/>
            </a:lnSpc>
          </a:pPr>
          <a:r>
            <a:rPr lang="en-US" sz="2400" dirty="0"/>
            <a:t>9:00AM – 12:00PM</a:t>
          </a:r>
        </a:p>
      </dgm:t>
    </dgm:pt>
    <dgm:pt modelId="{9139B12E-D459-4384-8538-5F6693697AC8}" type="parTrans" cxnId="{CD6CCC5D-6A13-429B-A6A3-AC467269391A}">
      <dgm:prSet/>
      <dgm:spPr/>
      <dgm:t>
        <a:bodyPr/>
        <a:lstStyle/>
        <a:p>
          <a:endParaRPr lang="en-US"/>
        </a:p>
      </dgm:t>
    </dgm:pt>
    <dgm:pt modelId="{C636AD7D-6644-4334-90DD-38B31693BC6B}" type="sibTrans" cxnId="{CD6CCC5D-6A13-429B-A6A3-AC467269391A}">
      <dgm:prSet/>
      <dgm:spPr/>
      <dgm:t>
        <a:bodyPr/>
        <a:lstStyle/>
        <a:p>
          <a:endParaRPr lang="en-US"/>
        </a:p>
      </dgm:t>
    </dgm:pt>
    <dgm:pt modelId="{3FA5BD58-AE0F-47BB-8B11-A0BAD5D8422A}">
      <dgm:prSet custT="1"/>
      <dgm:spPr/>
      <dgm:t>
        <a:bodyPr/>
        <a:lstStyle/>
        <a:p>
          <a:pPr marL="0" lvl="0" algn="ctr" defTabSz="889000">
            <a:lnSpc>
              <a:spcPct val="100000"/>
            </a:lnSpc>
            <a:spcBef>
              <a:spcPct val="0"/>
            </a:spcBef>
            <a:spcAft>
              <a:spcPct val="35000"/>
            </a:spcAft>
            <a:buNone/>
          </a:pPr>
          <a:r>
            <a:rPr lang="en-US" sz="2400" kern="1200">
              <a:latin typeface="+mn-lt"/>
              <a:ea typeface="+mn-ea"/>
              <a:cs typeface="+mn-cs"/>
            </a:rPr>
            <a:t>Sept. 25, 2023</a:t>
          </a:r>
          <a:br>
            <a:rPr lang="en-US" sz="2400" kern="1200">
              <a:latin typeface="+mn-lt"/>
              <a:ea typeface="+mn-ea"/>
              <a:cs typeface="+mn-cs"/>
            </a:rPr>
          </a:br>
          <a:br>
            <a:rPr lang="en-US" sz="2400" kern="1200">
              <a:latin typeface="+mn-lt"/>
              <a:ea typeface="+mn-ea"/>
              <a:cs typeface="+mn-cs"/>
            </a:rPr>
          </a:br>
          <a:r>
            <a:rPr lang="en-US" sz="2400" kern="1200">
              <a:latin typeface="+mn-lt"/>
              <a:ea typeface="+mn-ea"/>
              <a:cs typeface="+mn-cs"/>
            </a:rPr>
            <a:t>5:00PM – 7:00PM</a:t>
          </a:r>
          <a:endParaRPr lang="en-US" sz="2400" kern="1200" dirty="0">
            <a:latin typeface="+mn-lt"/>
            <a:ea typeface="+mn-ea"/>
            <a:cs typeface="+mn-cs"/>
          </a:endParaRPr>
        </a:p>
      </dgm:t>
    </dgm:pt>
    <dgm:pt modelId="{CF8500F7-7209-4DF9-84A7-10A2FEE75D1B}" type="parTrans" cxnId="{960241D5-7438-47AA-BC89-9B7302D800F7}">
      <dgm:prSet/>
      <dgm:spPr/>
      <dgm:t>
        <a:bodyPr/>
        <a:lstStyle/>
        <a:p>
          <a:endParaRPr lang="en-US"/>
        </a:p>
      </dgm:t>
    </dgm:pt>
    <dgm:pt modelId="{5FFAD7C5-130A-40D1-8597-3FCCEF16EC2C}" type="sibTrans" cxnId="{960241D5-7438-47AA-BC89-9B7302D800F7}">
      <dgm:prSet/>
      <dgm:spPr/>
      <dgm:t>
        <a:bodyPr/>
        <a:lstStyle/>
        <a:p>
          <a:endParaRPr lang="en-US"/>
        </a:p>
      </dgm:t>
    </dgm:pt>
    <dgm:pt modelId="{B39ACE73-A6EC-43CD-95B7-E9ECD65138E5}" type="pres">
      <dgm:prSet presAssocID="{8B430FED-EB75-43B2-913B-37A98587D7F0}" presName="diagram" presStyleCnt="0">
        <dgm:presLayoutVars>
          <dgm:dir/>
          <dgm:resizeHandles val="exact"/>
        </dgm:presLayoutVars>
      </dgm:prSet>
      <dgm:spPr/>
    </dgm:pt>
    <dgm:pt modelId="{36E6486D-40AE-4E6A-8CAE-D435D9842DC3}" type="pres">
      <dgm:prSet presAssocID="{CA7A3942-4DBD-40FB-BA09-0DE3AA9E3E61}" presName="node" presStyleLbl="node1" presStyleIdx="0" presStyleCnt="2" custScaleX="179858" custLinFactNeighborX="-6340" custLinFactNeighborY="-1321">
        <dgm:presLayoutVars>
          <dgm:bulletEnabled val="1"/>
        </dgm:presLayoutVars>
      </dgm:prSet>
      <dgm:spPr/>
    </dgm:pt>
    <dgm:pt modelId="{86C4E420-7540-470C-8A78-8EC95CD37F67}" type="pres">
      <dgm:prSet presAssocID="{C636AD7D-6644-4334-90DD-38B31693BC6B}" presName="sibTrans" presStyleCnt="0"/>
      <dgm:spPr/>
    </dgm:pt>
    <dgm:pt modelId="{BA1EAEE5-BB2E-4987-AE0B-5F1B52098602}" type="pres">
      <dgm:prSet presAssocID="{3FA5BD58-AE0F-47BB-8B11-A0BAD5D8422A}" presName="node" presStyleLbl="node1" presStyleIdx="1" presStyleCnt="2" custScaleX="169441" custLinFactNeighborX="22430" custLinFactNeighborY="-21077">
        <dgm:presLayoutVars>
          <dgm:bulletEnabled val="1"/>
        </dgm:presLayoutVars>
      </dgm:prSet>
      <dgm:spPr/>
    </dgm:pt>
  </dgm:ptLst>
  <dgm:cxnLst>
    <dgm:cxn modelId="{CD6CCC5D-6A13-429B-A6A3-AC467269391A}" srcId="{8B430FED-EB75-43B2-913B-37A98587D7F0}" destId="{CA7A3942-4DBD-40FB-BA09-0DE3AA9E3E61}" srcOrd="0" destOrd="0" parTransId="{9139B12E-D459-4384-8538-5F6693697AC8}" sibTransId="{C636AD7D-6644-4334-90DD-38B31693BC6B}"/>
    <dgm:cxn modelId="{A51F2C58-4C72-414F-A9F1-9802F7F0FEFD}" type="presOf" srcId="{8B430FED-EB75-43B2-913B-37A98587D7F0}" destId="{B39ACE73-A6EC-43CD-95B7-E9ECD65138E5}" srcOrd="0" destOrd="0" presId="urn:microsoft.com/office/officeart/2005/8/layout/default"/>
    <dgm:cxn modelId="{6990C27A-9515-498D-BB86-7BE4BDB09CB8}" type="presOf" srcId="{3FA5BD58-AE0F-47BB-8B11-A0BAD5D8422A}" destId="{BA1EAEE5-BB2E-4987-AE0B-5F1B52098602}" srcOrd="0" destOrd="0" presId="urn:microsoft.com/office/officeart/2005/8/layout/default"/>
    <dgm:cxn modelId="{960241D5-7438-47AA-BC89-9B7302D800F7}" srcId="{8B430FED-EB75-43B2-913B-37A98587D7F0}" destId="{3FA5BD58-AE0F-47BB-8B11-A0BAD5D8422A}" srcOrd="1" destOrd="0" parTransId="{CF8500F7-7209-4DF9-84A7-10A2FEE75D1B}" sibTransId="{5FFAD7C5-130A-40D1-8597-3FCCEF16EC2C}"/>
    <dgm:cxn modelId="{9667F1EE-1312-4481-AAEE-43152E83F262}" type="presOf" srcId="{CA7A3942-4DBD-40FB-BA09-0DE3AA9E3E61}" destId="{36E6486D-40AE-4E6A-8CAE-D435D9842DC3}" srcOrd="0" destOrd="0" presId="urn:microsoft.com/office/officeart/2005/8/layout/default"/>
    <dgm:cxn modelId="{9BDBF74A-73E9-439A-A71F-57CF86CB7F27}" type="presParOf" srcId="{B39ACE73-A6EC-43CD-95B7-E9ECD65138E5}" destId="{36E6486D-40AE-4E6A-8CAE-D435D9842DC3}" srcOrd="0" destOrd="0" presId="urn:microsoft.com/office/officeart/2005/8/layout/default"/>
    <dgm:cxn modelId="{33A5B2E8-455E-4588-88A0-6F951AC41B0D}" type="presParOf" srcId="{B39ACE73-A6EC-43CD-95B7-E9ECD65138E5}" destId="{86C4E420-7540-470C-8A78-8EC95CD37F67}" srcOrd="1" destOrd="0" presId="urn:microsoft.com/office/officeart/2005/8/layout/default"/>
    <dgm:cxn modelId="{5FD5D788-4F90-4557-9BE8-493393FBA20C}" type="presParOf" srcId="{B39ACE73-A6EC-43CD-95B7-E9ECD65138E5}" destId="{BA1EAEE5-BB2E-4987-AE0B-5F1B52098602}"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F0B5BBF-E591-4746-A0D9-E8854C4CD81D}"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1B2634C5-D198-4989-A129-120D41010BEF}">
      <dgm:prSet custT="1"/>
      <dgm:spPr/>
      <dgm:t>
        <a:bodyPr/>
        <a:lstStyle/>
        <a:p>
          <a:r>
            <a:rPr lang="en-US" sz="2000" b="1"/>
            <a:t>Strengths </a:t>
          </a:r>
          <a:endParaRPr lang="en-US" sz="2000" dirty="0"/>
        </a:p>
      </dgm:t>
    </dgm:pt>
    <dgm:pt modelId="{10190E8E-6D00-4E15-9153-FDBDFA4BA47B}" type="parTrans" cxnId="{31780A0A-4A5B-40F2-AA2C-6E59CB96D4C4}">
      <dgm:prSet/>
      <dgm:spPr/>
      <dgm:t>
        <a:bodyPr/>
        <a:lstStyle/>
        <a:p>
          <a:endParaRPr lang="en-US"/>
        </a:p>
      </dgm:t>
    </dgm:pt>
    <dgm:pt modelId="{8F7C992A-5C91-4257-AC07-DE29FD5D54F8}" type="sibTrans" cxnId="{31780A0A-4A5B-40F2-AA2C-6E59CB96D4C4}">
      <dgm:prSet/>
      <dgm:spPr/>
      <dgm:t>
        <a:bodyPr/>
        <a:lstStyle/>
        <a:p>
          <a:endParaRPr lang="en-US"/>
        </a:p>
      </dgm:t>
    </dgm:pt>
    <dgm:pt modelId="{408CC821-C780-48DE-8709-460BBC98AED5}">
      <dgm:prSet custT="1"/>
      <dgm:spPr/>
      <dgm:t>
        <a:bodyPr/>
        <a:lstStyle/>
        <a:p>
          <a:r>
            <a:rPr lang="en-US" sz="2000" b="1" dirty="0"/>
            <a:t>Weakness</a:t>
          </a:r>
          <a:endParaRPr lang="en-US" sz="2000" dirty="0"/>
        </a:p>
      </dgm:t>
    </dgm:pt>
    <dgm:pt modelId="{8F1307CA-3D6E-41C4-A873-90FF667F5233}" type="parTrans" cxnId="{2B818727-0236-4024-8AD3-29DE2BE4F54B}">
      <dgm:prSet/>
      <dgm:spPr/>
      <dgm:t>
        <a:bodyPr/>
        <a:lstStyle/>
        <a:p>
          <a:endParaRPr lang="en-US"/>
        </a:p>
      </dgm:t>
    </dgm:pt>
    <dgm:pt modelId="{8124732A-2BAE-4A1D-8C19-E43A1DB5CA25}" type="sibTrans" cxnId="{2B818727-0236-4024-8AD3-29DE2BE4F54B}">
      <dgm:prSet/>
      <dgm:spPr/>
      <dgm:t>
        <a:bodyPr/>
        <a:lstStyle/>
        <a:p>
          <a:endParaRPr lang="en-US"/>
        </a:p>
      </dgm:t>
    </dgm:pt>
    <dgm:pt modelId="{FCF9F553-027C-43A3-A9D0-8FF91AE7F8E9}">
      <dgm:prSet custT="1"/>
      <dgm:spPr/>
      <dgm:t>
        <a:bodyPr/>
        <a:lstStyle/>
        <a:p>
          <a:r>
            <a:rPr lang="en-US" sz="2000" b="1"/>
            <a:t>Opportunity </a:t>
          </a:r>
          <a:endParaRPr lang="en-US" sz="2000" dirty="0"/>
        </a:p>
      </dgm:t>
    </dgm:pt>
    <dgm:pt modelId="{EB9F6C0A-8075-468D-BB38-0B8A63ABCC29}" type="parTrans" cxnId="{C94184FD-2738-456B-80E8-D246BD3ED03E}">
      <dgm:prSet/>
      <dgm:spPr/>
      <dgm:t>
        <a:bodyPr/>
        <a:lstStyle/>
        <a:p>
          <a:endParaRPr lang="en-US"/>
        </a:p>
      </dgm:t>
    </dgm:pt>
    <dgm:pt modelId="{E224E5CA-A4B7-4D74-84E1-4A4B8144728F}" type="sibTrans" cxnId="{C94184FD-2738-456B-80E8-D246BD3ED03E}">
      <dgm:prSet/>
      <dgm:spPr/>
      <dgm:t>
        <a:bodyPr/>
        <a:lstStyle/>
        <a:p>
          <a:endParaRPr lang="en-US"/>
        </a:p>
      </dgm:t>
    </dgm:pt>
    <dgm:pt modelId="{432AB4F2-3B01-4292-88FC-0BAC741D3A22}">
      <dgm:prSet custT="1"/>
      <dgm:spPr/>
      <dgm:t>
        <a:bodyPr/>
        <a:lstStyle/>
        <a:p>
          <a:r>
            <a:rPr lang="en-US" sz="2000" b="1"/>
            <a:t>Threat</a:t>
          </a:r>
          <a:endParaRPr lang="en-US" sz="2000" dirty="0"/>
        </a:p>
      </dgm:t>
    </dgm:pt>
    <dgm:pt modelId="{6A50F00C-8125-417D-A062-8FD026570DCA}" type="parTrans" cxnId="{AF9F12E3-6E14-4E4D-B30C-9828C382F353}">
      <dgm:prSet/>
      <dgm:spPr/>
      <dgm:t>
        <a:bodyPr/>
        <a:lstStyle/>
        <a:p>
          <a:endParaRPr lang="en-US"/>
        </a:p>
      </dgm:t>
    </dgm:pt>
    <dgm:pt modelId="{5531A048-5E70-4B73-844E-CC1E05B52B84}" type="sibTrans" cxnId="{AF9F12E3-6E14-4E4D-B30C-9828C382F353}">
      <dgm:prSet/>
      <dgm:spPr/>
      <dgm:t>
        <a:bodyPr/>
        <a:lstStyle/>
        <a:p>
          <a:endParaRPr lang="en-US"/>
        </a:p>
      </dgm:t>
    </dgm:pt>
    <dgm:pt modelId="{FE94AD5D-94CC-4DC4-90F2-02062264BC70}" type="pres">
      <dgm:prSet presAssocID="{BF0B5BBF-E591-4746-A0D9-E8854C4CD81D}" presName="matrix" presStyleCnt="0">
        <dgm:presLayoutVars>
          <dgm:chMax val="1"/>
          <dgm:dir/>
          <dgm:resizeHandles val="exact"/>
        </dgm:presLayoutVars>
      </dgm:prSet>
      <dgm:spPr/>
    </dgm:pt>
    <dgm:pt modelId="{51319E64-6D8B-4242-9443-104E712DAB6E}" type="pres">
      <dgm:prSet presAssocID="{BF0B5BBF-E591-4746-A0D9-E8854C4CD81D}" presName="diamond" presStyleLbl="bgShp" presStyleIdx="0" presStyleCnt="1"/>
      <dgm:spPr/>
    </dgm:pt>
    <dgm:pt modelId="{043059BC-4293-41CB-89CB-DC9D91B41506}" type="pres">
      <dgm:prSet presAssocID="{BF0B5BBF-E591-4746-A0D9-E8854C4CD81D}" presName="quad1" presStyleLbl="node1" presStyleIdx="0" presStyleCnt="4">
        <dgm:presLayoutVars>
          <dgm:chMax val="0"/>
          <dgm:chPref val="0"/>
          <dgm:bulletEnabled val="1"/>
        </dgm:presLayoutVars>
      </dgm:prSet>
      <dgm:spPr/>
    </dgm:pt>
    <dgm:pt modelId="{F934FD81-480A-4BA3-BC11-731B43D744DC}" type="pres">
      <dgm:prSet presAssocID="{BF0B5BBF-E591-4746-A0D9-E8854C4CD81D}" presName="quad2" presStyleLbl="node1" presStyleIdx="1" presStyleCnt="4">
        <dgm:presLayoutVars>
          <dgm:chMax val="0"/>
          <dgm:chPref val="0"/>
          <dgm:bulletEnabled val="1"/>
        </dgm:presLayoutVars>
      </dgm:prSet>
      <dgm:spPr/>
    </dgm:pt>
    <dgm:pt modelId="{EB07C73A-B229-4D6E-9F4A-4A0BB39DEE3E}" type="pres">
      <dgm:prSet presAssocID="{BF0B5BBF-E591-4746-A0D9-E8854C4CD81D}" presName="quad3" presStyleLbl="node1" presStyleIdx="2" presStyleCnt="4">
        <dgm:presLayoutVars>
          <dgm:chMax val="0"/>
          <dgm:chPref val="0"/>
          <dgm:bulletEnabled val="1"/>
        </dgm:presLayoutVars>
      </dgm:prSet>
      <dgm:spPr/>
    </dgm:pt>
    <dgm:pt modelId="{B9A20FD8-A38F-49C1-8814-7FAADE315901}" type="pres">
      <dgm:prSet presAssocID="{BF0B5BBF-E591-4746-A0D9-E8854C4CD81D}" presName="quad4" presStyleLbl="node1" presStyleIdx="3" presStyleCnt="4">
        <dgm:presLayoutVars>
          <dgm:chMax val="0"/>
          <dgm:chPref val="0"/>
          <dgm:bulletEnabled val="1"/>
        </dgm:presLayoutVars>
      </dgm:prSet>
      <dgm:spPr/>
    </dgm:pt>
  </dgm:ptLst>
  <dgm:cxnLst>
    <dgm:cxn modelId="{946B6301-1A46-4447-AD66-B6CC90400806}" type="presOf" srcId="{1B2634C5-D198-4989-A129-120D41010BEF}" destId="{043059BC-4293-41CB-89CB-DC9D91B41506}" srcOrd="0" destOrd="0" presId="urn:microsoft.com/office/officeart/2005/8/layout/matrix3"/>
    <dgm:cxn modelId="{31780A0A-4A5B-40F2-AA2C-6E59CB96D4C4}" srcId="{BF0B5BBF-E591-4746-A0D9-E8854C4CD81D}" destId="{1B2634C5-D198-4989-A129-120D41010BEF}" srcOrd="0" destOrd="0" parTransId="{10190E8E-6D00-4E15-9153-FDBDFA4BA47B}" sibTransId="{8F7C992A-5C91-4257-AC07-DE29FD5D54F8}"/>
    <dgm:cxn modelId="{B68CE120-E61B-4C1C-B220-54AB5344621B}" type="presOf" srcId="{408CC821-C780-48DE-8709-460BBC98AED5}" destId="{F934FD81-480A-4BA3-BC11-731B43D744DC}" srcOrd="0" destOrd="0" presId="urn:microsoft.com/office/officeart/2005/8/layout/matrix3"/>
    <dgm:cxn modelId="{2B818727-0236-4024-8AD3-29DE2BE4F54B}" srcId="{BF0B5BBF-E591-4746-A0D9-E8854C4CD81D}" destId="{408CC821-C780-48DE-8709-460BBC98AED5}" srcOrd="1" destOrd="0" parTransId="{8F1307CA-3D6E-41C4-A873-90FF667F5233}" sibTransId="{8124732A-2BAE-4A1D-8C19-E43A1DB5CA25}"/>
    <dgm:cxn modelId="{0703E64A-5FCE-4090-AF3C-86C65CB4A0DC}" type="presOf" srcId="{FCF9F553-027C-43A3-A9D0-8FF91AE7F8E9}" destId="{EB07C73A-B229-4D6E-9F4A-4A0BB39DEE3E}" srcOrd="0" destOrd="0" presId="urn:microsoft.com/office/officeart/2005/8/layout/matrix3"/>
    <dgm:cxn modelId="{DB543BDA-1CEA-4455-8F7D-603AF6DDF591}" type="presOf" srcId="{BF0B5BBF-E591-4746-A0D9-E8854C4CD81D}" destId="{FE94AD5D-94CC-4DC4-90F2-02062264BC70}" srcOrd="0" destOrd="0" presId="urn:microsoft.com/office/officeart/2005/8/layout/matrix3"/>
    <dgm:cxn modelId="{553953DA-A0FC-4E67-8AF7-A3A54E50845F}" type="presOf" srcId="{432AB4F2-3B01-4292-88FC-0BAC741D3A22}" destId="{B9A20FD8-A38F-49C1-8814-7FAADE315901}" srcOrd="0" destOrd="0" presId="urn:microsoft.com/office/officeart/2005/8/layout/matrix3"/>
    <dgm:cxn modelId="{AF9F12E3-6E14-4E4D-B30C-9828C382F353}" srcId="{BF0B5BBF-E591-4746-A0D9-E8854C4CD81D}" destId="{432AB4F2-3B01-4292-88FC-0BAC741D3A22}" srcOrd="3" destOrd="0" parTransId="{6A50F00C-8125-417D-A062-8FD026570DCA}" sibTransId="{5531A048-5E70-4B73-844E-CC1E05B52B84}"/>
    <dgm:cxn modelId="{C94184FD-2738-456B-80E8-D246BD3ED03E}" srcId="{BF0B5BBF-E591-4746-A0D9-E8854C4CD81D}" destId="{FCF9F553-027C-43A3-A9D0-8FF91AE7F8E9}" srcOrd="2" destOrd="0" parTransId="{EB9F6C0A-8075-468D-BB38-0B8A63ABCC29}" sibTransId="{E224E5CA-A4B7-4D74-84E1-4A4B8144728F}"/>
    <dgm:cxn modelId="{04240953-5AD6-490E-9DAD-B1C596472611}" type="presParOf" srcId="{FE94AD5D-94CC-4DC4-90F2-02062264BC70}" destId="{51319E64-6D8B-4242-9443-104E712DAB6E}" srcOrd="0" destOrd="0" presId="urn:microsoft.com/office/officeart/2005/8/layout/matrix3"/>
    <dgm:cxn modelId="{EE60B183-18FE-4BB2-AC68-4EEB5F8D220D}" type="presParOf" srcId="{FE94AD5D-94CC-4DC4-90F2-02062264BC70}" destId="{043059BC-4293-41CB-89CB-DC9D91B41506}" srcOrd="1" destOrd="0" presId="urn:microsoft.com/office/officeart/2005/8/layout/matrix3"/>
    <dgm:cxn modelId="{2B2B57BC-FE50-410B-8329-792237520AD9}" type="presParOf" srcId="{FE94AD5D-94CC-4DC4-90F2-02062264BC70}" destId="{F934FD81-480A-4BA3-BC11-731B43D744DC}" srcOrd="2" destOrd="0" presId="urn:microsoft.com/office/officeart/2005/8/layout/matrix3"/>
    <dgm:cxn modelId="{1CE48FB8-2EDA-4C24-9F02-736737B01C57}" type="presParOf" srcId="{FE94AD5D-94CC-4DC4-90F2-02062264BC70}" destId="{EB07C73A-B229-4D6E-9F4A-4A0BB39DEE3E}" srcOrd="3" destOrd="0" presId="urn:microsoft.com/office/officeart/2005/8/layout/matrix3"/>
    <dgm:cxn modelId="{512187B0-CD1C-4214-B537-A0DE2DA3A25C}" type="presParOf" srcId="{FE94AD5D-94CC-4DC4-90F2-02062264BC70}" destId="{B9A20FD8-A38F-49C1-8814-7FAADE31590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450545-2377-4EDF-B8E8-922F48D14202}"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3211C251-1109-492A-902F-A73DDA97A261}">
      <dgm:prSet/>
      <dgm:spPr/>
      <dgm:t>
        <a:bodyPr/>
        <a:lstStyle/>
        <a:p>
          <a:pPr>
            <a:buNone/>
          </a:pPr>
          <a:endParaRPr lang="en-US" sz="2700" dirty="0"/>
        </a:p>
      </dgm:t>
    </dgm:pt>
    <dgm:pt modelId="{58C82F36-E7CC-44E3-8ABE-56FB00C4C9F9}" type="parTrans" cxnId="{86EE5C50-534E-4F7C-BEB7-0E4F387A9773}">
      <dgm:prSet/>
      <dgm:spPr/>
      <dgm:t>
        <a:bodyPr/>
        <a:lstStyle/>
        <a:p>
          <a:endParaRPr lang="en-US"/>
        </a:p>
      </dgm:t>
    </dgm:pt>
    <dgm:pt modelId="{15F6CAB9-F4A5-4B11-A327-A234306E4A02}" type="sibTrans" cxnId="{86EE5C50-534E-4F7C-BEB7-0E4F387A9773}">
      <dgm:prSet/>
      <dgm:spPr/>
      <dgm:t>
        <a:bodyPr/>
        <a:lstStyle/>
        <a:p>
          <a:endParaRPr lang="en-US"/>
        </a:p>
      </dgm:t>
    </dgm:pt>
    <dgm:pt modelId="{3F2E3A80-B9D7-45A3-ADB8-42545817D3D2}">
      <dgm:prSet/>
      <dgm:spPr/>
      <dgm:t>
        <a:bodyPr/>
        <a:lstStyle/>
        <a:p>
          <a:pPr>
            <a:buNone/>
          </a:pPr>
          <a:endParaRPr lang="en-US" sz="2700" dirty="0"/>
        </a:p>
      </dgm:t>
    </dgm:pt>
    <dgm:pt modelId="{E0F36147-9BC2-463D-90EB-55911D2070AE}" type="parTrans" cxnId="{199A97D4-7D5B-4A8B-9D16-830B62E92A21}">
      <dgm:prSet/>
      <dgm:spPr/>
      <dgm:t>
        <a:bodyPr/>
        <a:lstStyle/>
        <a:p>
          <a:endParaRPr lang="en-US"/>
        </a:p>
      </dgm:t>
    </dgm:pt>
    <dgm:pt modelId="{41A8E2D4-E2D0-45FC-9D71-A65173ED4F07}" type="sibTrans" cxnId="{199A97D4-7D5B-4A8B-9D16-830B62E92A21}">
      <dgm:prSet/>
      <dgm:spPr/>
      <dgm:t>
        <a:bodyPr/>
        <a:lstStyle/>
        <a:p>
          <a:endParaRPr lang="en-US"/>
        </a:p>
      </dgm:t>
    </dgm:pt>
    <dgm:pt modelId="{4EC2A237-B11F-4F63-A966-E1A9DB685605}">
      <dgm:prSet/>
      <dgm:spPr/>
      <dgm:t>
        <a:bodyPr/>
        <a:lstStyle/>
        <a:p>
          <a:pPr>
            <a:buNone/>
          </a:pPr>
          <a:endParaRPr lang="en-US" sz="2700" dirty="0"/>
        </a:p>
      </dgm:t>
    </dgm:pt>
    <dgm:pt modelId="{E1E35AD1-0FFC-4A9B-86C2-7D39BA68E4A9}" type="parTrans" cxnId="{4885F17C-AE33-4D22-8BCB-7B2EF5CE4DCA}">
      <dgm:prSet/>
      <dgm:spPr/>
      <dgm:t>
        <a:bodyPr/>
        <a:lstStyle/>
        <a:p>
          <a:endParaRPr lang="en-US"/>
        </a:p>
      </dgm:t>
    </dgm:pt>
    <dgm:pt modelId="{D9EB7B07-95A6-40CB-BCC4-82F2B37AFF5C}" type="sibTrans" cxnId="{4885F17C-AE33-4D22-8BCB-7B2EF5CE4DCA}">
      <dgm:prSet/>
      <dgm:spPr/>
      <dgm:t>
        <a:bodyPr/>
        <a:lstStyle/>
        <a:p>
          <a:endParaRPr lang="en-US"/>
        </a:p>
      </dgm:t>
    </dgm:pt>
    <dgm:pt modelId="{6EC6570A-CB1E-47B6-B35B-CFD6DFFA6363}">
      <dgm:prSet/>
      <dgm:spPr/>
      <dgm:t>
        <a:bodyPr/>
        <a:lstStyle/>
        <a:p>
          <a:r>
            <a:rPr lang="en-US" dirty="0"/>
            <a:t>July Community Open Houses</a:t>
          </a:r>
        </a:p>
      </dgm:t>
    </dgm:pt>
    <dgm:pt modelId="{7C3652B9-C10B-45D6-B502-FA0E3D9840AF}" type="sibTrans" cxnId="{C031879A-D327-4577-861C-1B0AF94FF039}">
      <dgm:prSet/>
      <dgm:spPr/>
      <dgm:t>
        <a:bodyPr/>
        <a:lstStyle/>
        <a:p>
          <a:endParaRPr lang="en-US"/>
        </a:p>
      </dgm:t>
    </dgm:pt>
    <dgm:pt modelId="{5B51CD8B-847C-4AAA-9774-1D34EDFDCCD1}" type="parTrans" cxnId="{C031879A-D327-4577-861C-1B0AF94FF039}">
      <dgm:prSet/>
      <dgm:spPr/>
      <dgm:t>
        <a:bodyPr/>
        <a:lstStyle/>
        <a:p>
          <a:endParaRPr lang="en-US"/>
        </a:p>
      </dgm:t>
    </dgm:pt>
    <dgm:pt modelId="{43A1EFA4-E2F7-4AF0-8AA1-39B62A0A0235}">
      <dgm:prSet/>
      <dgm:spPr/>
      <dgm:t>
        <a:bodyPr/>
        <a:lstStyle/>
        <a:p>
          <a:endParaRPr lang="en-US" sz="2700" dirty="0"/>
        </a:p>
      </dgm:t>
    </dgm:pt>
    <dgm:pt modelId="{20768E00-97FC-4805-8D82-28E4A7D86E5E}" type="sibTrans" cxnId="{F4C666BE-C300-44EF-9ADD-26A8728B25A3}">
      <dgm:prSet/>
      <dgm:spPr/>
      <dgm:t>
        <a:bodyPr/>
        <a:lstStyle/>
        <a:p>
          <a:endParaRPr lang="en-US"/>
        </a:p>
      </dgm:t>
    </dgm:pt>
    <dgm:pt modelId="{97D02395-DAA3-4D22-8452-02B407F51DE2}" type="parTrans" cxnId="{F4C666BE-C300-44EF-9ADD-26A8728B25A3}">
      <dgm:prSet/>
      <dgm:spPr/>
      <dgm:t>
        <a:bodyPr/>
        <a:lstStyle/>
        <a:p>
          <a:endParaRPr lang="en-US"/>
        </a:p>
      </dgm:t>
    </dgm:pt>
    <dgm:pt modelId="{3EF5453E-0F32-4849-A830-BABD0267346B}">
      <dgm:prSet/>
      <dgm:spPr/>
      <dgm:t>
        <a:bodyPr/>
        <a:lstStyle/>
        <a:p>
          <a:pPr>
            <a:buNone/>
          </a:pPr>
          <a:endParaRPr lang="en-US" sz="2700" dirty="0"/>
        </a:p>
      </dgm:t>
    </dgm:pt>
    <dgm:pt modelId="{D1CF2AAB-83D4-4648-958A-0EEDDD37876D}" type="parTrans" cxnId="{0B4CD628-4243-4CDC-AE38-742F5EE750AB}">
      <dgm:prSet/>
      <dgm:spPr/>
      <dgm:t>
        <a:bodyPr/>
        <a:lstStyle/>
        <a:p>
          <a:endParaRPr lang="en-US"/>
        </a:p>
      </dgm:t>
    </dgm:pt>
    <dgm:pt modelId="{A1C7DA7D-1227-4D0E-9F26-0F422A24FBD5}" type="sibTrans" cxnId="{0B4CD628-4243-4CDC-AE38-742F5EE750AB}">
      <dgm:prSet/>
      <dgm:spPr/>
      <dgm:t>
        <a:bodyPr/>
        <a:lstStyle/>
        <a:p>
          <a:endParaRPr lang="en-US"/>
        </a:p>
      </dgm:t>
    </dgm:pt>
    <dgm:pt modelId="{57762A66-839C-448B-8A21-71C5757F57E3}">
      <dgm:prSet custT="1"/>
      <dgm:spPr/>
      <dgm:t>
        <a:bodyPr/>
        <a:lstStyle/>
        <a:p>
          <a:r>
            <a:rPr lang="en-US" sz="2800" dirty="0"/>
            <a:t>Friday’s virtual meeting will just be a presentation </a:t>
          </a:r>
        </a:p>
      </dgm:t>
    </dgm:pt>
    <dgm:pt modelId="{D4DF5BCD-7A25-4748-9917-6C3F0C53DC2B}" type="sibTrans" cxnId="{3F01310E-CC14-4055-A5BB-ECEBABF2A961}">
      <dgm:prSet/>
      <dgm:spPr/>
      <dgm:t>
        <a:bodyPr/>
        <a:lstStyle/>
        <a:p>
          <a:endParaRPr lang="en-US"/>
        </a:p>
      </dgm:t>
    </dgm:pt>
    <dgm:pt modelId="{71D4B97A-84C0-45E8-9D56-0F544D9FED3F}" type="parTrans" cxnId="{3F01310E-CC14-4055-A5BB-ECEBABF2A961}">
      <dgm:prSet/>
      <dgm:spPr/>
      <dgm:t>
        <a:bodyPr/>
        <a:lstStyle/>
        <a:p>
          <a:endParaRPr lang="en-US"/>
        </a:p>
      </dgm:t>
    </dgm:pt>
    <dgm:pt modelId="{CE655523-6AF1-4122-814C-058F3AC41888}">
      <dgm:prSet/>
      <dgm:spPr/>
      <dgm:t>
        <a:bodyPr/>
        <a:lstStyle/>
        <a:p>
          <a:pPr>
            <a:buNone/>
          </a:pPr>
          <a:endParaRPr lang="en-US" sz="2700" dirty="0"/>
        </a:p>
      </dgm:t>
    </dgm:pt>
    <dgm:pt modelId="{CCB7B598-CF37-4741-9FB0-F31BED44A36D}" type="sibTrans" cxnId="{853398D5-236B-4519-8EC9-5C71D29012CB}">
      <dgm:prSet/>
      <dgm:spPr/>
      <dgm:t>
        <a:bodyPr/>
        <a:lstStyle/>
        <a:p>
          <a:endParaRPr lang="en-US"/>
        </a:p>
      </dgm:t>
    </dgm:pt>
    <dgm:pt modelId="{BCD97188-28AB-4BA0-8EF4-E042BF90EFF8}" type="parTrans" cxnId="{853398D5-236B-4519-8EC9-5C71D29012CB}">
      <dgm:prSet/>
      <dgm:spPr/>
      <dgm:t>
        <a:bodyPr/>
        <a:lstStyle/>
        <a:p>
          <a:endParaRPr lang="en-US"/>
        </a:p>
      </dgm:t>
    </dgm:pt>
    <dgm:pt modelId="{692FA8FB-B1E6-47A7-A067-1EE7C2EE70CA}">
      <dgm:prSet custT="1"/>
      <dgm:spPr/>
      <dgm:t>
        <a:bodyPr/>
        <a:lstStyle/>
        <a:p>
          <a:r>
            <a:rPr lang="en-US" sz="2800" dirty="0"/>
            <a:t>Monday’s meeting will follow the same format</a:t>
          </a:r>
        </a:p>
      </dgm:t>
    </dgm:pt>
    <dgm:pt modelId="{56A524C7-C41A-486F-AE52-CD6BAD707CD4}" type="parTrans" cxnId="{E37868ED-DE55-435E-8F7A-C77D9831CA96}">
      <dgm:prSet/>
      <dgm:spPr/>
      <dgm:t>
        <a:bodyPr/>
        <a:lstStyle/>
        <a:p>
          <a:endParaRPr lang="en-US"/>
        </a:p>
      </dgm:t>
    </dgm:pt>
    <dgm:pt modelId="{C3426682-EB74-429C-9C85-A19F69846AE0}" type="sibTrans" cxnId="{E37868ED-DE55-435E-8F7A-C77D9831CA96}">
      <dgm:prSet/>
      <dgm:spPr/>
      <dgm:t>
        <a:bodyPr/>
        <a:lstStyle/>
        <a:p>
          <a:endParaRPr lang="en-US"/>
        </a:p>
      </dgm:t>
    </dgm:pt>
    <dgm:pt modelId="{2FBE1A15-A925-43A8-B77B-DA9E8886DD67}" type="pres">
      <dgm:prSet presAssocID="{48450545-2377-4EDF-B8E8-922F48D14202}" presName="linear" presStyleCnt="0">
        <dgm:presLayoutVars>
          <dgm:animLvl val="lvl"/>
          <dgm:resizeHandles val="exact"/>
        </dgm:presLayoutVars>
      </dgm:prSet>
      <dgm:spPr/>
    </dgm:pt>
    <dgm:pt modelId="{DF82F32F-617E-41B6-9956-68421FFC7245}" type="pres">
      <dgm:prSet presAssocID="{6EC6570A-CB1E-47B6-B35B-CFD6DFFA6363}" presName="parentText" presStyleLbl="node1" presStyleIdx="0" presStyleCnt="1" custLinFactNeighborY="-14047">
        <dgm:presLayoutVars>
          <dgm:chMax val="0"/>
          <dgm:bulletEnabled val="1"/>
        </dgm:presLayoutVars>
      </dgm:prSet>
      <dgm:spPr/>
    </dgm:pt>
    <dgm:pt modelId="{2B734B9E-8D71-4218-9068-D6154E0187C3}" type="pres">
      <dgm:prSet presAssocID="{6EC6570A-CB1E-47B6-B35B-CFD6DFFA6363}" presName="childText" presStyleLbl="revTx" presStyleIdx="0" presStyleCnt="1">
        <dgm:presLayoutVars>
          <dgm:bulletEnabled val="1"/>
        </dgm:presLayoutVars>
      </dgm:prSet>
      <dgm:spPr/>
    </dgm:pt>
  </dgm:ptLst>
  <dgm:cxnLst>
    <dgm:cxn modelId="{3F01310E-CC14-4055-A5BB-ECEBABF2A961}" srcId="{6EC6570A-CB1E-47B6-B35B-CFD6DFFA6363}" destId="{57762A66-839C-448B-8A21-71C5757F57E3}" srcOrd="6" destOrd="0" parTransId="{71D4B97A-84C0-45E8-9D56-0F544D9FED3F}" sibTransId="{D4DF5BCD-7A25-4748-9917-6C3F0C53DC2B}"/>
    <dgm:cxn modelId="{0B4CD628-4243-4CDC-AE38-742F5EE750AB}" srcId="{6EC6570A-CB1E-47B6-B35B-CFD6DFFA6363}" destId="{3EF5453E-0F32-4849-A830-BABD0267346B}" srcOrd="3" destOrd="0" parTransId="{D1CF2AAB-83D4-4648-958A-0EEDDD37876D}" sibTransId="{A1C7DA7D-1227-4D0E-9F26-0F422A24FBD5}"/>
    <dgm:cxn modelId="{EF748F33-7EBD-4057-973E-AAE088133BB2}" type="presOf" srcId="{48450545-2377-4EDF-B8E8-922F48D14202}" destId="{2FBE1A15-A925-43A8-B77B-DA9E8886DD67}" srcOrd="0" destOrd="0" presId="urn:microsoft.com/office/officeart/2005/8/layout/vList2"/>
    <dgm:cxn modelId="{AB4A1F66-7F3C-47A7-AF56-0F4D549CBA9C}" type="presOf" srcId="{6EC6570A-CB1E-47B6-B35B-CFD6DFFA6363}" destId="{DF82F32F-617E-41B6-9956-68421FFC7245}" srcOrd="0" destOrd="0" presId="urn:microsoft.com/office/officeart/2005/8/layout/vList2"/>
    <dgm:cxn modelId="{56131068-76EB-4FB5-900E-9D3EBDFD8AB9}" type="presOf" srcId="{692FA8FB-B1E6-47A7-A067-1EE7C2EE70CA}" destId="{2B734B9E-8D71-4218-9068-D6154E0187C3}" srcOrd="0" destOrd="5" presId="urn:microsoft.com/office/officeart/2005/8/layout/vList2"/>
    <dgm:cxn modelId="{06512F4E-B07F-408D-A250-275C9DE641A1}" type="presOf" srcId="{4EC2A237-B11F-4F63-A966-E1A9DB685605}" destId="{2B734B9E-8D71-4218-9068-D6154E0187C3}" srcOrd="0" destOrd="2" presId="urn:microsoft.com/office/officeart/2005/8/layout/vList2"/>
    <dgm:cxn modelId="{86EE5C50-534E-4F7C-BEB7-0E4F387A9773}" srcId="{6EC6570A-CB1E-47B6-B35B-CFD6DFFA6363}" destId="{3211C251-1109-492A-902F-A73DDA97A261}" srcOrd="0" destOrd="0" parTransId="{58C82F36-E7CC-44E3-8ABE-56FB00C4C9F9}" sibTransId="{15F6CAB9-F4A5-4B11-A327-A234306E4A02}"/>
    <dgm:cxn modelId="{D50A4171-FAC2-4C26-81C3-47BFD4CC132D}" type="presOf" srcId="{CE655523-6AF1-4122-814C-058F3AC41888}" destId="{2B734B9E-8D71-4218-9068-D6154E0187C3}" srcOrd="0" destOrd="4" presId="urn:microsoft.com/office/officeart/2005/8/layout/vList2"/>
    <dgm:cxn modelId="{4885F17C-AE33-4D22-8BCB-7B2EF5CE4DCA}" srcId="{6EC6570A-CB1E-47B6-B35B-CFD6DFFA6363}" destId="{4EC2A237-B11F-4F63-A966-E1A9DB685605}" srcOrd="2" destOrd="0" parTransId="{E1E35AD1-0FFC-4A9B-86C2-7D39BA68E4A9}" sibTransId="{D9EB7B07-95A6-40CB-BCC4-82F2B37AFF5C}"/>
    <dgm:cxn modelId="{1F48CC94-FF00-49CC-ADDE-DBD68B1B13BF}" type="presOf" srcId="{43A1EFA4-E2F7-4AF0-8AA1-39B62A0A0235}" destId="{2B734B9E-8D71-4218-9068-D6154E0187C3}" srcOrd="0" destOrd="7" presId="urn:microsoft.com/office/officeart/2005/8/layout/vList2"/>
    <dgm:cxn modelId="{C031879A-D327-4577-861C-1B0AF94FF039}" srcId="{48450545-2377-4EDF-B8E8-922F48D14202}" destId="{6EC6570A-CB1E-47B6-B35B-CFD6DFFA6363}" srcOrd="0" destOrd="0" parTransId="{5B51CD8B-847C-4AAA-9774-1D34EDFDCCD1}" sibTransId="{7C3652B9-C10B-45D6-B502-FA0E3D9840AF}"/>
    <dgm:cxn modelId="{F4C666BE-C300-44EF-9ADD-26A8728B25A3}" srcId="{6EC6570A-CB1E-47B6-B35B-CFD6DFFA6363}" destId="{43A1EFA4-E2F7-4AF0-8AA1-39B62A0A0235}" srcOrd="7" destOrd="0" parTransId="{97D02395-DAA3-4D22-8452-02B407F51DE2}" sibTransId="{20768E00-97FC-4805-8D82-28E4A7D86E5E}"/>
    <dgm:cxn modelId="{B431D2C5-7A6A-4135-A46D-D005CB6DA275}" type="presOf" srcId="{3F2E3A80-B9D7-45A3-ADB8-42545817D3D2}" destId="{2B734B9E-8D71-4218-9068-D6154E0187C3}" srcOrd="0" destOrd="1" presId="urn:microsoft.com/office/officeart/2005/8/layout/vList2"/>
    <dgm:cxn modelId="{199A97D4-7D5B-4A8B-9D16-830B62E92A21}" srcId="{6EC6570A-CB1E-47B6-B35B-CFD6DFFA6363}" destId="{3F2E3A80-B9D7-45A3-ADB8-42545817D3D2}" srcOrd="1" destOrd="0" parTransId="{E0F36147-9BC2-463D-90EB-55911D2070AE}" sibTransId="{41A8E2D4-E2D0-45FC-9D71-A65173ED4F07}"/>
    <dgm:cxn modelId="{853398D5-236B-4519-8EC9-5C71D29012CB}" srcId="{6EC6570A-CB1E-47B6-B35B-CFD6DFFA6363}" destId="{CE655523-6AF1-4122-814C-058F3AC41888}" srcOrd="4" destOrd="0" parTransId="{BCD97188-28AB-4BA0-8EF4-E042BF90EFF8}" sibTransId="{CCB7B598-CF37-4741-9FB0-F31BED44A36D}"/>
    <dgm:cxn modelId="{916E5DD8-F31A-45D2-88E4-E1AF7A622E90}" type="presOf" srcId="{57762A66-839C-448B-8A21-71C5757F57E3}" destId="{2B734B9E-8D71-4218-9068-D6154E0187C3}" srcOrd="0" destOrd="6" presId="urn:microsoft.com/office/officeart/2005/8/layout/vList2"/>
    <dgm:cxn modelId="{BB0648E3-3AD7-4B04-8903-F0FE5FE10598}" type="presOf" srcId="{3211C251-1109-492A-902F-A73DDA97A261}" destId="{2B734B9E-8D71-4218-9068-D6154E0187C3}" srcOrd="0" destOrd="0" presId="urn:microsoft.com/office/officeart/2005/8/layout/vList2"/>
    <dgm:cxn modelId="{D79AABEA-A2F1-45FA-A797-28648D9F105A}" type="presOf" srcId="{3EF5453E-0F32-4849-A830-BABD0267346B}" destId="{2B734B9E-8D71-4218-9068-D6154E0187C3}" srcOrd="0" destOrd="3" presId="urn:microsoft.com/office/officeart/2005/8/layout/vList2"/>
    <dgm:cxn modelId="{E37868ED-DE55-435E-8F7A-C77D9831CA96}" srcId="{6EC6570A-CB1E-47B6-B35B-CFD6DFFA6363}" destId="{692FA8FB-B1E6-47A7-A067-1EE7C2EE70CA}" srcOrd="5" destOrd="0" parTransId="{56A524C7-C41A-486F-AE52-CD6BAD707CD4}" sibTransId="{C3426682-EB74-429C-9C85-A19F69846AE0}"/>
    <dgm:cxn modelId="{281A879E-95E5-486C-8829-DE01D7240D81}" type="presParOf" srcId="{2FBE1A15-A925-43A8-B77B-DA9E8886DD67}" destId="{DF82F32F-617E-41B6-9956-68421FFC7245}" srcOrd="0" destOrd="0" presId="urn:microsoft.com/office/officeart/2005/8/layout/vList2"/>
    <dgm:cxn modelId="{9568181B-6A88-42E9-A441-6A675F537549}" type="presParOf" srcId="{2FBE1A15-A925-43A8-B77B-DA9E8886DD67}" destId="{2B734B9E-8D71-4218-9068-D6154E0187C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5B1E-223C-40E9-BEF0-C7CBAE048E24}">
      <dsp:nvSpPr>
        <dsp:cNvPr id="0" name=""/>
        <dsp:cNvSpPr/>
      </dsp:nvSpPr>
      <dsp:spPr>
        <a:xfrm>
          <a:off x="-295603" y="3610956"/>
          <a:ext cx="7577828" cy="79944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5603" y="3610956"/>
        <a:ext cx="2273348" cy="799441"/>
      </dsp:txXfrm>
    </dsp:sp>
    <dsp:sp modelId="{B8F1F864-F6E1-4D7D-A48F-0AE781BDD20B}">
      <dsp:nvSpPr>
        <dsp:cNvPr id="0" name=""/>
        <dsp:cNvSpPr/>
      </dsp:nvSpPr>
      <dsp:spPr>
        <a:xfrm>
          <a:off x="-295603" y="2669955"/>
          <a:ext cx="7577828" cy="79944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5603" y="2669955"/>
        <a:ext cx="2273348" cy="799441"/>
      </dsp:txXfrm>
    </dsp:sp>
    <dsp:sp modelId="{518F2FA2-D4AD-4A33-BFC4-2A0F4B409A7E}">
      <dsp:nvSpPr>
        <dsp:cNvPr id="0" name=""/>
        <dsp:cNvSpPr/>
      </dsp:nvSpPr>
      <dsp:spPr>
        <a:xfrm>
          <a:off x="-295603" y="1762236"/>
          <a:ext cx="7577828" cy="79944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5603" y="1762236"/>
        <a:ext cx="2273348" cy="799441"/>
      </dsp:txXfrm>
    </dsp:sp>
    <dsp:sp modelId="{1E8E9AB0-D3E9-48E2-9A17-A7B15DBE6471}">
      <dsp:nvSpPr>
        <dsp:cNvPr id="0" name=""/>
        <dsp:cNvSpPr/>
      </dsp:nvSpPr>
      <dsp:spPr>
        <a:xfrm>
          <a:off x="-295603" y="861055"/>
          <a:ext cx="7577828" cy="79944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5603" y="861055"/>
        <a:ext cx="2273348" cy="799441"/>
      </dsp:txXfrm>
    </dsp:sp>
    <dsp:sp modelId="{511447DE-3527-4F63-A59A-8B10202268B1}">
      <dsp:nvSpPr>
        <dsp:cNvPr id="0" name=""/>
        <dsp:cNvSpPr/>
      </dsp:nvSpPr>
      <dsp:spPr>
        <a:xfrm>
          <a:off x="1215066" y="920720"/>
          <a:ext cx="4745825" cy="667504"/>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Comprehensive Plan</a:t>
          </a:r>
        </a:p>
      </dsp:txBody>
      <dsp:txXfrm>
        <a:off x="1234617" y="940271"/>
        <a:ext cx="4706723" cy="628402"/>
      </dsp:txXfrm>
    </dsp:sp>
    <dsp:sp modelId="{7B8BD89C-9282-4591-8893-B608C198D577}">
      <dsp:nvSpPr>
        <dsp:cNvPr id="0" name=""/>
        <dsp:cNvSpPr/>
      </dsp:nvSpPr>
      <dsp:spPr>
        <a:xfrm>
          <a:off x="3542258" y="1588224"/>
          <a:ext cx="91440" cy="238973"/>
        </a:xfrm>
        <a:custGeom>
          <a:avLst/>
          <a:gdLst/>
          <a:ahLst/>
          <a:cxnLst/>
          <a:rect l="0" t="0" r="0" b="0"/>
          <a:pathLst>
            <a:path>
              <a:moveTo>
                <a:pt x="45720" y="0"/>
              </a:moveTo>
              <a:lnTo>
                <a:pt x="45720" y="119486"/>
              </a:lnTo>
              <a:lnTo>
                <a:pt x="134261" y="119486"/>
              </a:lnTo>
              <a:lnTo>
                <a:pt x="134261" y="238973"/>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162D89-96FB-425C-A333-7FB2D1875295}">
      <dsp:nvSpPr>
        <dsp:cNvPr id="0" name=""/>
        <dsp:cNvSpPr/>
      </dsp:nvSpPr>
      <dsp:spPr>
        <a:xfrm>
          <a:off x="1533735" y="1827197"/>
          <a:ext cx="4285567" cy="667504"/>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Livable Communities Element of Comprehensive Plan</a:t>
          </a:r>
        </a:p>
      </dsp:txBody>
      <dsp:txXfrm>
        <a:off x="1553286" y="1846748"/>
        <a:ext cx="4246465" cy="628402"/>
      </dsp:txXfrm>
    </dsp:sp>
    <dsp:sp modelId="{68535A87-53EB-4AB3-A97C-0DA975717FAC}">
      <dsp:nvSpPr>
        <dsp:cNvPr id="0" name=""/>
        <dsp:cNvSpPr/>
      </dsp:nvSpPr>
      <dsp:spPr>
        <a:xfrm>
          <a:off x="3614239" y="2494702"/>
          <a:ext cx="91440" cy="255347"/>
        </a:xfrm>
        <a:custGeom>
          <a:avLst/>
          <a:gdLst/>
          <a:ahLst/>
          <a:cxnLst/>
          <a:rect l="0" t="0" r="0" b="0"/>
          <a:pathLst>
            <a:path>
              <a:moveTo>
                <a:pt x="62280" y="0"/>
              </a:moveTo>
              <a:lnTo>
                <a:pt x="62280" y="127673"/>
              </a:lnTo>
              <a:lnTo>
                <a:pt x="45720" y="127673"/>
              </a:lnTo>
              <a:lnTo>
                <a:pt x="45720" y="255347"/>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312A08-3436-4BD0-908C-52C5D25C1DAF}">
      <dsp:nvSpPr>
        <dsp:cNvPr id="0" name=""/>
        <dsp:cNvSpPr/>
      </dsp:nvSpPr>
      <dsp:spPr>
        <a:xfrm>
          <a:off x="1879995" y="2750049"/>
          <a:ext cx="3559927" cy="64282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Valrico Community Plan </a:t>
          </a:r>
        </a:p>
      </dsp:txBody>
      <dsp:txXfrm>
        <a:off x="1898823" y="2768877"/>
        <a:ext cx="3522271" cy="605170"/>
      </dsp:txXfrm>
    </dsp:sp>
    <dsp:sp modelId="{07931483-DD01-424D-B04C-DDEA9706B1FC}">
      <dsp:nvSpPr>
        <dsp:cNvPr id="0" name=""/>
        <dsp:cNvSpPr/>
      </dsp:nvSpPr>
      <dsp:spPr>
        <a:xfrm>
          <a:off x="3614239" y="3392875"/>
          <a:ext cx="91440" cy="264358"/>
        </a:xfrm>
        <a:custGeom>
          <a:avLst/>
          <a:gdLst/>
          <a:ahLst/>
          <a:cxnLst/>
          <a:rect l="0" t="0" r="0" b="0"/>
          <a:pathLst>
            <a:path>
              <a:moveTo>
                <a:pt x="45720" y="0"/>
              </a:moveTo>
              <a:lnTo>
                <a:pt x="45720" y="132179"/>
              </a:lnTo>
              <a:lnTo>
                <a:pt x="76809" y="132179"/>
              </a:lnTo>
              <a:lnTo>
                <a:pt x="76809" y="26435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ECB1A9-0C1D-4F12-94B5-F3FF67FB2A36}">
      <dsp:nvSpPr>
        <dsp:cNvPr id="0" name=""/>
        <dsp:cNvSpPr/>
      </dsp:nvSpPr>
      <dsp:spPr>
        <a:xfrm>
          <a:off x="2691198" y="3657234"/>
          <a:ext cx="1999699" cy="667504"/>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Vision, Goals &amp; Strategies</a:t>
          </a:r>
        </a:p>
      </dsp:txBody>
      <dsp:txXfrm>
        <a:off x="2710749" y="3676785"/>
        <a:ext cx="1960597" cy="6284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486D-40AE-4E6A-8CAE-D435D9842DC3}">
      <dsp:nvSpPr>
        <dsp:cNvPr id="0" name=""/>
        <dsp:cNvSpPr/>
      </dsp:nvSpPr>
      <dsp:spPr>
        <a:xfrm>
          <a:off x="417109" y="0"/>
          <a:ext cx="4242509" cy="1415286"/>
        </a:xfrm>
        <a:prstGeom prst="rect">
          <a:avLst/>
        </a:prstGeom>
        <a:solidFill>
          <a:schemeClr val="bg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July 24, 2023</a:t>
          </a:r>
          <a:br>
            <a:rPr lang="en-US" sz="2400" kern="1200" dirty="0"/>
          </a:br>
          <a:endParaRPr lang="en-US" sz="2400" kern="1200" dirty="0"/>
        </a:p>
        <a:p>
          <a:pPr marL="0" lvl="0" indent="0" algn="ctr" defTabSz="1066800">
            <a:lnSpc>
              <a:spcPct val="100000"/>
            </a:lnSpc>
            <a:spcBef>
              <a:spcPct val="0"/>
            </a:spcBef>
            <a:spcAft>
              <a:spcPct val="35000"/>
            </a:spcAft>
            <a:buNone/>
          </a:pPr>
          <a:r>
            <a:rPr lang="en-US" sz="2400" kern="1200" dirty="0"/>
            <a:t>5:00PM – 7:00PM</a:t>
          </a:r>
        </a:p>
      </dsp:txBody>
      <dsp:txXfrm>
        <a:off x="417109" y="0"/>
        <a:ext cx="4242509" cy="1415286"/>
      </dsp:txXfrm>
    </dsp:sp>
    <dsp:sp modelId="{BA1EAEE5-BB2E-4987-AE0B-5F1B52098602}">
      <dsp:nvSpPr>
        <dsp:cNvPr id="0" name=""/>
        <dsp:cNvSpPr/>
      </dsp:nvSpPr>
      <dsp:spPr>
        <a:xfrm>
          <a:off x="5543441" y="0"/>
          <a:ext cx="3996791" cy="1415286"/>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89000">
            <a:lnSpc>
              <a:spcPct val="100000"/>
            </a:lnSpc>
            <a:spcBef>
              <a:spcPct val="0"/>
            </a:spcBef>
            <a:spcAft>
              <a:spcPct val="35000"/>
            </a:spcAft>
            <a:buNone/>
          </a:pPr>
          <a:r>
            <a:rPr lang="en-US" sz="2400" kern="1200" dirty="0">
              <a:solidFill>
                <a:prstClr val="white"/>
              </a:solidFill>
              <a:latin typeface="+mn-lt"/>
              <a:ea typeface="+mn-ea"/>
              <a:cs typeface="+mn-cs"/>
            </a:rPr>
            <a:t>July 28, 2023</a:t>
          </a:r>
          <a:br>
            <a:rPr lang="en-US" sz="2400" kern="1200" dirty="0">
              <a:solidFill>
                <a:prstClr val="white"/>
              </a:solidFill>
              <a:latin typeface="+mn-lt"/>
              <a:ea typeface="+mn-ea"/>
              <a:cs typeface="+mn-cs"/>
            </a:rPr>
          </a:br>
          <a:br>
            <a:rPr lang="en-US" sz="2400" kern="1200" dirty="0">
              <a:solidFill>
                <a:prstClr val="white"/>
              </a:solidFill>
              <a:latin typeface="+mn-lt"/>
              <a:ea typeface="+mn-ea"/>
              <a:cs typeface="+mn-cs"/>
            </a:rPr>
          </a:br>
          <a:r>
            <a:rPr lang="en-US" sz="2400" kern="1200" dirty="0">
              <a:solidFill>
                <a:prstClr val="white"/>
              </a:solidFill>
              <a:latin typeface="+mn-lt"/>
              <a:ea typeface="+mn-ea"/>
              <a:cs typeface="+mn-cs"/>
            </a:rPr>
            <a:t>12:00PM – 1:00PM</a:t>
          </a:r>
        </a:p>
      </dsp:txBody>
      <dsp:txXfrm>
        <a:off x="5543441" y="0"/>
        <a:ext cx="3996791" cy="14152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2F32F-617E-41B6-9956-68421FFC7245}">
      <dsp:nvSpPr>
        <dsp:cNvPr id="0" name=""/>
        <dsp:cNvSpPr/>
      </dsp:nvSpPr>
      <dsp:spPr>
        <a:xfrm>
          <a:off x="0" y="0"/>
          <a:ext cx="10515600" cy="79560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September Community Open Houses</a:t>
          </a:r>
        </a:p>
      </dsp:txBody>
      <dsp:txXfrm>
        <a:off x="38838" y="38838"/>
        <a:ext cx="10437924" cy="717924"/>
      </dsp:txXfrm>
    </dsp:sp>
    <dsp:sp modelId="{2B734B9E-8D71-4218-9068-D6154E0187C3}">
      <dsp:nvSpPr>
        <dsp:cNvPr id="0" name=""/>
        <dsp:cNvSpPr/>
      </dsp:nvSpPr>
      <dsp:spPr>
        <a:xfrm>
          <a:off x="0" y="813969"/>
          <a:ext cx="10515600" cy="351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3180" rIns="241808" bIns="43180" numCol="1" spcCol="1270" anchor="t" anchorCtr="0">
          <a:noAutofit/>
        </a:bodyPr>
        <a:lstStyle/>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Char char="•"/>
          </a:pPr>
          <a:r>
            <a:rPr lang="en-US" sz="2700" kern="1200" dirty="0"/>
            <a:t>Summary of this meeting and results from activities</a:t>
          </a:r>
        </a:p>
        <a:p>
          <a:pPr marL="228600" lvl="1" indent="-228600" algn="l" defTabSz="1200150">
            <a:lnSpc>
              <a:spcPct val="90000"/>
            </a:lnSpc>
            <a:spcBef>
              <a:spcPct val="0"/>
            </a:spcBef>
            <a:spcAft>
              <a:spcPct val="20000"/>
            </a:spcAft>
            <a:buChar char="•"/>
          </a:pPr>
          <a:r>
            <a:rPr lang="en-US" sz="2700" kern="1200" dirty="0"/>
            <a:t>Additional virtual meeting during weekday lunch hour </a:t>
          </a:r>
        </a:p>
        <a:p>
          <a:pPr marL="228600" lvl="1" indent="-228600" algn="l" defTabSz="1200150">
            <a:lnSpc>
              <a:spcPct val="90000"/>
            </a:lnSpc>
            <a:spcBef>
              <a:spcPct val="0"/>
            </a:spcBef>
            <a:spcAft>
              <a:spcPct val="20000"/>
            </a:spcAft>
            <a:buChar char="•"/>
          </a:pPr>
          <a:r>
            <a:rPr lang="en-US" sz="2700" kern="1200" dirty="0"/>
            <a:t>Survey #2 – Vision Statement and Goals</a:t>
          </a:r>
        </a:p>
      </dsp:txBody>
      <dsp:txXfrm>
        <a:off x="0" y="813969"/>
        <a:ext cx="10515600" cy="3519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486D-40AE-4E6A-8CAE-D435D9842DC3}">
      <dsp:nvSpPr>
        <dsp:cNvPr id="0" name=""/>
        <dsp:cNvSpPr/>
      </dsp:nvSpPr>
      <dsp:spPr>
        <a:xfrm>
          <a:off x="386421" y="0"/>
          <a:ext cx="4242509" cy="141528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Sept. 23, 2023</a:t>
          </a:r>
          <a:br>
            <a:rPr lang="en-US" sz="2400" kern="1200" dirty="0"/>
          </a:br>
          <a:endParaRPr lang="en-US" sz="2400" kern="1200" dirty="0"/>
        </a:p>
        <a:p>
          <a:pPr marL="0" lvl="0" indent="0" algn="ctr" defTabSz="1066800">
            <a:lnSpc>
              <a:spcPct val="100000"/>
            </a:lnSpc>
            <a:spcBef>
              <a:spcPct val="0"/>
            </a:spcBef>
            <a:spcAft>
              <a:spcPct val="35000"/>
            </a:spcAft>
            <a:buNone/>
          </a:pPr>
          <a:r>
            <a:rPr lang="en-US" sz="2400" kern="1200" dirty="0"/>
            <a:t>9:00AM – 12:00PM</a:t>
          </a:r>
        </a:p>
      </dsp:txBody>
      <dsp:txXfrm>
        <a:off x="386421" y="0"/>
        <a:ext cx="4242509" cy="1415286"/>
      </dsp:txXfrm>
    </dsp:sp>
    <dsp:sp modelId="{BA1EAEE5-BB2E-4987-AE0B-5F1B52098602}">
      <dsp:nvSpPr>
        <dsp:cNvPr id="0" name=""/>
        <dsp:cNvSpPr/>
      </dsp:nvSpPr>
      <dsp:spPr>
        <a:xfrm>
          <a:off x="5543441" y="0"/>
          <a:ext cx="3996791" cy="141528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89000">
            <a:lnSpc>
              <a:spcPct val="100000"/>
            </a:lnSpc>
            <a:spcBef>
              <a:spcPct val="0"/>
            </a:spcBef>
            <a:spcAft>
              <a:spcPct val="35000"/>
            </a:spcAft>
            <a:buNone/>
          </a:pPr>
          <a:r>
            <a:rPr lang="en-US" sz="2400" kern="1200">
              <a:latin typeface="+mn-lt"/>
              <a:ea typeface="+mn-ea"/>
              <a:cs typeface="+mn-cs"/>
            </a:rPr>
            <a:t>Sept. 25, 2023</a:t>
          </a:r>
          <a:br>
            <a:rPr lang="en-US" sz="2400" kern="1200">
              <a:latin typeface="+mn-lt"/>
              <a:ea typeface="+mn-ea"/>
              <a:cs typeface="+mn-cs"/>
            </a:rPr>
          </a:br>
          <a:br>
            <a:rPr lang="en-US" sz="2400" kern="1200">
              <a:latin typeface="+mn-lt"/>
              <a:ea typeface="+mn-ea"/>
              <a:cs typeface="+mn-cs"/>
            </a:rPr>
          </a:br>
          <a:r>
            <a:rPr lang="en-US" sz="2400" kern="1200">
              <a:latin typeface="+mn-lt"/>
              <a:ea typeface="+mn-ea"/>
              <a:cs typeface="+mn-cs"/>
            </a:rPr>
            <a:t>5:00PM – 7:00PM</a:t>
          </a:r>
          <a:endParaRPr lang="en-US" sz="2400" kern="1200" dirty="0">
            <a:latin typeface="+mn-lt"/>
            <a:ea typeface="+mn-ea"/>
            <a:cs typeface="+mn-cs"/>
          </a:endParaRPr>
        </a:p>
      </dsp:txBody>
      <dsp:txXfrm>
        <a:off x="5543441" y="0"/>
        <a:ext cx="3996791" cy="14152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7A21A-E020-4C4F-9BFA-AD4423DA27F5}">
      <dsp:nvSpPr>
        <dsp:cNvPr id="0" name=""/>
        <dsp:cNvSpPr/>
      </dsp:nvSpPr>
      <dsp:spPr>
        <a:xfrm>
          <a:off x="0" y="333369"/>
          <a:ext cx="6817120"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084" tIns="374904" rIns="529084" bIns="128016" numCol="1" spcCol="1270" anchor="t" anchorCtr="0">
          <a:noAutofit/>
        </a:bodyPr>
        <a:lstStyle/>
        <a:p>
          <a:pPr marL="171450" lvl="1" indent="-171450" algn="l" defTabSz="800100">
            <a:lnSpc>
              <a:spcPct val="90000"/>
            </a:lnSpc>
            <a:spcBef>
              <a:spcPct val="0"/>
            </a:spcBef>
            <a:spcAft>
              <a:spcPct val="15000"/>
            </a:spcAft>
            <a:buChar char="•"/>
          </a:pPr>
          <a:r>
            <a:rPr lang="en-US" sz="1800" i="0" kern="1200" baseline="0" dirty="0"/>
            <a:t>(813) 582-7349</a:t>
          </a:r>
          <a:endParaRPr lang="en-US" sz="1800" kern="1200" dirty="0"/>
        </a:p>
        <a:p>
          <a:pPr marL="171450" lvl="1" indent="-171450" algn="l" defTabSz="800100">
            <a:lnSpc>
              <a:spcPct val="90000"/>
            </a:lnSpc>
            <a:spcBef>
              <a:spcPct val="0"/>
            </a:spcBef>
            <a:spcAft>
              <a:spcPct val="15000"/>
            </a:spcAft>
            <a:buChar char="•"/>
          </a:pPr>
          <a:r>
            <a:rPr lang="en-US" sz="1800" i="0" kern="1200" baseline="0" dirty="0">
              <a:hlinkClick xmlns:r="http://schemas.openxmlformats.org/officeDocument/2006/relationships" r:id="rId1"/>
            </a:rPr>
            <a:t>gabaldona@plancom.org</a:t>
          </a:r>
          <a:endParaRPr lang="en-US" sz="1800" kern="1200" dirty="0"/>
        </a:p>
      </dsp:txBody>
      <dsp:txXfrm>
        <a:off x="0" y="333369"/>
        <a:ext cx="6817120" cy="1020600"/>
      </dsp:txXfrm>
    </dsp:sp>
    <dsp:sp modelId="{3390A2C2-EEB5-437A-BF4E-4FE9E3016CDA}">
      <dsp:nvSpPr>
        <dsp:cNvPr id="0" name=""/>
        <dsp:cNvSpPr/>
      </dsp:nvSpPr>
      <dsp:spPr>
        <a:xfrm>
          <a:off x="340856" y="78480"/>
          <a:ext cx="4771984"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0" tIns="0" rIns="180370" bIns="0" numCol="1" spcCol="1270" anchor="ctr" anchorCtr="0">
          <a:noAutofit/>
        </a:bodyPr>
        <a:lstStyle/>
        <a:p>
          <a:pPr marL="0" lvl="0" indent="0" algn="l" defTabSz="800100">
            <a:lnSpc>
              <a:spcPct val="90000"/>
            </a:lnSpc>
            <a:spcBef>
              <a:spcPct val="0"/>
            </a:spcBef>
            <a:spcAft>
              <a:spcPct val="35000"/>
            </a:spcAft>
            <a:buNone/>
          </a:pPr>
          <a:r>
            <a:rPr lang="en-US" sz="1800" kern="1200" dirty="0"/>
            <a:t>Alvaro Gabaldon</a:t>
          </a:r>
        </a:p>
      </dsp:txBody>
      <dsp:txXfrm>
        <a:off x="366795" y="104419"/>
        <a:ext cx="4720106" cy="479482"/>
      </dsp:txXfrm>
    </dsp:sp>
    <dsp:sp modelId="{7E767EE0-999C-42C3-BB54-41105D8FB75F}">
      <dsp:nvSpPr>
        <dsp:cNvPr id="0" name=""/>
        <dsp:cNvSpPr/>
      </dsp:nvSpPr>
      <dsp:spPr>
        <a:xfrm>
          <a:off x="0" y="1716849"/>
          <a:ext cx="6817120"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084" tIns="374904" rIns="529084" bIns="128016" numCol="1" spcCol="1270" anchor="t" anchorCtr="0">
          <a:noAutofit/>
        </a:bodyPr>
        <a:lstStyle/>
        <a:p>
          <a:pPr marL="171450" lvl="1" indent="-171450" algn="l" defTabSz="800100">
            <a:lnSpc>
              <a:spcPct val="90000"/>
            </a:lnSpc>
            <a:spcBef>
              <a:spcPct val="0"/>
            </a:spcBef>
            <a:spcAft>
              <a:spcPct val="15000"/>
            </a:spcAft>
            <a:buChar char="•"/>
          </a:pPr>
          <a:r>
            <a:rPr lang="en-US" sz="1800" i="0" kern="1200" baseline="0" dirty="0"/>
            <a:t>(813) 582-7320</a:t>
          </a:r>
          <a:endParaRPr lang="en-US" sz="1800" kern="1200" dirty="0"/>
        </a:p>
        <a:p>
          <a:pPr marL="171450" lvl="1" indent="-171450" algn="l" defTabSz="800100">
            <a:lnSpc>
              <a:spcPct val="90000"/>
            </a:lnSpc>
            <a:spcBef>
              <a:spcPct val="0"/>
            </a:spcBef>
            <a:spcAft>
              <a:spcPct val="15000"/>
            </a:spcAft>
            <a:buChar char="•"/>
          </a:pPr>
          <a:r>
            <a:rPr lang="en-US" sz="1800" i="0" kern="1200" baseline="0" dirty="0">
              <a:hlinkClick xmlns:r="http://schemas.openxmlformats.org/officeDocument/2006/relationships" r:id="rId2"/>
            </a:rPr>
            <a:t>garantivas@plancom.org</a:t>
          </a:r>
          <a:endParaRPr lang="en-US" sz="1800" kern="1200" dirty="0"/>
        </a:p>
      </dsp:txBody>
      <dsp:txXfrm>
        <a:off x="0" y="1716849"/>
        <a:ext cx="6817120" cy="1020600"/>
      </dsp:txXfrm>
    </dsp:sp>
    <dsp:sp modelId="{36D65436-BB63-42EE-86E9-79EDD0246E96}">
      <dsp:nvSpPr>
        <dsp:cNvPr id="0" name=""/>
        <dsp:cNvSpPr/>
      </dsp:nvSpPr>
      <dsp:spPr>
        <a:xfrm>
          <a:off x="340856" y="1461960"/>
          <a:ext cx="4771984"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0" tIns="0" rIns="180370" bIns="0" numCol="1" spcCol="1270" anchor="ctr" anchorCtr="0">
          <a:noAutofit/>
        </a:bodyPr>
        <a:lstStyle/>
        <a:p>
          <a:pPr marL="0" lvl="0" indent="0" algn="l" defTabSz="800100">
            <a:lnSpc>
              <a:spcPct val="90000"/>
            </a:lnSpc>
            <a:spcBef>
              <a:spcPct val="0"/>
            </a:spcBef>
            <a:spcAft>
              <a:spcPct val="35000"/>
            </a:spcAft>
            <a:buNone/>
          </a:pPr>
          <a:r>
            <a:rPr lang="en-US" sz="1800" kern="1200" dirty="0"/>
            <a:t>Sofia Garantiva </a:t>
          </a:r>
        </a:p>
      </dsp:txBody>
      <dsp:txXfrm>
        <a:off x="366795" y="1487899"/>
        <a:ext cx="4720106" cy="479482"/>
      </dsp:txXfrm>
    </dsp:sp>
    <dsp:sp modelId="{F0710AB9-1AEF-4633-A5E8-BE16A473F2EF}">
      <dsp:nvSpPr>
        <dsp:cNvPr id="0" name=""/>
        <dsp:cNvSpPr/>
      </dsp:nvSpPr>
      <dsp:spPr>
        <a:xfrm>
          <a:off x="0" y="3111120"/>
          <a:ext cx="6817120"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084" tIns="374904" rIns="529084"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t>(813) 582-7335</a:t>
          </a:r>
          <a:endParaRPr lang="en-US" sz="1800" kern="1200" dirty="0"/>
        </a:p>
        <a:p>
          <a:pPr marL="171450" lvl="1" indent="-171450" algn="l" defTabSz="800100">
            <a:lnSpc>
              <a:spcPct val="90000"/>
            </a:lnSpc>
            <a:spcBef>
              <a:spcPct val="0"/>
            </a:spcBef>
            <a:spcAft>
              <a:spcPct val="15000"/>
            </a:spcAft>
            <a:buChar char="•"/>
          </a:pPr>
          <a:r>
            <a:rPr lang="en-US" sz="1800" b="0" i="0" kern="1200">
              <a:hlinkClick xmlns:r="http://schemas.openxmlformats.org/officeDocument/2006/relationships" r:id="rId3"/>
            </a:rPr>
            <a:t>collinsj@plancom.org</a:t>
          </a:r>
          <a:endParaRPr lang="en-US" sz="1800" kern="1200"/>
        </a:p>
      </dsp:txBody>
      <dsp:txXfrm>
        <a:off x="0" y="3111120"/>
        <a:ext cx="6817120" cy="1020600"/>
      </dsp:txXfrm>
    </dsp:sp>
    <dsp:sp modelId="{C342A977-9BD0-4556-9534-A154B7B176B6}">
      <dsp:nvSpPr>
        <dsp:cNvPr id="0" name=""/>
        <dsp:cNvSpPr/>
      </dsp:nvSpPr>
      <dsp:spPr>
        <a:xfrm>
          <a:off x="340856" y="2845440"/>
          <a:ext cx="4771984"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0" tIns="0" rIns="180370" bIns="0" numCol="1" spcCol="1270" anchor="ctr" anchorCtr="0">
          <a:noAutofit/>
        </a:bodyPr>
        <a:lstStyle/>
        <a:p>
          <a:pPr marL="0" lvl="0" indent="0" algn="l" defTabSz="800100">
            <a:lnSpc>
              <a:spcPct val="90000"/>
            </a:lnSpc>
            <a:spcBef>
              <a:spcPct val="0"/>
            </a:spcBef>
            <a:spcAft>
              <a:spcPct val="35000"/>
            </a:spcAft>
            <a:buNone/>
          </a:pPr>
          <a:r>
            <a:rPr lang="en-US" sz="1800" kern="1200" dirty="0"/>
            <a:t>Jay Collins </a:t>
          </a:r>
        </a:p>
      </dsp:txBody>
      <dsp:txXfrm>
        <a:off x="366795" y="2871379"/>
        <a:ext cx="4720106" cy="479482"/>
      </dsp:txXfrm>
    </dsp:sp>
    <dsp:sp modelId="{10A8E557-DDDE-4071-9C46-0B718AFEC8B6}">
      <dsp:nvSpPr>
        <dsp:cNvPr id="0" name=""/>
        <dsp:cNvSpPr/>
      </dsp:nvSpPr>
      <dsp:spPr>
        <a:xfrm>
          <a:off x="0" y="4494600"/>
          <a:ext cx="6817120" cy="4536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40112F3-B382-4376-A168-29C7E813DA8C}">
      <dsp:nvSpPr>
        <dsp:cNvPr id="0" name=""/>
        <dsp:cNvSpPr/>
      </dsp:nvSpPr>
      <dsp:spPr>
        <a:xfrm>
          <a:off x="324154" y="4483165"/>
          <a:ext cx="4771984" cy="531360"/>
        </a:xfrm>
        <a:prstGeom prst="roundRect">
          <a:avLst/>
        </a:prstGeom>
        <a:solidFill>
          <a:srgbClr val="9A418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0" tIns="0" rIns="180370" bIns="0" numCol="1" spcCol="1270" anchor="ctr" anchorCtr="0">
          <a:noAutofit/>
        </a:bodyPr>
        <a:lstStyle/>
        <a:p>
          <a:pPr marL="0" lvl="0" indent="0" algn="l" defTabSz="1244600">
            <a:lnSpc>
              <a:spcPct val="90000"/>
            </a:lnSpc>
            <a:spcBef>
              <a:spcPct val="0"/>
            </a:spcBef>
            <a:spcAft>
              <a:spcPct val="35000"/>
            </a:spcAft>
            <a:buNone/>
          </a:pPr>
          <a:r>
            <a:rPr lang="en-US" sz="2800" b="0" kern="1200" baseline="0" dirty="0">
              <a:solidFill>
                <a:schemeClr val="bg1"/>
              </a:solidFill>
            </a:rPr>
            <a:t>bit.ly/</a:t>
          </a:r>
          <a:r>
            <a:rPr lang="en-US" sz="2800" b="0" kern="1200" baseline="0" dirty="0" err="1">
              <a:solidFill>
                <a:schemeClr val="bg1"/>
              </a:solidFill>
            </a:rPr>
            <a:t>planvalrico</a:t>
          </a:r>
          <a:endParaRPr lang="en-US" sz="2800" kern="1200" dirty="0">
            <a:solidFill>
              <a:schemeClr val="bg1"/>
            </a:solidFill>
          </a:endParaRPr>
        </a:p>
      </dsp:txBody>
      <dsp:txXfrm>
        <a:off x="350093" y="4509104"/>
        <a:ext cx="4720106"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4D42-9940-41B2-A32E-DDADD84AF4B2}">
      <dsp:nvSpPr>
        <dsp:cNvPr id="0" name=""/>
        <dsp:cNvSpPr/>
      </dsp:nvSpPr>
      <dsp:spPr>
        <a:xfrm>
          <a:off x="129549" y="1260650"/>
          <a:ext cx="4569712" cy="3241005"/>
        </a:xfrm>
        <a:prstGeom prst="ellipse">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Valrico Community Plan </a:t>
          </a:r>
        </a:p>
      </dsp:txBody>
      <dsp:txXfrm>
        <a:off x="798768" y="1735284"/>
        <a:ext cx="3231274" cy="2291737"/>
      </dsp:txXfrm>
    </dsp:sp>
    <dsp:sp modelId="{7E138437-CF23-4BC1-BD94-646BC8B373BD}">
      <dsp:nvSpPr>
        <dsp:cNvPr id="0" name=""/>
        <dsp:cNvSpPr/>
      </dsp:nvSpPr>
      <dsp:spPr>
        <a:xfrm>
          <a:off x="864378" y="0"/>
          <a:ext cx="5589167" cy="5826368"/>
        </a:xfrm>
        <a:prstGeom prst="blockArc">
          <a:avLst>
            <a:gd name="adj1" fmla="val 17527788"/>
            <a:gd name="adj2" fmla="val 4119114"/>
            <a:gd name="adj3" fmla="val 5750"/>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FD61B-5D0B-4694-962C-3A530F8B0DF6}">
      <dsp:nvSpPr>
        <dsp:cNvPr id="0" name=""/>
        <dsp:cNvSpPr/>
      </dsp:nvSpPr>
      <dsp:spPr>
        <a:xfrm>
          <a:off x="4979834" y="491162"/>
          <a:ext cx="1485308" cy="148572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F15E52-B99E-4B72-A916-9BF794A14094}">
      <dsp:nvSpPr>
        <dsp:cNvPr id="0" name=""/>
        <dsp:cNvSpPr/>
      </dsp:nvSpPr>
      <dsp:spPr>
        <a:xfrm>
          <a:off x="6335029" y="355036"/>
          <a:ext cx="4684661" cy="1437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dirty="0"/>
            <a:t>Planning Commission and County staff were requested by the BOCC to create a new community plan for the Valrico area</a:t>
          </a:r>
        </a:p>
      </dsp:txBody>
      <dsp:txXfrm>
        <a:off x="6335029" y="355036"/>
        <a:ext cx="4684661" cy="1437947"/>
      </dsp:txXfrm>
    </dsp:sp>
    <dsp:sp modelId="{5F9EABCD-C44B-49B3-9FBC-D2BC2A3CCCAF}">
      <dsp:nvSpPr>
        <dsp:cNvPr id="0" name=""/>
        <dsp:cNvSpPr/>
      </dsp:nvSpPr>
      <dsp:spPr>
        <a:xfrm>
          <a:off x="5553911" y="2181392"/>
          <a:ext cx="1485308" cy="148572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19FAD2-8FFF-402E-BC6E-DFCF368A2EE4}">
      <dsp:nvSpPr>
        <dsp:cNvPr id="0" name=""/>
        <dsp:cNvSpPr/>
      </dsp:nvSpPr>
      <dsp:spPr>
        <a:xfrm>
          <a:off x="7000606" y="2381866"/>
          <a:ext cx="4002152" cy="1437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b="1" kern="1200" dirty="0"/>
            <a:t>Planning Commission staff will work with the Valrico community to develop the plan’s Goals and Strategies</a:t>
          </a:r>
          <a:endParaRPr lang="en-US" sz="2000" b="0" kern="1200" dirty="0"/>
        </a:p>
        <a:p>
          <a:pPr marL="0" lvl="0" algn="l" defTabSz="933450">
            <a:lnSpc>
              <a:spcPct val="90000"/>
            </a:lnSpc>
            <a:spcBef>
              <a:spcPct val="0"/>
            </a:spcBef>
            <a:spcAft>
              <a:spcPct val="10000"/>
            </a:spcAft>
            <a:buNone/>
          </a:pPr>
          <a:endParaRPr lang="en-US" sz="2100" kern="1200" dirty="0"/>
        </a:p>
      </dsp:txBody>
      <dsp:txXfrm>
        <a:off x="7000606" y="2381866"/>
        <a:ext cx="4002152" cy="1437947"/>
      </dsp:txXfrm>
    </dsp:sp>
    <dsp:sp modelId="{0F036B76-B143-4E62-8A32-D9811AFC078F}">
      <dsp:nvSpPr>
        <dsp:cNvPr id="0" name=""/>
        <dsp:cNvSpPr/>
      </dsp:nvSpPr>
      <dsp:spPr>
        <a:xfrm>
          <a:off x="4979834" y="3895509"/>
          <a:ext cx="1485308" cy="148572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86C923-2A4B-4AF5-B886-C8B235B63FE4}">
      <dsp:nvSpPr>
        <dsp:cNvPr id="0" name=""/>
        <dsp:cNvSpPr/>
      </dsp:nvSpPr>
      <dsp:spPr>
        <a:xfrm>
          <a:off x="6548400" y="4268699"/>
          <a:ext cx="4150089" cy="1437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dirty="0"/>
            <a:t>The new Valrico Community Plan will be adopted into the Livable Communities Element of the Hillsborough County Plan</a:t>
          </a:r>
        </a:p>
      </dsp:txBody>
      <dsp:txXfrm>
        <a:off x="6548400" y="4268699"/>
        <a:ext cx="4150089" cy="1437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8E18B-5379-43A6-BA09-BB5497996281}">
      <dsp:nvSpPr>
        <dsp:cNvPr id="0" name=""/>
        <dsp:cNvSpPr/>
      </dsp:nvSpPr>
      <dsp:spPr>
        <a:xfrm>
          <a:off x="2451" y="0"/>
          <a:ext cx="2569852" cy="4305301"/>
        </a:xfrm>
        <a:prstGeom prst="roundRect">
          <a:avLst>
            <a:gd name="adj" fmla="val 10000"/>
          </a:avLst>
        </a:prstGeom>
        <a:solidFill>
          <a:srgbClr val="99C1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t>Online</a:t>
          </a:r>
        </a:p>
        <a:p>
          <a:pPr marL="228600" lvl="1" indent="-228600" algn="l" defTabSz="889000">
            <a:lnSpc>
              <a:spcPct val="90000"/>
            </a:lnSpc>
            <a:spcBef>
              <a:spcPct val="0"/>
            </a:spcBef>
            <a:spcAft>
              <a:spcPct val="15000"/>
            </a:spcAft>
            <a:buChar char="•"/>
          </a:pPr>
          <a:r>
            <a:rPr lang="en-US" sz="2000" kern="1200" dirty="0"/>
            <a:t>Check project website</a:t>
          </a:r>
        </a:p>
        <a:p>
          <a:pPr marL="228600" lvl="1" indent="-228600" algn="l" defTabSz="889000">
            <a:lnSpc>
              <a:spcPct val="90000"/>
            </a:lnSpc>
            <a:spcBef>
              <a:spcPct val="0"/>
            </a:spcBef>
            <a:spcAft>
              <a:spcPct val="15000"/>
            </a:spcAft>
            <a:buChar char="•"/>
          </a:pPr>
          <a:r>
            <a:rPr lang="en-US" sz="2000" kern="1200" dirty="0"/>
            <a:t>Participate in virtual meetings</a:t>
          </a:r>
        </a:p>
      </dsp:txBody>
      <dsp:txXfrm>
        <a:off x="2451" y="1722120"/>
        <a:ext cx="2569852" cy="1722120"/>
      </dsp:txXfrm>
    </dsp:sp>
    <dsp:sp modelId="{E563C817-8AD8-4C3C-B475-FD1C0B50D1F1}">
      <dsp:nvSpPr>
        <dsp:cNvPr id="0" name=""/>
        <dsp:cNvSpPr/>
      </dsp:nvSpPr>
      <dsp:spPr>
        <a:xfrm>
          <a:off x="570545" y="258318"/>
          <a:ext cx="1433665" cy="143366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5B4444D-4603-4D6E-8F40-0CA1092AD859}">
      <dsp:nvSpPr>
        <dsp:cNvPr id="0" name=""/>
        <dsp:cNvSpPr/>
      </dsp:nvSpPr>
      <dsp:spPr>
        <a:xfrm>
          <a:off x="2649399" y="0"/>
          <a:ext cx="2569852" cy="4305301"/>
        </a:xfrm>
        <a:prstGeom prst="roundRect">
          <a:avLst>
            <a:gd name="adj" fmla="val 10000"/>
          </a:avLst>
        </a:prstGeom>
        <a:solidFill>
          <a:schemeClr val="accent6">
            <a:shade val="50000"/>
            <a:hueOff val="184212"/>
            <a:satOff val="-8053"/>
            <a:lumOff val="21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t>Community-Wide Meetings</a:t>
          </a:r>
        </a:p>
        <a:p>
          <a:pPr marL="228600" lvl="1" indent="-228600" algn="l" defTabSz="889000">
            <a:lnSpc>
              <a:spcPct val="90000"/>
            </a:lnSpc>
            <a:spcBef>
              <a:spcPct val="0"/>
            </a:spcBef>
            <a:spcAft>
              <a:spcPct val="15000"/>
            </a:spcAft>
            <a:buChar char="•"/>
          </a:pPr>
          <a:r>
            <a:rPr lang="en-US" sz="2000" kern="1200" dirty="0"/>
            <a:t>Participate in a group activities</a:t>
          </a:r>
        </a:p>
        <a:p>
          <a:pPr marL="228600" lvl="1" indent="-228600" algn="l" defTabSz="889000">
            <a:lnSpc>
              <a:spcPct val="90000"/>
            </a:lnSpc>
            <a:spcBef>
              <a:spcPct val="0"/>
            </a:spcBef>
            <a:spcAft>
              <a:spcPct val="15000"/>
            </a:spcAft>
            <a:buChar char="•"/>
          </a:pPr>
          <a:r>
            <a:rPr lang="en-US" sz="2000" kern="1200" dirty="0"/>
            <a:t>Held occasionally</a:t>
          </a:r>
        </a:p>
      </dsp:txBody>
      <dsp:txXfrm>
        <a:off x="2649399" y="1722120"/>
        <a:ext cx="2569852" cy="1722120"/>
      </dsp:txXfrm>
    </dsp:sp>
    <dsp:sp modelId="{7DF4BF56-910B-4F77-9A81-6A23A3555609}">
      <dsp:nvSpPr>
        <dsp:cNvPr id="0" name=""/>
        <dsp:cNvSpPr/>
      </dsp:nvSpPr>
      <dsp:spPr>
        <a:xfrm>
          <a:off x="3217493" y="258318"/>
          <a:ext cx="1433665" cy="143366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B87F38-0639-4CC2-8D49-3230C0F997E2}">
      <dsp:nvSpPr>
        <dsp:cNvPr id="0" name=""/>
        <dsp:cNvSpPr/>
      </dsp:nvSpPr>
      <dsp:spPr>
        <a:xfrm>
          <a:off x="5296347" y="0"/>
          <a:ext cx="2569852" cy="4305301"/>
        </a:xfrm>
        <a:prstGeom prst="roundRect">
          <a:avLst>
            <a:gd name="adj" fmla="val 10000"/>
          </a:avLst>
        </a:prstGeom>
        <a:solidFill>
          <a:srgbClr val="7DB5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t>Office Hours</a:t>
          </a:r>
        </a:p>
        <a:p>
          <a:pPr marL="228600" lvl="1" indent="-228600" algn="l" defTabSz="889000">
            <a:lnSpc>
              <a:spcPct val="90000"/>
            </a:lnSpc>
            <a:spcBef>
              <a:spcPct val="0"/>
            </a:spcBef>
            <a:spcAft>
              <a:spcPct val="15000"/>
            </a:spcAft>
            <a:buChar char="•"/>
          </a:pPr>
          <a:r>
            <a:rPr lang="en-US" sz="2000" kern="1200" dirty="0"/>
            <a:t>Chat one-on-one with staff </a:t>
          </a:r>
        </a:p>
        <a:p>
          <a:pPr marL="228600" lvl="1" indent="-228600" algn="l" defTabSz="889000">
            <a:lnSpc>
              <a:spcPct val="90000"/>
            </a:lnSpc>
            <a:spcBef>
              <a:spcPct val="0"/>
            </a:spcBef>
            <a:spcAft>
              <a:spcPct val="15000"/>
            </a:spcAft>
            <a:buChar char="•"/>
          </a:pPr>
          <a:r>
            <a:rPr lang="en-US" sz="2000" kern="1200" dirty="0"/>
            <a:t>Held monthly in the community</a:t>
          </a:r>
        </a:p>
      </dsp:txBody>
      <dsp:txXfrm>
        <a:off x="5296347" y="1722120"/>
        <a:ext cx="2569852" cy="1722120"/>
      </dsp:txXfrm>
    </dsp:sp>
    <dsp:sp modelId="{8835E43C-B22E-499F-A19E-9860C01D3C4B}">
      <dsp:nvSpPr>
        <dsp:cNvPr id="0" name=""/>
        <dsp:cNvSpPr/>
      </dsp:nvSpPr>
      <dsp:spPr>
        <a:xfrm>
          <a:off x="5864441" y="258318"/>
          <a:ext cx="1433665" cy="143366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7500C96-41E9-406C-B272-722C4DBAE1A7}">
      <dsp:nvSpPr>
        <dsp:cNvPr id="0" name=""/>
        <dsp:cNvSpPr/>
      </dsp:nvSpPr>
      <dsp:spPr>
        <a:xfrm>
          <a:off x="7943295" y="0"/>
          <a:ext cx="2569852" cy="4305301"/>
        </a:xfrm>
        <a:prstGeom prst="roundRect">
          <a:avLst>
            <a:gd name="adj" fmla="val 10000"/>
          </a:avLst>
        </a:prstGeom>
        <a:solidFill>
          <a:srgbClr val="659C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i="0" kern="1200" baseline="0" dirty="0"/>
            <a:t>Volunteer as a Plan Ambassador </a:t>
          </a:r>
          <a:endParaRPr lang="en-US" sz="2400" kern="1200" dirty="0"/>
        </a:p>
      </dsp:txBody>
      <dsp:txXfrm>
        <a:off x="7943295" y="1722120"/>
        <a:ext cx="2569852" cy="1722120"/>
      </dsp:txXfrm>
    </dsp:sp>
    <dsp:sp modelId="{46977591-34D8-4766-9A0C-D3BFA2239159}">
      <dsp:nvSpPr>
        <dsp:cNvPr id="0" name=""/>
        <dsp:cNvSpPr/>
      </dsp:nvSpPr>
      <dsp:spPr>
        <a:xfrm>
          <a:off x="8511389" y="258318"/>
          <a:ext cx="1433665" cy="143366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9987A5B-3293-484E-9C86-D30CCA42BF3E}">
      <dsp:nvSpPr>
        <dsp:cNvPr id="0" name=""/>
        <dsp:cNvSpPr/>
      </dsp:nvSpPr>
      <dsp:spPr>
        <a:xfrm>
          <a:off x="420623" y="3557907"/>
          <a:ext cx="9674352" cy="645795"/>
        </a:xfrm>
        <a:prstGeom prst="leftRightArrow">
          <a:avLst/>
        </a:prstGeom>
        <a:solidFill>
          <a:schemeClr val="accent6">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2F32F-617E-41B6-9956-68421FFC7245}">
      <dsp:nvSpPr>
        <dsp:cNvPr id="0" name=""/>
        <dsp:cNvSpPr/>
      </dsp:nvSpPr>
      <dsp:spPr>
        <a:xfrm>
          <a:off x="0" y="0"/>
          <a:ext cx="10515600" cy="7956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July Community Open Houses</a:t>
          </a:r>
        </a:p>
      </dsp:txBody>
      <dsp:txXfrm>
        <a:off x="38838" y="38838"/>
        <a:ext cx="10437924" cy="717924"/>
      </dsp:txXfrm>
    </dsp:sp>
    <dsp:sp modelId="{2B734B9E-8D71-4218-9068-D6154E0187C3}">
      <dsp:nvSpPr>
        <dsp:cNvPr id="0" name=""/>
        <dsp:cNvSpPr/>
      </dsp:nvSpPr>
      <dsp:spPr>
        <a:xfrm>
          <a:off x="0" y="813969"/>
          <a:ext cx="10515600" cy="351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85750" lvl="1" indent="-285750" algn="l" defTabSz="1244600">
            <a:lnSpc>
              <a:spcPct val="90000"/>
            </a:lnSpc>
            <a:spcBef>
              <a:spcPct val="0"/>
            </a:spcBef>
            <a:spcAft>
              <a:spcPct val="20000"/>
            </a:spcAft>
            <a:buChar char="•"/>
          </a:pPr>
          <a:r>
            <a:rPr lang="en-US" sz="2800" kern="1200" dirty="0"/>
            <a:t>Monday’s meeting will follow the same format</a:t>
          </a:r>
        </a:p>
        <a:p>
          <a:pPr marL="285750" lvl="1" indent="-285750" algn="l" defTabSz="1244600">
            <a:lnSpc>
              <a:spcPct val="90000"/>
            </a:lnSpc>
            <a:spcBef>
              <a:spcPct val="0"/>
            </a:spcBef>
            <a:spcAft>
              <a:spcPct val="20000"/>
            </a:spcAft>
            <a:buChar char="•"/>
          </a:pPr>
          <a:r>
            <a:rPr lang="en-US" sz="2800" kern="1200" dirty="0"/>
            <a:t>Friday’s virtual meeting will just be a presentation </a:t>
          </a:r>
        </a:p>
        <a:p>
          <a:pPr marL="228600" lvl="1" indent="-228600" algn="l" defTabSz="1200150">
            <a:lnSpc>
              <a:spcPct val="90000"/>
            </a:lnSpc>
            <a:spcBef>
              <a:spcPct val="0"/>
            </a:spcBef>
            <a:spcAft>
              <a:spcPct val="20000"/>
            </a:spcAft>
            <a:buChar char="•"/>
          </a:pPr>
          <a:endParaRPr lang="en-US" sz="2700" kern="1200" dirty="0"/>
        </a:p>
      </dsp:txBody>
      <dsp:txXfrm>
        <a:off x="0" y="813969"/>
        <a:ext cx="10515600" cy="3519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486D-40AE-4E6A-8CAE-D435D9842DC3}">
      <dsp:nvSpPr>
        <dsp:cNvPr id="0" name=""/>
        <dsp:cNvSpPr/>
      </dsp:nvSpPr>
      <dsp:spPr>
        <a:xfrm>
          <a:off x="417109" y="0"/>
          <a:ext cx="4242509" cy="1415286"/>
        </a:xfrm>
        <a:prstGeom prst="rect">
          <a:avLst/>
        </a:prstGeom>
        <a:solidFill>
          <a:schemeClr val="bg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July 24, 2023</a:t>
          </a:r>
          <a:br>
            <a:rPr lang="en-US" sz="2400" kern="1200" dirty="0"/>
          </a:br>
          <a:endParaRPr lang="en-US" sz="2400" kern="1200" dirty="0"/>
        </a:p>
        <a:p>
          <a:pPr marL="0" lvl="0" indent="0" algn="ctr" defTabSz="1066800">
            <a:lnSpc>
              <a:spcPct val="100000"/>
            </a:lnSpc>
            <a:spcBef>
              <a:spcPct val="0"/>
            </a:spcBef>
            <a:spcAft>
              <a:spcPct val="35000"/>
            </a:spcAft>
            <a:buNone/>
          </a:pPr>
          <a:r>
            <a:rPr lang="en-US" sz="2400" kern="1200" dirty="0"/>
            <a:t>5:00PM – 7:00PM</a:t>
          </a:r>
        </a:p>
      </dsp:txBody>
      <dsp:txXfrm>
        <a:off x="417109" y="0"/>
        <a:ext cx="4242509" cy="1415286"/>
      </dsp:txXfrm>
    </dsp:sp>
    <dsp:sp modelId="{BA1EAEE5-BB2E-4987-AE0B-5F1B52098602}">
      <dsp:nvSpPr>
        <dsp:cNvPr id="0" name=""/>
        <dsp:cNvSpPr/>
      </dsp:nvSpPr>
      <dsp:spPr>
        <a:xfrm>
          <a:off x="5543441" y="0"/>
          <a:ext cx="3996791" cy="1415286"/>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89000">
            <a:lnSpc>
              <a:spcPct val="100000"/>
            </a:lnSpc>
            <a:spcBef>
              <a:spcPct val="0"/>
            </a:spcBef>
            <a:spcAft>
              <a:spcPct val="35000"/>
            </a:spcAft>
            <a:buNone/>
          </a:pPr>
          <a:r>
            <a:rPr lang="en-US" sz="2400" kern="1200" dirty="0">
              <a:solidFill>
                <a:prstClr val="white"/>
              </a:solidFill>
              <a:latin typeface="+mn-lt"/>
              <a:ea typeface="+mn-ea"/>
              <a:cs typeface="+mn-cs"/>
            </a:rPr>
            <a:t>July 28, 2023</a:t>
          </a:r>
          <a:br>
            <a:rPr lang="en-US" sz="2400" kern="1200" dirty="0">
              <a:solidFill>
                <a:prstClr val="white"/>
              </a:solidFill>
              <a:latin typeface="+mn-lt"/>
              <a:ea typeface="+mn-ea"/>
              <a:cs typeface="+mn-cs"/>
            </a:rPr>
          </a:br>
          <a:br>
            <a:rPr lang="en-US" sz="2400" kern="1200" dirty="0">
              <a:solidFill>
                <a:prstClr val="white"/>
              </a:solidFill>
              <a:latin typeface="+mn-lt"/>
              <a:ea typeface="+mn-ea"/>
              <a:cs typeface="+mn-cs"/>
            </a:rPr>
          </a:br>
          <a:r>
            <a:rPr lang="en-US" sz="2400" kern="1200" dirty="0">
              <a:solidFill>
                <a:prstClr val="white"/>
              </a:solidFill>
              <a:latin typeface="+mn-lt"/>
              <a:ea typeface="+mn-ea"/>
              <a:cs typeface="+mn-cs"/>
            </a:rPr>
            <a:t>12:00PM – 1:00PM</a:t>
          </a:r>
        </a:p>
      </dsp:txBody>
      <dsp:txXfrm>
        <a:off x="5543441" y="0"/>
        <a:ext cx="3996791" cy="14152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2F32F-617E-41B6-9956-68421FFC7245}">
      <dsp:nvSpPr>
        <dsp:cNvPr id="0" name=""/>
        <dsp:cNvSpPr/>
      </dsp:nvSpPr>
      <dsp:spPr>
        <a:xfrm>
          <a:off x="0" y="0"/>
          <a:ext cx="10515600" cy="79560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September Community Open Houses</a:t>
          </a:r>
        </a:p>
      </dsp:txBody>
      <dsp:txXfrm>
        <a:off x="38838" y="38838"/>
        <a:ext cx="10437924" cy="717924"/>
      </dsp:txXfrm>
    </dsp:sp>
    <dsp:sp modelId="{2B734B9E-8D71-4218-9068-D6154E0187C3}">
      <dsp:nvSpPr>
        <dsp:cNvPr id="0" name=""/>
        <dsp:cNvSpPr/>
      </dsp:nvSpPr>
      <dsp:spPr>
        <a:xfrm>
          <a:off x="0" y="813969"/>
          <a:ext cx="10515600" cy="351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3180" rIns="241808" bIns="43180" numCol="1" spcCol="1270" anchor="t" anchorCtr="0">
          <a:noAutofit/>
        </a:bodyPr>
        <a:lstStyle/>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Char char="•"/>
          </a:pPr>
          <a:r>
            <a:rPr lang="en-US" sz="2700" kern="1200" dirty="0"/>
            <a:t>Summary of this meeting and results from activities</a:t>
          </a:r>
        </a:p>
        <a:p>
          <a:pPr marL="228600" lvl="1" indent="-228600" algn="l" defTabSz="1200150">
            <a:lnSpc>
              <a:spcPct val="90000"/>
            </a:lnSpc>
            <a:spcBef>
              <a:spcPct val="0"/>
            </a:spcBef>
            <a:spcAft>
              <a:spcPct val="20000"/>
            </a:spcAft>
            <a:buChar char="•"/>
          </a:pPr>
          <a:r>
            <a:rPr lang="en-US" sz="2700" kern="1200" dirty="0"/>
            <a:t>Additional virtual meeting during weekday lunch hour </a:t>
          </a:r>
        </a:p>
        <a:p>
          <a:pPr marL="228600" lvl="1" indent="-228600" algn="l" defTabSz="1200150">
            <a:lnSpc>
              <a:spcPct val="90000"/>
            </a:lnSpc>
            <a:spcBef>
              <a:spcPct val="0"/>
            </a:spcBef>
            <a:spcAft>
              <a:spcPct val="20000"/>
            </a:spcAft>
            <a:buChar char="•"/>
          </a:pPr>
          <a:r>
            <a:rPr lang="en-US" sz="2700" kern="1200" dirty="0"/>
            <a:t>Survey #2 – Vision Statement and Goals</a:t>
          </a:r>
        </a:p>
      </dsp:txBody>
      <dsp:txXfrm>
        <a:off x="0" y="813969"/>
        <a:ext cx="10515600" cy="3519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486D-40AE-4E6A-8CAE-D435D9842DC3}">
      <dsp:nvSpPr>
        <dsp:cNvPr id="0" name=""/>
        <dsp:cNvSpPr/>
      </dsp:nvSpPr>
      <dsp:spPr>
        <a:xfrm>
          <a:off x="386421" y="0"/>
          <a:ext cx="4242509" cy="141528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Sept. 23, 2023</a:t>
          </a:r>
          <a:br>
            <a:rPr lang="en-US" sz="2400" kern="1200" dirty="0"/>
          </a:br>
          <a:endParaRPr lang="en-US" sz="2400" kern="1200" dirty="0"/>
        </a:p>
        <a:p>
          <a:pPr marL="0" lvl="0" indent="0" algn="ctr" defTabSz="1066800">
            <a:lnSpc>
              <a:spcPct val="100000"/>
            </a:lnSpc>
            <a:spcBef>
              <a:spcPct val="0"/>
            </a:spcBef>
            <a:spcAft>
              <a:spcPct val="35000"/>
            </a:spcAft>
            <a:buNone/>
          </a:pPr>
          <a:r>
            <a:rPr lang="en-US" sz="2400" kern="1200" dirty="0"/>
            <a:t>9:00AM – 12:00PM</a:t>
          </a:r>
        </a:p>
      </dsp:txBody>
      <dsp:txXfrm>
        <a:off x="386421" y="0"/>
        <a:ext cx="4242509" cy="1415286"/>
      </dsp:txXfrm>
    </dsp:sp>
    <dsp:sp modelId="{BA1EAEE5-BB2E-4987-AE0B-5F1B52098602}">
      <dsp:nvSpPr>
        <dsp:cNvPr id="0" name=""/>
        <dsp:cNvSpPr/>
      </dsp:nvSpPr>
      <dsp:spPr>
        <a:xfrm>
          <a:off x="5543441" y="0"/>
          <a:ext cx="3996791" cy="141528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89000">
            <a:lnSpc>
              <a:spcPct val="100000"/>
            </a:lnSpc>
            <a:spcBef>
              <a:spcPct val="0"/>
            </a:spcBef>
            <a:spcAft>
              <a:spcPct val="35000"/>
            </a:spcAft>
            <a:buNone/>
          </a:pPr>
          <a:r>
            <a:rPr lang="en-US" sz="2400" kern="1200">
              <a:latin typeface="+mn-lt"/>
              <a:ea typeface="+mn-ea"/>
              <a:cs typeface="+mn-cs"/>
            </a:rPr>
            <a:t>Sept. 25, 2023</a:t>
          </a:r>
          <a:br>
            <a:rPr lang="en-US" sz="2400" kern="1200">
              <a:latin typeface="+mn-lt"/>
              <a:ea typeface="+mn-ea"/>
              <a:cs typeface="+mn-cs"/>
            </a:rPr>
          </a:br>
          <a:br>
            <a:rPr lang="en-US" sz="2400" kern="1200">
              <a:latin typeface="+mn-lt"/>
              <a:ea typeface="+mn-ea"/>
              <a:cs typeface="+mn-cs"/>
            </a:rPr>
          </a:br>
          <a:r>
            <a:rPr lang="en-US" sz="2400" kern="1200">
              <a:latin typeface="+mn-lt"/>
              <a:ea typeface="+mn-ea"/>
              <a:cs typeface="+mn-cs"/>
            </a:rPr>
            <a:t>5:00PM – 7:00PM</a:t>
          </a:r>
          <a:endParaRPr lang="en-US" sz="2400" kern="1200" dirty="0">
            <a:latin typeface="+mn-lt"/>
            <a:ea typeface="+mn-ea"/>
            <a:cs typeface="+mn-cs"/>
          </a:endParaRPr>
        </a:p>
      </dsp:txBody>
      <dsp:txXfrm>
        <a:off x="5543441" y="0"/>
        <a:ext cx="3996791" cy="14152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19E64-6D8B-4242-9443-104E712DAB6E}">
      <dsp:nvSpPr>
        <dsp:cNvPr id="0" name=""/>
        <dsp:cNvSpPr/>
      </dsp:nvSpPr>
      <dsp:spPr>
        <a:xfrm>
          <a:off x="227466" y="0"/>
          <a:ext cx="5172074" cy="517207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3059BC-4293-41CB-89CB-DC9D91B41506}">
      <dsp:nvSpPr>
        <dsp:cNvPr id="0" name=""/>
        <dsp:cNvSpPr/>
      </dsp:nvSpPr>
      <dsp:spPr>
        <a:xfrm>
          <a:off x="718813" y="491347"/>
          <a:ext cx="2017109" cy="20171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Strengths </a:t>
          </a:r>
          <a:endParaRPr lang="en-US" sz="2000" kern="1200" dirty="0"/>
        </a:p>
      </dsp:txBody>
      <dsp:txXfrm>
        <a:off x="817280" y="589814"/>
        <a:ext cx="1820175" cy="1820175"/>
      </dsp:txXfrm>
    </dsp:sp>
    <dsp:sp modelId="{F934FD81-480A-4BA3-BC11-731B43D744DC}">
      <dsp:nvSpPr>
        <dsp:cNvPr id="0" name=""/>
        <dsp:cNvSpPr/>
      </dsp:nvSpPr>
      <dsp:spPr>
        <a:xfrm>
          <a:off x="2891084" y="491347"/>
          <a:ext cx="2017109" cy="201710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Weakness</a:t>
          </a:r>
          <a:endParaRPr lang="en-US" sz="2000" kern="1200" dirty="0"/>
        </a:p>
      </dsp:txBody>
      <dsp:txXfrm>
        <a:off x="2989551" y="589814"/>
        <a:ext cx="1820175" cy="1820175"/>
      </dsp:txXfrm>
    </dsp:sp>
    <dsp:sp modelId="{EB07C73A-B229-4D6E-9F4A-4A0BB39DEE3E}">
      <dsp:nvSpPr>
        <dsp:cNvPr id="0" name=""/>
        <dsp:cNvSpPr/>
      </dsp:nvSpPr>
      <dsp:spPr>
        <a:xfrm>
          <a:off x="718813" y="2663618"/>
          <a:ext cx="2017109" cy="201710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Opportunity </a:t>
          </a:r>
          <a:endParaRPr lang="en-US" sz="2000" kern="1200" dirty="0"/>
        </a:p>
      </dsp:txBody>
      <dsp:txXfrm>
        <a:off x="817280" y="2762085"/>
        <a:ext cx="1820175" cy="1820175"/>
      </dsp:txXfrm>
    </dsp:sp>
    <dsp:sp modelId="{B9A20FD8-A38F-49C1-8814-7FAADE315901}">
      <dsp:nvSpPr>
        <dsp:cNvPr id="0" name=""/>
        <dsp:cNvSpPr/>
      </dsp:nvSpPr>
      <dsp:spPr>
        <a:xfrm>
          <a:off x="2891084" y="2663618"/>
          <a:ext cx="2017109" cy="201710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Threat</a:t>
          </a:r>
          <a:endParaRPr lang="en-US" sz="2000" kern="1200" dirty="0"/>
        </a:p>
      </dsp:txBody>
      <dsp:txXfrm>
        <a:off x="2989551" y="2762085"/>
        <a:ext cx="1820175" cy="18201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2F32F-617E-41B6-9956-68421FFC7245}">
      <dsp:nvSpPr>
        <dsp:cNvPr id="0" name=""/>
        <dsp:cNvSpPr/>
      </dsp:nvSpPr>
      <dsp:spPr>
        <a:xfrm>
          <a:off x="0" y="0"/>
          <a:ext cx="10515600" cy="7956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July Community Open Houses</a:t>
          </a:r>
        </a:p>
      </dsp:txBody>
      <dsp:txXfrm>
        <a:off x="38838" y="38838"/>
        <a:ext cx="10437924" cy="717924"/>
      </dsp:txXfrm>
    </dsp:sp>
    <dsp:sp modelId="{2B734B9E-8D71-4218-9068-D6154E0187C3}">
      <dsp:nvSpPr>
        <dsp:cNvPr id="0" name=""/>
        <dsp:cNvSpPr/>
      </dsp:nvSpPr>
      <dsp:spPr>
        <a:xfrm>
          <a:off x="0" y="813969"/>
          <a:ext cx="10515600" cy="351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85750" lvl="1" indent="-285750" algn="l" defTabSz="1244600">
            <a:lnSpc>
              <a:spcPct val="90000"/>
            </a:lnSpc>
            <a:spcBef>
              <a:spcPct val="0"/>
            </a:spcBef>
            <a:spcAft>
              <a:spcPct val="20000"/>
            </a:spcAft>
            <a:buChar char="•"/>
          </a:pPr>
          <a:r>
            <a:rPr lang="en-US" sz="2800" kern="1200" dirty="0"/>
            <a:t>Monday’s meeting will follow the same format</a:t>
          </a:r>
        </a:p>
        <a:p>
          <a:pPr marL="285750" lvl="1" indent="-285750" algn="l" defTabSz="1244600">
            <a:lnSpc>
              <a:spcPct val="90000"/>
            </a:lnSpc>
            <a:spcBef>
              <a:spcPct val="0"/>
            </a:spcBef>
            <a:spcAft>
              <a:spcPct val="20000"/>
            </a:spcAft>
            <a:buChar char="•"/>
          </a:pPr>
          <a:r>
            <a:rPr lang="en-US" sz="2800" kern="1200" dirty="0"/>
            <a:t>Friday’s virtual meeting will just be a presentation </a:t>
          </a:r>
        </a:p>
        <a:p>
          <a:pPr marL="228600" lvl="1" indent="-228600" algn="l" defTabSz="1200150">
            <a:lnSpc>
              <a:spcPct val="90000"/>
            </a:lnSpc>
            <a:spcBef>
              <a:spcPct val="0"/>
            </a:spcBef>
            <a:spcAft>
              <a:spcPct val="20000"/>
            </a:spcAft>
            <a:buChar char="•"/>
          </a:pPr>
          <a:endParaRPr lang="en-US" sz="2700" kern="1200" dirty="0"/>
        </a:p>
      </dsp:txBody>
      <dsp:txXfrm>
        <a:off x="0" y="813969"/>
        <a:ext cx="10515600" cy="3519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EAF368-90CE-4D86-8476-FEC027DEA3DE}" type="datetimeFigureOut">
              <a:rPr lang="en-US" smtClean="0"/>
              <a:t>7/24/2023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0F586B-D654-4FFF-BF11-3649031E1084}" type="slidenum">
              <a:rPr lang="en-US" smtClean="0"/>
              <a:t>‹#›</a:t>
            </a:fld>
            <a:endParaRPr lang="en-US"/>
          </a:p>
        </p:txBody>
      </p:sp>
    </p:spTree>
    <p:extLst>
      <p:ext uri="{BB962C8B-B14F-4D97-AF65-F5344CB8AC3E}">
        <p14:creationId xmlns:p14="http://schemas.microsoft.com/office/powerpoint/2010/main" val="1607436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year of the establishing legislature (1989)</a:t>
            </a:r>
          </a:p>
          <a:p>
            <a:endParaRPr lang="en-US" dirty="0"/>
          </a:p>
          <a:p>
            <a:r>
              <a:rPr lang="en-US" dirty="0"/>
              <a:t>Established by state legislature in the 1960’s, have been doing planning for the jurisdictions since that time.</a:t>
            </a:r>
          </a:p>
          <a:p>
            <a:endParaRPr lang="en-US" dirty="0"/>
          </a:p>
          <a:p>
            <a:r>
              <a:rPr lang="en-US" dirty="0"/>
              <a:t>Questions:</a:t>
            </a:r>
          </a:p>
          <a:p>
            <a:pPr marL="171450" indent="-171450">
              <a:buFontTx/>
              <a:buChar char="-"/>
            </a:pPr>
            <a:r>
              <a:rPr lang="en-US" dirty="0"/>
              <a:t>How to protect Historical assets in the community?</a:t>
            </a:r>
          </a:p>
          <a:p>
            <a:pPr marL="171450" indent="-171450">
              <a:buFontTx/>
              <a:buChar char="-"/>
            </a:pPr>
            <a:r>
              <a:rPr lang="en-US" dirty="0"/>
              <a:t>Industrial and Energy park (specific policies, </a:t>
            </a:r>
          </a:p>
          <a:p>
            <a:pPr marL="0" indent="0">
              <a:buFontTx/>
              <a:buNone/>
            </a:pPr>
            <a:endParaRPr lang="en-US" dirty="0"/>
          </a:p>
          <a:p>
            <a:pPr marL="0" indent="0">
              <a:buFontTx/>
              <a:buNone/>
            </a:pPr>
            <a:r>
              <a:rPr lang="en-US" dirty="0" err="1"/>
              <a:t>Activites</a:t>
            </a:r>
            <a:r>
              <a:rPr lang="en-US" dirty="0"/>
              <a:t>:</a:t>
            </a:r>
          </a:p>
          <a:p>
            <a:pPr marL="171450" indent="-171450">
              <a:buFontTx/>
              <a:buChar char="-"/>
            </a:pPr>
            <a:r>
              <a:rPr lang="en-US" dirty="0"/>
              <a:t>The map activities will lay the foundation for a concept map</a:t>
            </a:r>
          </a:p>
          <a:p>
            <a:pPr marL="171450" indent="-171450">
              <a:buFontTx/>
              <a:buChar char="-"/>
            </a:pPr>
            <a:endParaRPr lang="en-US" dirty="0"/>
          </a:p>
          <a:p>
            <a:pPr marL="0" indent="0">
              <a:buFontTx/>
              <a:buNone/>
            </a:pPr>
            <a:r>
              <a:rPr lang="en-US" dirty="0"/>
              <a:t>Plan Ambassadors:</a:t>
            </a:r>
          </a:p>
          <a:p>
            <a:pPr marL="171450" indent="-171450">
              <a:buFontTx/>
              <a:buChar char="-"/>
            </a:pPr>
            <a:r>
              <a:rPr lang="en-US" dirty="0"/>
              <a:t>Bounce ideas and refine meeting agendas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Before next meeting, we’re going to ask for input on creating exercises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a:t>
            </a:fld>
            <a:endParaRPr lang="en-US"/>
          </a:p>
        </p:txBody>
      </p:sp>
    </p:spTree>
    <p:extLst>
      <p:ext uri="{BB962C8B-B14F-4D97-AF65-F5344CB8AC3E}">
        <p14:creationId xmlns:p14="http://schemas.microsoft.com/office/powerpoint/2010/main" val="1035973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survey is building the community’s vision and establishing goals.</a:t>
            </a:r>
          </a:p>
        </p:txBody>
      </p:sp>
      <p:sp>
        <p:nvSpPr>
          <p:cNvPr id="4" name="Slide Number Placeholder 3"/>
          <p:cNvSpPr>
            <a:spLocks noGrp="1"/>
          </p:cNvSpPr>
          <p:nvPr>
            <p:ph type="sldNum" sz="quarter" idx="5"/>
          </p:nvPr>
        </p:nvSpPr>
        <p:spPr/>
        <p:txBody>
          <a:bodyPr/>
          <a:lstStyle/>
          <a:p>
            <a:fld id="{9A0F586B-D654-4FFF-BF11-3649031E1084}" type="slidenum">
              <a:rPr lang="en-US" smtClean="0"/>
              <a:t>12</a:t>
            </a:fld>
            <a:endParaRPr lang="en-US"/>
          </a:p>
        </p:txBody>
      </p:sp>
    </p:spTree>
    <p:extLst>
      <p:ext uri="{BB962C8B-B14F-4D97-AF65-F5344CB8AC3E}">
        <p14:creationId xmlns:p14="http://schemas.microsoft.com/office/powerpoint/2010/main" val="104703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survey is building the community’s vision and establishing goals.</a:t>
            </a:r>
          </a:p>
        </p:txBody>
      </p:sp>
      <p:sp>
        <p:nvSpPr>
          <p:cNvPr id="4" name="Slide Number Placeholder 3"/>
          <p:cNvSpPr>
            <a:spLocks noGrp="1"/>
          </p:cNvSpPr>
          <p:nvPr>
            <p:ph type="sldNum" sz="quarter" idx="5"/>
          </p:nvPr>
        </p:nvSpPr>
        <p:spPr/>
        <p:txBody>
          <a:bodyPr/>
          <a:lstStyle/>
          <a:p>
            <a:fld id="{9A0F586B-D654-4FFF-BF11-3649031E1084}" type="slidenum">
              <a:rPr lang="en-US" smtClean="0"/>
              <a:t>13</a:t>
            </a:fld>
            <a:endParaRPr lang="en-US"/>
          </a:p>
        </p:txBody>
      </p:sp>
    </p:spTree>
    <p:extLst>
      <p:ext uri="{BB962C8B-B14F-4D97-AF65-F5344CB8AC3E}">
        <p14:creationId xmlns:p14="http://schemas.microsoft.com/office/powerpoint/2010/main" val="72229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Series of community meetings and surveys that reaffirm and reflect the conversation back to the community</a:t>
            </a:r>
          </a:p>
        </p:txBody>
      </p:sp>
      <p:sp>
        <p:nvSpPr>
          <p:cNvPr id="4" name="Slide Number Placeholder 3"/>
          <p:cNvSpPr>
            <a:spLocks noGrp="1"/>
          </p:cNvSpPr>
          <p:nvPr>
            <p:ph type="sldNum" sz="quarter" idx="10"/>
          </p:nvPr>
        </p:nvSpPr>
        <p:spPr/>
        <p:txBody>
          <a:bodyPr/>
          <a:lstStyle/>
          <a:p>
            <a:fld id="{A6F507B9-63CE-45B2-AFD4-FE79068CE0A4}" type="slidenum">
              <a:rPr lang="en-US" smtClean="0"/>
              <a:t>14</a:t>
            </a:fld>
            <a:endParaRPr lang="en-US"/>
          </a:p>
        </p:txBody>
      </p:sp>
    </p:spTree>
    <p:extLst>
      <p:ext uri="{BB962C8B-B14F-4D97-AF65-F5344CB8AC3E}">
        <p14:creationId xmlns:p14="http://schemas.microsoft.com/office/powerpoint/2010/main" val="3370770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u="sng" dirty="0">
                <a:effectLst/>
                <a:latin typeface="Segoe UI" panose="020B0502040204020203" pitchFamily="34" charset="0"/>
              </a:rPr>
              <a:t>Describe the General Area/ Location of Valrico within the county</a:t>
            </a:r>
          </a:p>
          <a:p>
            <a:pPr marL="285750" indent="-285750">
              <a:buFontTx/>
              <a:buChar char="-"/>
            </a:pPr>
            <a:r>
              <a:rPr lang="en-US" sz="1800" b="0" u="none" dirty="0">
                <a:effectLst/>
                <a:latin typeface="Segoe UI" panose="020B0502040204020203" pitchFamily="34" charset="0"/>
              </a:rPr>
              <a:t>Describe the community plan boundaries</a:t>
            </a:r>
          </a:p>
          <a:p>
            <a:pPr marL="285750" indent="-285750">
              <a:buFontTx/>
              <a:buChar char="-"/>
            </a:pPr>
            <a:r>
              <a:rPr lang="en-US" sz="1800" b="0" u="none" dirty="0">
                <a:effectLst/>
                <a:latin typeface="Segoe UI" panose="020B0502040204020203" pitchFamily="34" charset="0"/>
              </a:rPr>
              <a:t>Describe the USA </a:t>
            </a:r>
          </a:p>
          <a:p>
            <a:pPr marL="742950" lvl="1" indent="-285750">
              <a:buFontTx/>
              <a:buChar char="-"/>
            </a:pPr>
            <a:r>
              <a:rPr lang="en-US" sz="1800" b="0" u="none" dirty="0">
                <a:effectLst/>
                <a:latin typeface="Segoe UI" panose="020B0502040204020203" pitchFamily="34" charset="0"/>
              </a:rPr>
              <a:t>Adopted in 1993</a:t>
            </a:r>
          </a:p>
          <a:p>
            <a:pPr marL="742950" lvl="1" indent="-285750">
              <a:buFontTx/>
              <a:buChar char="-"/>
            </a:pPr>
            <a:r>
              <a:rPr lang="en-US" sz="1800" b="0" u="none" dirty="0">
                <a:effectLst/>
                <a:latin typeface="Segoe UI" panose="020B0502040204020203" pitchFamily="34" charset="0"/>
              </a:rPr>
              <a:t>Ensures that growth gets directed where urban services like water, infrastructure, and roads are invested in </a:t>
            </a:r>
          </a:p>
          <a:p>
            <a:pPr marL="742950" lvl="1" indent="-285750">
              <a:buFontTx/>
              <a:buChar char="-"/>
            </a:pPr>
            <a:r>
              <a:rPr lang="en-US" sz="1800" b="0" u="none" dirty="0">
                <a:effectLst/>
                <a:latin typeface="Segoe UI" panose="020B0502040204020203" pitchFamily="34" charset="0"/>
              </a:rPr>
              <a:t>Min density of 4 units/ acre (the least intense land use within the USA)</a:t>
            </a:r>
            <a:br>
              <a:rPr lang="en-US" sz="1800" b="0" u="none" dirty="0">
                <a:effectLst/>
                <a:latin typeface="Segoe UI" panose="020B0502040204020203" pitchFamily="34" charset="0"/>
              </a:rPr>
            </a:br>
            <a:endParaRPr lang="en-US" sz="1800" b="0" u="none" dirty="0">
              <a:effectLst/>
              <a:latin typeface="Segoe UI" panose="020B0502040204020203" pitchFamily="34" charset="0"/>
            </a:endParaRPr>
          </a:p>
          <a:p>
            <a:pPr marL="285750" lvl="0" indent="-285750">
              <a:buFontTx/>
              <a:buChar char="-"/>
            </a:pPr>
            <a:r>
              <a:rPr lang="en-US" sz="1800" b="0" u="none" dirty="0">
                <a:effectLst/>
                <a:latin typeface="Segoe UI" panose="020B0502040204020203" pitchFamily="34" charset="0"/>
              </a:rPr>
              <a:t>The area to the right is the Energy/ Industrial area and is not currently in the plan</a:t>
            </a:r>
          </a:p>
          <a:p>
            <a:pPr marL="285750" lvl="0" indent="-285750">
              <a:buFontTx/>
              <a:buChar char="-"/>
            </a:pPr>
            <a:endParaRPr lang="en-US" sz="1800" b="0" u="none" dirty="0">
              <a:effectLst/>
              <a:latin typeface="Segoe UI" panose="020B0502040204020203" pitchFamily="34" charset="0"/>
            </a:endParaRPr>
          </a:p>
          <a:p>
            <a:pPr marL="742950" lvl="1" indent="-285750">
              <a:buFontTx/>
              <a:buChar char="-"/>
            </a:pPr>
            <a:endParaRPr lang="en-US" sz="1800" b="0" u="none" dirty="0">
              <a:effectLst/>
              <a:latin typeface="Segoe UI" panose="020B0502040204020203" pitchFamily="34" charset="0"/>
            </a:endParaRPr>
          </a:p>
          <a:p>
            <a:endParaRPr lang="en-US" sz="1800" b="1" u="sng" dirty="0">
              <a:effectLst/>
              <a:latin typeface="Segoe UI" panose="020B0502040204020203" pitchFamily="34" charset="0"/>
            </a:endParaRPr>
          </a:p>
          <a:p>
            <a:r>
              <a:rPr lang="en-US" sz="1800" b="0" u="none" dirty="0">
                <a:effectLst/>
                <a:latin typeface="Segoe UI" panose="020B0502040204020203" pitchFamily="34" charset="0"/>
              </a:rPr>
              <a:t>My address is “Valrico” but I am not within the boundary </a:t>
            </a:r>
          </a:p>
          <a:p>
            <a:r>
              <a:rPr lang="en-US" sz="1800" b="0" u="none" dirty="0">
                <a:effectLst/>
                <a:latin typeface="Segoe UI" panose="020B0502040204020203" pitchFamily="34" charset="0"/>
              </a:rPr>
              <a:t>- There are some people that </a:t>
            </a:r>
          </a:p>
        </p:txBody>
      </p:sp>
      <p:sp>
        <p:nvSpPr>
          <p:cNvPr id="4" name="Slide Number Placeholder 3"/>
          <p:cNvSpPr>
            <a:spLocks noGrp="1"/>
          </p:cNvSpPr>
          <p:nvPr>
            <p:ph type="sldNum" sz="quarter" idx="5"/>
          </p:nvPr>
        </p:nvSpPr>
        <p:spPr/>
        <p:txBody>
          <a:bodyPr/>
          <a:lstStyle/>
          <a:p>
            <a:fld id="{9A0F586B-D654-4FFF-BF11-3649031E1084}" type="slidenum">
              <a:rPr lang="en-US" smtClean="0"/>
              <a:t>16</a:t>
            </a:fld>
            <a:endParaRPr lang="en-US"/>
          </a:p>
        </p:txBody>
      </p:sp>
    </p:spTree>
    <p:extLst>
      <p:ext uri="{BB962C8B-B14F-4D97-AF65-F5344CB8AC3E}">
        <p14:creationId xmlns:p14="http://schemas.microsoft.com/office/powerpoint/2010/main" val="149917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17</a:t>
            </a:fld>
            <a:endParaRPr lang="en-US"/>
          </a:p>
        </p:txBody>
      </p:sp>
    </p:spTree>
    <p:extLst>
      <p:ext uri="{BB962C8B-B14F-4D97-AF65-F5344CB8AC3E}">
        <p14:creationId xmlns:p14="http://schemas.microsoft.com/office/powerpoint/2010/main" val="2001201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latin typeface="Open Sans" pitchFamily="2" charset="0"/>
              </a:rPr>
              <a:t>31% of the population between the ages of 45 and 64 years old</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18</a:t>
            </a:fld>
            <a:endParaRPr lang="en-US"/>
          </a:p>
        </p:txBody>
      </p:sp>
    </p:spTree>
    <p:extLst>
      <p:ext uri="{BB962C8B-B14F-4D97-AF65-F5344CB8AC3E}">
        <p14:creationId xmlns:p14="http://schemas.microsoft.com/office/powerpoint/2010/main" val="307073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Segoe UI" panose="020B0502040204020203" pitchFamily="34" charset="0"/>
              </a:rPr>
              <a:t>Overwhelmingly the construction and housing activity here has been single-family.</a:t>
            </a:r>
          </a:p>
        </p:txBody>
      </p:sp>
      <p:sp>
        <p:nvSpPr>
          <p:cNvPr id="4" name="Slide Number Placeholder 3"/>
          <p:cNvSpPr>
            <a:spLocks noGrp="1"/>
          </p:cNvSpPr>
          <p:nvPr>
            <p:ph type="sldNum" sz="quarter" idx="5"/>
          </p:nvPr>
        </p:nvSpPr>
        <p:spPr/>
        <p:txBody>
          <a:bodyPr/>
          <a:lstStyle/>
          <a:p>
            <a:fld id="{9A0F586B-D654-4FFF-BF11-3649031E1084}" type="slidenum">
              <a:rPr lang="en-US" smtClean="0"/>
              <a:t>19</a:t>
            </a:fld>
            <a:endParaRPr lang="en-US"/>
          </a:p>
        </p:txBody>
      </p:sp>
    </p:spTree>
    <p:extLst>
      <p:ext uri="{BB962C8B-B14F-4D97-AF65-F5344CB8AC3E}">
        <p14:creationId xmlns:p14="http://schemas.microsoft.com/office/powerpoint/2010/main" val="54432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21</a:t>
            </a:fld>
            <a:endParaRPr lang="en-US"/>
          </a:p>
        </p:txBody>
      </p:sp>
    </p:spTree>
    <p:extLst>
      <p:ext uri="{BB962C8B-B14F-4D97-AF65-F5344CB8AC3E}">
        <p14:creationId xmlns:p14="http://schemas.microsoft.com/office/powerpoint/2010/main" val="633124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22</a:t>
            </a:fld>
            <a:endParaRPr lang="en-US"/>
          </a:p>
        </p:txBody>
      </p:sp>
    </p:spTree>
    <p:extLst>
      <p:ext uri="{BB962C8B-B14F-4D97-AF65-F5344CB8AC3E}">
        <p14:creationId xmlns:p14="http://schemas.microsoft.com/office/powerpoint/2010/main" val="3551041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23</a:t>
            </a:fld>
            <a:endParaRPr lang="en-US"/>
          </a:p>
        </p:txBody>
      </p:sp>
    </p:spTree>
    <p:extLst>
      <p:ext uri="{BB962C8B-B14F-4D97-AF65-F5344CB8AC3E}">
        <p14:creationId xmlns:p14="http://schemas.microsoft.com/office/powerpoint/2010/main" val="33029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year of the establishing legislature (1989)</a:t>
            </a:r>
          </a:p>
          <a:p>
            <a:endParaRPr lang="en-US" dirty="0"/>
          </a:p>
          <a:p>
            <a:r>
              <a:rPr lang="en-US" dirty="0"/>
              <a:t>Established by state legislature in the 1960’s, have been doing planning for the jurisdictions since that time.</a:t>
            </a:r>
          </a:p>
        </p:txBody>
      </p:sp>
      <p:sp>
        <p:nvSpPr>
          <p:cNvPr id="4" name="Slide Number Placeholder 3"/>
          <p:cNvSpPr>
            <a:spLocks noGrp="1"/>
          </p:cNvSpPr>
          <p:nvPr>
            <p:ph type="sldNum" sz="quarter" idx="5"/>
          </p:nvPr>
        </p:nvSpPr>
        <p:spPr/>
        <p:txBody>
          <a:bodyPr/>
          <a:lstStyle/>
          <a:p>
            <a:fld id="{9A0F586B-D654-4FFF-BF11-3649031E1084}" type="slidenum">
              <a:rPr lang="en-US" smtClean="0"/>
              <a:t>3</a:t>
            </a:fld>
            <a:endParaRPr lang="en-US"/>
          </a:p>
        </p:txBody>
      </p:sp>
    </p:spTree>
    <p:extLst>
      <p:ext uri="{BB962C8B-B14F-4D97-AF65-F5344CB8AC3E}">
        <p14:creationId xmlns:p14="http://schemas.microsoft.com/office/powerpoint/2010/main" val="2174897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24</a:t>
            </a:fld>
            <a:endParaRPr lang="en-US"/>
          </a:p>
        </p:txBody>
      </p:sp>
    </p:spTree>
    <p:extLst>
      <p:ext uri="{BB962C8B-B14F-4D97-AF65-F5344CB8AC3E}">
        <p14:creationId xmlns:p14="http://schemas.microsoft.com/office/powerpoint/2010/main" val="447865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a:t>
            </a:r>
            <a:r>
              <a:rPr lang="en-US" dirty="0" err="1"/>
              <a:t>Mentimeter</a:t>
            </a:r>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25</a:t>
            </a:fld>
            <a:endParaRPr lang="en-US"/>
          </a:p>
        </p:txBody>
      </p:sp>
    </p:spTree>
    <p:extLst>
      <p:ext uri="{BB962C8B-B14F-4D97-AF65-F5344CB8AC3E}">
        <p14:creationId xmlns:p14="http://schemas.microsoft.com/office/powerpoint/2010/main" val="3280409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a:t>
            </a:r>
            <a:r>
              <a:rPr lang="en-US" dirty="0" err="1"/>
              <a:t>Mentimeter</a:t>
            </a:r>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26</a:t>
            </a:fld>
            <a:endParaRPr lang="en-US"/>
          </a:p>
        </p:txBody>
      </p:sp>
    </p:spTree>
    <p:extLst>
      <p:ext uri="{BB962C8B-B14F-4D97-AF65-F5344CB8AC3E}">
        <p14:creationId xmlns:p14="http://schemas.microsoft.com/office/powerpoint/2010/main" val="187565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a:t>
            </a:r>
            <a:r>
              <a:rPr lang="en-US" dirty="0" err="1"/>
              <a:t>Mentimeter</a:t>
            </a:r>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27</a:t>
            </a:fld>
            <a:endParaRPr lang="en-US"/>
          </a:p>
        </p:txBody>
      </p:sp>
    </p:spTree>
    <p:extLst>
      <p:ext uri="{BB962C8B-B14F-4D97-AF65-F5344CB8AC3E}">
        <p14:creationId xmlns:p14="http://schemas.microsoft.com/office/powerpoint/2010/main" val="4282579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exercise we’re doing today will:</a:t>
            </a:r>
          </a:p>
          <a:p>
            <a:pPr marL="171450" indent="-171450">
              <a:buFontTx/>
              <a:buChar char="-"/>
            </a:pPr>
            <a:r>
              <a:rPr lang="en-US" dirty="0"/>
              <a:t>Establish the boundaries of the CP</a:t>
            </a:r>
          </a:p>
          <a:p>
            <a:pPr marL="171450" indent="-171450">
              <a:buFontTx/>
              <a:buChar char="-"/>
            </a:pPr>
            <a:r>
              <a:rPr lang="en-US" dirty="0"/>
              <a:t>The foundation for the Concept Map which is the visualization of your plan</a:t>
            </a:r>
          </a:p>
          <a:p>
            <a:pPr marL="171450" indent="-171450">
              <a:buFontTx/>
              <a:buChar char="-"/>
            </a:pPr>
            <a:r>
              <a:rPr lang="en-US" dirty="0"/>
              <a:t>Begin to establish the goals for the plan</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A0F586B-D654-4FFF-BF11-3649031E1084}" type="slidenum">
              <a:rPr lang="en-US" smtClean="0"/>
              <a:t>28</a:t>
            </a:fld>
            <a:endParaRPr lang="en-US"/>
          </a:p>
        </p:txBody>
      </p:sp>
    </p:spTree>
    <p:extLst>
      <p:ext uri="{BB962C8B-B14F-4D97-AF65-F5344CB8AC3E}">
        <p14:creationId xmlns:p14="http://schemas.microsoft.com/office/powerpoint/2010/main" val="762522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29</a:t>
            </a:fld>
            <a:endParaRPr lang="en-US"/>
          </a:p>
        </p:txBody>
      </p:sp>
    </p:spTree>
    <p:extLst>
      <p:ext uri="{BB962C8B-B14F-4D97-AF65-F5344CB8AC3E}">
        <p14:creationId xmlns:p14="http://schemas.microsoft.com/office/powerpoint/2010/main" val="3473980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30</a:t>
            </a:fld>
            <a:endParaRPr lang="en-US"/>
          </a:p>
        </p:txBody>
      </p:sp>
    </p:spTree>
    <p:extLst>
      <p:ext uri="{BB962C8B-B14F-4D97-AF65-F5344CB8AC3E}">
        <p14:creationId xmlns:p14="http://schemas.microsoft.com/office/powerpoint/2010/main" val="1573233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survey is building the community’s vision and establishing goals.</a:t>
            </a:r>
          </a:p>
        </p:txBody>
      </p:sp>
      <p:sp>
        <p:nvSpPr>
          <p:cNvPr id="4" name="Slide Number Placeholder 3"/>
          <p:cNvSpPr>
            <a:spLocks noGrp="1"/>
          </p:cNvSpPr>
          <p:nvPr>
            <p:ph type="sldNum" sz="quarter" idx="5"/>
          </p:nvPr>
        </p:nvSpPr>
        <p:spPr/>
        <p:txBody>
          <a:bodyPr/>
          <a:lstStyle/>
          <a:p>
            <a:fld id="{9A0F586B-D654-4FFF-BF11-3649031E1084}" type="slidenum">
              <a:rPr lang="en-US" smtClean="0"/>
              <a:t>31</a:t>
            </a:fld>
            <a:endParaRPr lang="en-US"/>
          </a:p>
        </p:txBody>
      </p:sp>
    </p:spTree>
    <p:extLst>
      <p:ext uri="{BB962C8B-B14F-4D97-AF65-F5344CB8AC3E}">
        <p14:creationId xmlns:p14="http://schemas.microsoft.com/office/powerpoint/2010/main" val="3388993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survey is building the community’s vision and establishing goals.</a:t>
            </a:r>
          </a:p>
        </p:txBody>
      </p:sp>
      <p:sp>
        <p:nvSpPr>
          <p:cNvPr id="4" name="Slide Number Placeholder 3"/>
          <p:cNvSpPr>
            <a:spLocks noGrp="1"/>
          </p:cNvSpPr>
          <p:nvPr>
            <p:ph type="sldNum" sz="quarter" idx="5"/>
          </p:nvPr>
        </p:nvSpPr>
        <p:spPr/>
        <p:txBody>
          <a:bodyPr/>
          <a:lstStyle/>
          <a:p>
            <a:fld id="{9A0F586B-D654-4FFF-BF11-3649031E1084}" type="slidenum">
              <a:rPr lang="en-US" smtClean="0"/>
              <a:t>32</a:t>
            </a:fld>
            <a:endParaRPr lang="en-US"/>
          </a:p>
        </p:txBody>
      </p:sp>
    </p:spTree>
    <p:extLst>
      <p:ext uri="{BB962C8B-B14F-4D97-AF65-F5344CB8AC3E}">
        <p14:creationId xmlns:p14="http://schemas.microsoft.com/office/powerpoint/2010/main" val="168423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Established by state legislature in the 1960’s, have been doing planning for the jurisdictions of Hillsborough County for over 50 years.</a:t>
            </a:r>
            <a:br>
              <a:rPr lang="en-US" dirty="0"/>
            </a:br>
            <a:endParaRPr lang="en-US" dirty="0"/>
          </a:p>
          <a:p>
            <a:pPr marL="228600" indent="-228600">
              <a:buFont typeface="+mj-lt"/>
              <a:buAutoNum type="arabicPeriod"/>
            </a:pPr>
            <a:r>
              <a:rPr lang="en-US" dirty="0"/>
              <a:t>The Planning Commission is an independent agency, our board is led by 10 citizens appointed by elected officials. These citizens serve four year terms and represent all four jurisdictions in Hillsborough County.</a:t>
            </a:r>
            <a:br>
              <a:rPr lang="en-US" dirty="0"/>
            </a:br>
            <a:endParaRPr lang="en-US" dirty="0"/>
          </a:p>
          <a:p>
            <a:pPr marL="228600" indent="-228600">
              <a:buFont typeface="+mj-lt"/>
              <a:buAutoNum type="arabicPeriod"/>
            </a:pPr>
            <a:r>
              <a:rPr lang="en-US" dirty="0"/>
              <a:t>We make recommendations about land use, community planning, capital improvements, urban design, and other issues that the comprehensive plan covers. These topics are used to organize policies that the County uses when making decisions that affect growth management, transportation, and environmental protection. We do not create laws but provide decision makers with research, knowledge, and citizen feedback.</a:t>
            </a:r>
            <a:br>
              <a:rPr lang="en-US" dirty="0"/>
            </a:br>
            <a:endParaRPr lang="en-US" dirty="0"/>
          </a:p>
          <a:p>
            <a:pPr marL="228600" indent="-228600">
              <a:buFont typeface="+mj-lt"/>
              <a:buAutoNum type="arabicPeriod"/>
            </a:pPr>
            <a:r>
              <a:rPr lang="en-US" dirty="0"/>
              <a:t>Aside from making recommendations at day to day government hearings and processes, we maintain and update the Comprehensive Plan. A comprehensive plan is a state mandated document that gets adopted by the County Government and reviewed by the state. We’ll go into more detail with a graphic on the next slide.</a:t>
            </a:r>
          </a:p>
          <a:p>
            <a:pPr marL="228600" indent="-228600">
              <a:buFont typeface="+mj-lt"/>
              <a:buAutoNum type="arabicPeriod"/>
            </a:pP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4</a:t>
            </a:fld>
            <a:endParaRPr lang="en-US"/>
          </a:p>
        </p:txBody>
      </p:sp>
    </p:spTree>
    <p:extLst>
      <p:ext uri="{BB962C8B-B14F-4D97-AF65-F5344CB8AC3E}">
        <p14:creationId xmlns:p14="http://schemas.microsoft.com/office/powerpoint/2010/main" val="35760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Plan - An official document in ordinance form adopted by the local government setting forth its goals, objectives, and policies regarding the long-term development of the area within its jurisdiction.</a:t>
            </a:r>
          </a:p>
          <a:p>
            <a:endParaRPr lang="en-US" dirty="0"/>
          </a:p>
          <a:p>
            <a:r>
              <a:rPr lang="en-US" dirty="0"/>
              <a:t>Community Plan - A strategic plan that employs a public process to identify community assets, needs, and preferences, articulate a community vision for the future, and set goals and strategies aimed at resolving needs and achieving the vision. While it has required elements of Comp Plan, allows each community to choose its own path and establish goals. These 22 plans are housed within the Livable Communities Element. An extension of the comp plan, it deals with the same topics – Housing, Transportation, Land Use but how these topics can be more specifically looked at for Valrico. </a:t>
            </a:r>
          </a:p>
          <a:p>
            <a:endParaRPr lang="en-US" dirty="0"/>
          </a:p>
          <a:p>
            <a:r>
              <a:rPr lang="en-US" dirty="0"/>
              <a:t>*There is a transportation strategy for Hillsborough County – let’s talk about a transportation strategy for Valrico</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5</a:t>
            </a:fld>
            <a:endParaRPr lang="en-US"/>
          </a:p>
        </p:txBody>
      </p:sp>
    </p:spTree>
    <p:extLst>
      <p:ext uri="{BB962C8B-B14F-4D97-AF65-F5344CB8AC3E}">
        <p14:creationId xmlns:p14="http://schemas.microsoft.com/office/powerpoint/2010/main" val="342533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6</a:t>
            </a:fld>
            <a:endParaRPr lang="en-US"/>
          </a:p>
        </p:txBody>
      </p:sp>
    </p:spTree>
    <p:extLst>
      <p:ext uri="{BB962C8B-B14F-4D97-AF65-F5344CB8AC3E}">
        <p14:creationId xmlns:p14="http://schemas.microsoft.com/office/powerpoint/2010/main" val="87115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Use to visualize, advocate and memorialize their vision going forward</a:t>
            </a:r>
          </a:p>
          <a:p>
            <a:endParaRPr lang="en-US" sz="1800" dirty="0">
              <a:effectLst/>
              <a:latin typeface="Segoe UI" panose="020B0502040204020203" pitchFamily="34" charset="0"/>
            </a:endParaRPr>
          </a:p>
          <a:p>
            <a:r>
              <a:rPr lang="en-US" sz="1800" dirty="0">
                <a:effectLst/>
                <a:latin typeface="Segoe UI" panose="020B0502040204020203" pitchFamily="34" charset="0"/>
              </a:rPr>
              <a:t>Use the CP to advocate for the Vision that the plan lays out.</a:t>
            </a:r>
            <a:endParaRPr lang="en-US" dirty="0"/>
          </a:p>
          <a:p>
            <a:endParaRPr lang="en-US" dirty="0"/>
          </a:p>
          <a:p>
            <a:r>
              <a:rPr lang="en-US" dirty="0"/>
              <a:t>Wimauma comp plan – community plan – code graphic</a:t>
            </a:r>
          </a:p>
          <a:p>
            <a:endParaRPr lang="en-US" dirty="0"/>
          </a:p>
          <a:p>
            <a:r>
              <a:rPr lang="en-US" dirty="0"/>
              <a:t>Used by Citizens in a variety of ways, some examples include, the community may find other ways of using it to create value. </a:t>
            </a:r>
            <a:br>
              <a:rPr lang="en-US" dirty="0"/>
            </a:br>
            <a:br>
              <a:rPr lang="en-US" dirty="0"/>
            </a:br>
            <a:r>
              <a:rPr lang="en-US" dirty="0"/>
              <a:t>Used by Citizens as a voice to continue the plan’s vision.</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7</a:t>
            </a:fld>
            <a:endParaRPr lang="en-US"/>
          </a:p>
        </p:txBody>
      </p:sp>
    </p:spTree>
    <p:extLst>
      <p:ext uri="{BB962C8B-B14F-4D97-AF65-F5344CB8AC3E}">
        <p14:creationId xmlns:p14="http://schemas.microsoft.com/office/powerpoint/2010/main" val="72983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Use to visualize, advocate and memorialize their vision going forward</a:t>
            </a:r>
          </a:p>
          <a:p>
            <a:endParaRPr lang="en-US" sz="1800" dirty="0">
              <a:effectLst/>
              <a:latin typeface="Segoe UI" panose="020B0502040204020203" pitchFamily="34" charset="0"/>
            </a:endParaRPr>
          </a:p>
          <a:p>
            <a:r>
              <a:rPr lang="en-US" sz="1800" dirty="0">
                <a:effectLst/>
                <a:latin typeface="Segoe UI" panose="020B0502040204020203" pitchFamily="34" charset="0"/>
              </a:rPr>
              <a:t>Use the CP to advocate for the Vision that the plan lays out.</a:t>
            </a:r>
            <a:endParaRPr lang="en-US" dirty="0"/>
          </a:p>
          <a:p>
            <a:endParaRPr lang="en-US" dirty="0"/>
          </a:p>
          <a:p>
            <a:r>
              <a:rPr lang="en-US" dirty="0"/>
              <a:t>Wimauma comp plan – community plan – code graphic</a:t>
            </a:r>
          </a:p>
          <a:p>
            <a:endParaRPr lang="en-US" dirty="0"/>
          </a:p>
          <a:p>
            <a:r>
              <a:rPr lang="en-US" dirty="0"/>
              <a:t>Used by Citizens in a variety of ways, some examples include, the community may find other ways of using it to create value. </a:t>
            </a:r>
            <a:br>
              <a:rPr lang="en-US" dirty="0"/>
            </a:br>
            <a:br>
              <a:rPr lang="en-US" dirty="0"/>
            </a:br>
            <a:r>
              <a:rPr lang="en-US" dirty="0"/>
              <a:t>Used by Citizens as a voice to continue the plan’s vision.</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8</a:t>
            </a:fld>
            <a:endParaRPr lang="en-US"/>
          </a:p>
        </p:txBody>
      </p:sp>
    </p:spTree>
    <p:extLst>
      <p:ext uri="{BB962C8B-B14F-4D97-AF65-F5344CB8AC3E}">
        <p14:creationId xmlns:p14="http://schemas.microsoft.com/office/powerpoint/2010/main" val="2393292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1800" dirty="0">
                <a:effectLst/>
                <a:latin typeface="Segoe UI" panose="020B0502040204020203" pitchFamily="34" charset="0"/>
              </a:rPr>
              <a:t>This is not a tool that is designed for a specific project to get done. It is to create a vision (does not widen roads, does not construct sidewalks)</a:t>
            </a:r>
          </a:p>
          <a:p>
            <a:pPr marL="342900" indent="-342900">
              <a:buFont typeface="+mj-lt"/>
              <a:buAutoNum type="arabicPeriod"/>
            </a:pPr>
            <a:r>
              <a:rPr lang="en-US" sz="1800" dirty="0">
                <a:effectLst/>
                <a:latin typeface="Segoe UI" panose="020B0502040204020203" pitchFamily="34" charset="0"/>
              </a:rPr>
              <a:t>If you own a piece of property and you want to change the zoning on it, this is not the process for that.</a:t>
            </a:r>
          </a:p>
          <a:p>
            <a:pPr marL="342900" indent="-342900">
              <a:buFont typeface="+mj-lt"/>
              <a:buAutoNum type="arabicPeriod"/>
            </a:pPr>
            <a:r>
              <a:rPr lang="en-US" sz="1800" dirty="0">
                <a:effectLst/>
                <a:latin typeface="Segoe UI" panose="020B0502040204020203" pitchFamily="34" charset="0"/>
              </a:rPr>
              <a:t>A community plan is not a catch-all, there will be issues that are raised that cannot be addressed in a community plan. </a:t>
            </a:r>
            <a:br>
              <a:rPr lang="en-US" sz="1800" dirty="0">
                <a:effectLst/>
                <a:latin typeface="Segoe UI" panose="020B0502040204020203" pitchFamily="34" charset="0"/>
              </a:rPr>
            </a:br>
            <a:endParaRPr lang="en-US" sz="1800" dirty="0">
              <a:effectLst/>
              <a:latin typeface="Segoe UI" panose="020B0502040204020203" pitchFamily="34" charset="0"/>
            </a:endParaRPr>
          </a:p>
          <a:p>
            <a:r>
              <a:rPr lang="en-US" sz="1800" dirty="0">
                <a:effectLst/>
                <a:latin typeface="Segoe UI" panose="020B0502040204020203" pitchFamily="34" charset="0"/>
              </a:rPr>
              <a:t>If you have comments and concerns about the community that cannot be covered by the community plan, that’s what these yellow cards are for.</a:t>
            </a:r>
            <a:endParaRPr lang="en-US"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9</a:t>
            </a:fld>
            <a:endParaRPr lang="en-US"/>
          </a:p>
        </p:txBody>
      </p:sp>
    </p:spTree>
    <p:extLst>
      <p:ext uri="{BB962C8B-B14F-4D97-AF65-F5344CB8AC3E}">
        <p14:creationId xmlns:p14="http://schemas.microsoft.com/office/powerpoint/2010/main" val="408077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507B9-63CE-45B2-AFD4-FE79068CE0A4}" type="slidenum">
              <a:rPr lang="en-US" smtClean="0"/>
              <a:t>11</a:t>
            </a:fld>
            <a:endParaRPr lang="en-US"/>
          </a:p>
        </p:txBody>
      </p:sp>
    </p:spTree>
    <p:extLst>
      <p:ext uri="{BB962C8B-B14F-4D97-AF65-F5344CB8AC3E}">
        <p14:creationId xmlns:p14="http://schemas.microsoft.com/office/powerpoint/2010/main" val="2937882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707C-B596-4BAC-93A4-B8AB933552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0418C-7600-452C-90E5-35CEA1DBB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F8219-FB29-48A3-B6C1-BD28F8552EDD}"/>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5" name="Footer Placeholder 4">
            <a:extLst>
              <a:ext uri="{FF2B5EF4-FFF2-40B4-BE49-F238E27FC236}">
                <a16:creationId xmlns:a16="http://schemas.microsoft.com/office/drawing/2014/main" id="{4D5F08DC-495C-44C5-96DF-D4B879446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07DC1-6D4D-44C4-B1CC-AA822A7D4E27}"/>
              </a:ext>
            </a:extLst>
          </p:cNvPr>
          <p:cNvSpPr>
            <a:spLocks noGrp="1"/>
          </p:cNvSpPr>
          <p:nvPr>
            <p:ph type="sldNum" sz="quarter" idx="12"/>
          </p:nvPr>
        </p:nvSpPr>
        <p:spPr/>
        <p:txBody>
          <a:bodyPr/>
          <a:lstStyle/>
          <a:p>
            <a:fld id="{B5CFB206-106B-4D16-B852-267EB2CCBA25}" type="slidenum">
              <a:rPr lang="en-US" smtClean="0"/>
              <a:t>‹#›</a:t>
            </a:fld>
            <a:endParaRPr lang="en-US"/>
          </a:p>
        </p:txBody>
      </p:sp>
      <p:pic>
        <p:nvPicPr>
          <p:cNvPr id="7" name="Picture 6">
            <a:extLst>
              <a:ext uri="{FF2B5EF4-FFF2-40B4-BE49-F238E27FC236}">
                <a16:creationId xmlns:a16="http://schemas.microsoft.com/office/drawing/2014/main" id="{4719B803-A322-4383-8328-126376FE66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68" y="355674"/>
            <a:ext cx="4434303" cy="1402373"/>
          </a:xfrm>
          <a:prstGeom prst="rect">
            <a:avLst/>
          </a:prstGeom>
        </p:spPr>
      </p:pic>
    </p:spTree>
    <p:extLst>
      <p:ext uri="{BB962C8B-B14F-4D97-AF65-F5344CB8AC3E}">
        <p14:creationId xmlns:p14="http://schemas.microsoft.com/office/powerpoint/2010/main" val="2755886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E2A5C-F9D2-4CD7-8A2F-7A84E66AAB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344B6C-B25C-4282-9902-C4D89FC53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DB939-6EF9-4E7A-B99F-D16E768E82A8}"/>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5" name="Footer Placeholder 4">
            <a:extLst>
              <a:ext uri="{FF2B5EF4-FFF2-40B4-BE49-F238E27FC236}">
                <a16:creationId xmlns:a16="http://schemas.microsoft.com/office/drawing/2014/main" id="{AF72F8E6-5A10-488F-8EE8-E21A5FAF0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B86AF-8E30-4C31-ACCF-F6ED26FD0C70}"/>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06583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256A84-26C1-4FC2-A459-A041C77809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53788C-C3C4-40C5-BC6B-87BD96B7B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3B709-F44E-469C-8AE2-71C1824770E5}"/>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5" name="Footer Placeholder 4">
            <a:extLst>
              <a:ext uri="{FF2B5EF4-FFF2-40B4-BE49-F238E27FC236}">
                <a16:creationId xmlns:a16="http://schemas.microsoft.com/office/drawing/2014/main" id="{B1C97E0D-BBB3-42F9-BD74-837A6C6FD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C9AF7-9AB7-431F-AFD6-433ED7F6B90F}"/>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39787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6F06-0411-459C-94EA-678453C05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AD9C49-1504-480D-A5A8-ED2F39D86A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83D7E-7A6D-4710-BA83-B3F00543C3BD}"/>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5" name="Footer Placeholder 4">
            <a:extLst>
              <a:ext uri="{FF2B5EF4-FFF2-40B4-BE49-F238E27FC236}">
                <a16:creationId xmlns:a16="http://schemas.microsoft.com/office/drawing/2014/main" id="{A828766A-3FCD-42F4-8AE4-CA80AF52B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ADC99-9184-4D08-9FFD-AACE4BE28281}"/>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393720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039E2-C761-4816-A013-5F3FD7C262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76A1F7-2A7A-4CA8-BD97-FB1813F14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0D3B78-EBCD-416E-A27B-A9EF324854BD}"/>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5" name="Footer Placeholder 4">
            <a:extLst>
              <a:ext uri="{FF2B5EF4-FFF2-40B4-BE49-F238E27FC236}">
                <a16:creationId xmlns:a16="http://schemas.microsoft.com/office/drawing/2014/main" id="{CA2BD690-1B0A-49FE-A90F-9116209D3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0D90-3CBD-45A6-8D09-71EA659A9DAD}"/>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983381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DCAC-A7DF-4E7D-BBFB-063BF80DB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976C9-C6EA-4487-81E9-4DF7E5BEEA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79CE86-6E98-450F-BF7F-90A9631CB6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487F67-D19D-4172-8FC0-F621DB7C90DB}"/>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6" name="Footer Placeholder 5">
            <a:extLst>
              <a:ext uri="{FF2B5EF4-FFF2-40B4-BE49-F238E27FC236}">
                <a16:creationId xmlns:a16="http://schemas.microsoft.com/office/drawing/2014/main" id="{4D27610C-B86E-4781-A74E-304E3967F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9745B-0DCB-4D8C-9104-BA137AACE4EB}"/>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3118458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74C0-EC95-4C77-B0A2-C850FBE1A1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9C13A-F984-4F9C-980B-FA031C8C5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3C1B81-0F3E-4B52-8C9D-1DAF2F8499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85BA5-C3B9-42CB-8186-C481B6064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3A21B2-E758-436F-8230-131F846452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807122-F5FF-4DE5-B2F6-B985456A59D8}"/>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8" name="Footer Placeholder 7">
            <a:extLst>
              <a:ext uri="{FF2B5EF4-FFF2-40B4-BE49-F238E27FC236}">
                <a16:creationId xmlns:a16="http://schemas.microsoft.com/office/drawing/2014/main" id="{AD04807D-A770-4968-A9CB-1311A0C01A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5C5040-9654-4924-A4E3-988C42AD4077}"/>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2368499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BAD5-6AA0-48C9-B95A-821FA98C9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6707F0-3AE2-4A5F-B402-75FE60B0C6D9}"/>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4" name="Footer Placeholder 3">
            <a:extLst>
              <a:ext uri="{FF2B5EF4-FFF2-40B4-BE49-F238E27FC236}">
                <a16:creationId xmlns:a16="http://schemas.microsoft.com/office/drawing/2014/main" id="{D68BA5EB-30A3-4921-9100-F956632A1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AD2D3A-473D-4842-822E-4F2FD2784D03}"/>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149797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0042D-3318-40D3-9DEA-1E3278AE9B7C}"/>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3" name="Footer Placeholder 2">
            <a:extLst>
              <a:ext uri="{FF2B5EF4-FFF2-40B4-BE49-F238E27FC236}">
                <a16:creationId xmlns:a16="http://schemas.microsoft.com/office/drawing/2014/main" id="{CB8A46F8-7E29-4C31-A637-8D6B08129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287B98-262E-4562-A8DF-8DB5A21E01F6}"/>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64556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D8B7-323E-4280-97B7-DA6B7C4FE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207F47-357D-44E3-838F-09DEEC8EE1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A84B1F-BAAD-4503-86B5-3CDA38566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95A0E-BA8B-41EF-87AB-F055EA435D6A}"/>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6" name="Footer Placeholder 5">
            <a:extLst>
              <a:ext uri="{FF2B5EF4-FFF2-40B4-BE49-F238E27FC236}">
                <a16:creationId xmlns:a16="http://schemas.microsoft.com/office/drawing/2014/main" id="{9D97D4F6-6B4C-407A-A4C8-B18495F32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1BB45-04C5-4A7F-B144-06B0D672F2C3}"/>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19569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F135-5C57-4442-B9F7-65A25E08C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3A4BDF-5610-4E23-AD96-4894EB464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2FEDABA-CE64-4056-9E7B-AF4D60A10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79D45-2B6A-4BEE-99FC-2142FE1FC0C6}"/>
              </a:ext>
            </a:extLst>
          </p:cNvPr>
          <p:cNvSpPr>
            <a:spLocks noGrp="1"/>
          </p:cNvSpPr>
          <p:nvPr>
            <p:ph type="dt" sz="half" idx="10"/>
          </p:nvPr>
        </p:nvSpPr>
        <p:spPr/>
        <p:txBody>
          <a:bodyPr/>
          <a:lstStyle/>
          <a:p>
            <a:fld id="{86A80014-B20B-43A5-83D4-0F35303A167B}" type="datetimeFigureOut">
              <a:rPr lang="en-US" smtClean="0"/>
              <a:t>7/24/2023</a:t>
            </a:fld>
            <a:endParaRPr lang="en-US"/>
          </a:p>
        </p:txBody>
      </p:sp>
      <p:sp>
        <p:nvSpPr>
          <p:cNvPr id="6" name="Footer Placeholder 5">
            <a:extLst>
              <a:ext uri="{FF2B5EF4-FFF2-40B4-BE49-F238E27FC236}">
                <a16:creationId xmlns:a16="http://schemas.microsoft.com/office/drawing/2014/main" id="{CA95AC7D-5EEA-4211-AC5A-9E3F111ED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C5F32-9CB5-4176-8825-3BD5BBDAF8AE}"/>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554889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9F0EF-80BC-4909-B1BC-E222969CB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B0E73-233C-4D7D-AFE6-B3A53BBAD8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98C6B-589C-4066-80C1-A47EB71B3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80014-B20B-43A5-83D4-0F35303A167B}" type="datetimeFigureOut">
              <a:rPr lang="en-US" smtClean="0"/>
              <a:t>7/24/2023</a:t>
            </a:fld>
            <a:endParaRPr lang="en-US"/>
          </a:p>
        </p:txBody>
      </p:sp>
      <p:sp>
        <p:nvSpPr>
          <p:cNvPr id="5" name="Footer Placeholder 4">
            <a:extLst>
              <a:ext uri="{FF2B5EF4-FFF2-40B4-BE49-F238E27FC236}">
                <a16:creationId xmlns:a16="http://schemas.microsoft.com/office/drawing/2014/main" id="{8D007C9D-C82A-4018-8FD7-5A28FE22C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5997FE-4D0E-4636-96D4-A25FD2379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FB206-106B-4D16-B852-267EB2CCBA25}" type="slidenum">
              <a:rPr lang="en-US" smtClean="0"/>
              <a:t>‹#›</a:t>
            </a:fld>
            <a:endParaRPr lang="en-US"/>
          </a:p>
        </p:txBody>
      </p:sp>
      <p:sp>
        <p:nvSpPr>
          <p:cNvPr id="7" name="Rectangle 6">
            <a:extLst>
              <a:ext uri="{FF2B5EF4-FFF2-40B4-BE49-F238E27FC236}">
                <a16:creationId xmlns:a16="http://schemas.microsoft.com/office/drawing/2014/main" id="{CAC7F2EA-54D4-4A38-B234-59BC22F56E5E}"/>
              </a:ext>
            </a:extLst>
          </p:cNvPr>
          <p:cNvSpPr/>
          <p:nvPr/>
        </p:nvSpPr>
        <p:spPr>
          <a:xfrm>
            <a:off x="0" y="5877493"/>
            <a:ext cx="12192000" cy="980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7A69BD-EB23-4082-AC1E-F8F0E9385FB4}"/>
              </a:ext>
            </a:extLst>
          </p:cNvPr>
          <p:cNvSpPr/>
          <p:nvPr/>
        </p:nvSpPr>
        <p:spPr>
          <a:xfrm>
            <a:off x="0" y="5800558"/>
            <a:ext cx="12192000" cy="93411"/>
          </a:xfrm>
          <a:prstGeom prst="rect">
            <a:avLst/>
          </a:prstGeom>
          <a:solidFill>
            <a:srgbClr val="9A4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3B7C4C-3188-464B-BE8D-8D76EEA3A69D}"/>
              </a:ext>
            </a:extLst>
          </p:cNvPr>
          <p:cNvSpPr txBox="1"/>
          <p:nvPr/>
        </p:nvSpPr>
        <p:spPr>
          <a:xfrm>
            <a:off x="4374292" y="6203090"/>
            <a:ext cx="3443416"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 l a n h i l l s b o r o u g h . o r g  </a:t>
            </a:r>
          </a:p>
        </p:txBody>
      </p:sp>
      <p:cxnSp>
        <p:nvCxnSpPr>
          <p:cNvPr id="10" name="Straight Connector 9">
            <a:extLst>
              <a:ext uri="{FF2B5EF4-FFF2-40B4-BE49-F238E27FC236}">
                <a16:creationId xmlns:a16="http://schemas.microsoft.com/office/drawing/2014/main" id="{5A984B34-24CA-41EC-A0F8-F711C4AA9656}"/>
              </a:ext>
            </a:extLst>
          </p:cNvPr>
          <p:cNvCxnSpPr/>
          <p:nvPr/>
        </p:nvCxnSpPr>
        <p:spPr>
          <a:xfrm>
            <a:off x="3224463" y="6394850"/>
            <a:ext cx="92402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4295DC2E-4A38-4594-AEF6-16CDA6471203}"/>
              </a:ext>
            </a:extLst>
          </p:cNvPr>
          <p:cNvCxnSpPr/>
          <p:nvPr/>
        </p:nvCxnSpPr>
        <p:spPr>
          <a:xfrm>
            <a:off x="7988974" y="6386612"/>
            <a:ext cx="92402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3B96C61A-08F2-4964-AFF9-9BD44A2525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8200" y="5993657"/>
            <a:ext cx="464424" cy="767148"/>
          </a:xfrm>
          <a:prstGeom prst="rect">
            <a:avLst/>
          </a:prstGeom>
        </p:spPr>
      </p:pic>
    </p:spTree>
    <p:extLst>
      <p:ext uri="{BB962C8B-B14F-4D97-AF65-F5344CB8AC3E}">
        <p14:creationId xmlns:p14="http://schemas.microsoft.com/office/powerpoint/2010/main" val="3718882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30.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30.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30.pn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32.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30.pn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2.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0B3EB-005A-8DE1-FDDD-372341D0E2BD}"/>
              </a:ext>
            </a:extLst>
          </p:cNvPr>
          <p:cNvPicPr>
            <a:picLocks noChangeAspect="1"/>
          </p:cNvPicPr>
          <p:nvPr/>
        </p:nvPicPr>
        <p:blipFill rotWithShape="1">
          <a:blip r:embed="rId2">
            <a:extLst>
              <a:ext uri="{28A0092B-C50C-407E-A947-70E740481C1C}">
                <a14:useLocalDpi xmlns:a14="http://schemas.microsoft.com/office/drawing/2010/main" val="0"/>
              </a:ext>
            </a:extLst>
          </a:blip>
          <a:srcRect l="55" r="55"/>
          <a:stretch/>
        </p:blipFill>
        <p:spPr>
          <a:xfrm>
            <a:off x="7086597" y="0"/>
            <a:ext cx="5119394" cy="5802085"/>
          </a:xfrm>
          <a:prstGeom prst="rect">
            <a:avLst/>
          </a:prstGeom>
        </p:spPr>
      </p:pic>
      <p:sp>
        <p:nvSpPr>
          <p:cNvPr id="3" name="Subtitle 2">
            <a:extLst>
              <a:ext uri="{FF2B5EF4-FFF2-40B4-BE49-F238E27FC236}">
                <a16:creationId xmlns:a16="http://schemas.microsoft.com/office/drawing/2014/main" id="{4C912E5A-5C84-9ED4-B715-77ACF9B5D792}"/>
              </a:ext>
            </a:extLst>
          </p:cNvPr>
          <p:cNvSpPr>
            <a:spLocks noGrp="1"/>
          </p:cNvSpPr>
          <p:nvPr>
            <p:ph type="subTitle" idx="1"/>
          </p:nvPr>
        </p:nvSpPr>
        <p:spPr>
          <a:xfrm>
            <a:off x="574431" y="4047515"/>
            <a:ext cx="7795846" cy="1655762"/>
          </a:xfrm>
        </p:spPr>
        <p:txBody>
          <a:bodyPr/>
          <a:lstStyle/>
          <a:p>
            <a:pPr algn="l"/>
            <a:r>
              <a:rPr lang="en-US" dirty="0"/>
              <a:t>Open House </a:t>
            </a:r>
          </a:p>
          <a:p>
            <a:pPr algn="l"/>
            <a:r>
              <a:rPr lang="en-US" dirty="0"/>
              <a:t>July 22, 2023 &amp; July 24, 2023</a:t>
            </a:r>
          </a:p>
          <a:p>
            <a:pPr algn="l"/>
            <a:r>
              <a:rPr lang="en-US" dirty="0" err="1"/>
              <a:t>Mulrennan</a:t>
            </a:r>
            <a:r>
              <a:rPr lang="en-US" dirty="0"/>
              <a:t> Middle School</a:t>
            </a:r>
          </a:p>
          <a:p>
            <a:pPr algn="l"/>
            <a:endParaRPr lang="en-US" dirty="0"/>
          </a:p>
        </p:txBody>
      </p:sp>
      <p:sp>
        <p:nvSpPr>
          <p:cNvPr id="7" name="Rectangle 6">
            <a:extLst>
              <a:ext uri="{FF2B5EF4-FFF2-40B4-BE49-F238E27FC236}">
                <a16:creationId xmlns:a16="http://schemas.microsoft.com/office/drawing/2014/main" id="{42F78334-0E89-0CD6-1702-8F012AA411CB}"/>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6986-E316-E2CE-A66F-D57BFE9C79F9}"/>
              </a:ext>
            </a:extLst>
          </p:cNvPr>
          <p:cNvSpPr>
            <a:spLocks noGrp="1"/>
          </p:cNvSpPr>
          <p:nvPr>
            <p:ph type="ctrTitle"/>
          </p:nvPr>
        </p:nvSpPr>
        <p:spPr>
          <a:xfrm>
            <a:off x="574431" y="1567840"/>
            <a:ext cx="7795846" cy="2387600"/>
          </a:xfrm>
        </p:spPr>
        <p:txBody>
          <a:bodyPr>
            <a:normAutofit/>
          </a:bodyPr>
          <a:lstStyle/>
          <a:p>
            <a:pPr algn="l"/>
            <a:r>
              <a:rPr lang="en-US" sz="4800" dirty="0"/>
              <a:t>Valrico Community Plan</a:t>
            </a:r>
          </a:p>
        </p:txBody>
      </p:sp>
    </p:spTree>
    <p:extLst>
      <p:ext uri="{BB962C8B-B14F-4D97-AF65-F5344CB8AC3E}">
        <p14:creationId xmlns:p14="http://schemas.microsoft.com/office/powerpoint/2010/main" val="907350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B4AE09DB-5B96-B8A4-16A9-05E8873561EE}"/>
              </a:ext>
            </a:extLst>
          </p:cNvPr>
          <p:cNvGraphicFramePr>
            <a:graphicFrameLocks noGrp="1"/>
          </p:cNvGraphicFramePr>
          <p:nvPr>
            <p:ph sz="half" idx="2"/>
            <p:extLst>
              <p:ext uri="{D42A27DB-BD31-4B8C-83A1-F6EECF244321}">
                <p14:modId xmlns:p14="http://schemas.microsoft.com/office/powerpoint/2010/main" val="2680115136"/>
              </p:ext>
            </p:extLst>
          </p:nvPr>
        </p:nvGraphicFramePr>
        <p:xfrm>
          <a:off x="586154" y="0"/>
          <a:ext cx="11019691" cy="5826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3514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967D0B-2282-F739-0003-37B7543E1122}"/>
              </a:ext>
            </a:extLst>
          </p:cNvPr>
          <p:cNvSpPr>
            <a:spLocks noGrp="1"/>
          </p:cNvSpPr>
          <p:nvPr>
            <p:ph type="title"/>
          </p:nvPr>
        </p:nvSpPr>
        <p:spPr>
          <a:xfrm>
            <a:off x="838200" y="365125"/>
            <a:ext cx="10515600" cy="866775"/>
          </a:xfrm>
          <a:noFill/>
        </p:spPr>
        <p:txBody>
          <a:bodyPr vert="horz" lIns="91440" tIns="45720" rIns="91440" bIns="45720" rtlCol="0" anchor="b">
            <a:normAutofit/>
          </a:bodyPr>
          <a:lstStyle/>
          <a:p>
            <a:pPr algn="ctr"/>
            <a:r>
              <a:rPr lang="en-US" sz="5200" dirty="0"/>
              <a:t>How to Get Involved</a:t>
            </a:r>
            <a:endParaRPr lang="en-US" sz="5200" i="1" dirty="0"/>
          </a:p>
        </p:txBody>
      </p:sp>
      <p:graphicFrame>
        <p:nvGraphicFramePr>
          <p:cNvPr id="20" name="Content Placeholder 11">
            <a:extLst>
              <a:ext uri="{FF2B5EF4-FFF2-40B4-BE49-F238E27FC236}">
                <a16:creationId xmlns:a16="http://schemas.microsoft.com/office/drawing/2014/main" id="{CE5D8398-C39A-6EE4-E016-B11625DD11A0}"/>
              </a:ext>
            </a:extLst>
          </p:cNvPr>
          <p:cNvGraphicFramePr>
            <a:graphicFrameLocks noGrp="1"/>
          </p:cNvGraphicFramePr>
          <p:nvPr>
            <p:ph idx="1"/>
            <p:extLst>
              <p:ext uri="{D42A27DB-BD31-4B8C-83A1-F6EECF244321}">
                <p14:modId xmlns:p14="http://schemas.microsoft.com/office/powerpoint/2010/main" val="3406882471"/>
              </p:ext>
            </p:extLst>
          </p:nvPr>
        </p:nvGraphicFramePr>
        <p:xfrm>
          <a:off x="838200" y="1320800"/>
          <a:ext cx="10515600" cy="4305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7184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5C6FD2-FA31-8D53-EB7C-BA604DA2BD1E}"/>
              </a:ext>
            </a:extLst>
          </p:cNvPr>
          <p:cNvGrpSpPr/>
          <p:nvPr/>
        </p:nvGrpSpPr>
        <p:grpSpPr>
          <a:xfrm>
            <a:off x="5357445" y="5"/>
            <a:ext cx="6834555" cy="5798904"/>
            <a:chOff x="5357445" y="5"/>
            <a:chExt cx="6834555" cy="5798904"/>
          </a:xfrm>
        </p:grpSpPr>
        <p:pic>
          <p:nvPicPr>
            <p:cNvPr id="2" name="Content Placeholder 7">
              <a:extLst>
                <a:ext uri="{FF2B5EF4-FFF2-40B4-BE49-F238E27FC236}">
                  <a16:creationId xmlns:a16="http://schemas.microsoft.com/office/drawing/2014/main" id="{5E645929-6C93-DB62-E769-E8E105CA4E62}"/>
                </a:ext>
              </a:extLst>
            </p:cNvPr>
            <p:cNvPicPr>
              <a:picLocks noChangeAspect="1"/>
            </p:cNvPicPr>
            <p:nvPr/>
          </p:nvPicPr>
          <p:blipFill>
            <a:blip r:embed="rId3">
              <a:extLst>
                <a:ext uri="{28A0092B-C50C-407E-A947-70E740481C1C}">
                  <a14:useLocalDpi xmlns:a14="http://schemas.microsoft.com/office/drawing/2010/main" val="0"/>
                </a:ext>
              </a:extLst>
            </a:blip>
            <a:srcRect l="7344" r="7344"/>
            <a:stretch/>
          </p:blipFill>
          <p:spPr>
            <a:xfrm>
              <a:off x="7244862" y="10"/>
              <a:ext cx="4947138" cy="5798894"/>
            </a:xfrm>
            <a:prstGeom prst="rect">
              <a:avLst/>
            </a:prstGeom>
          </p:spPr>
        </p:pic>
        <p:sp>
          <p:nvSpPr>
            <p:cNvPr id="3" name="Rectangle 2">
              <a:extLst>
                <a:ext uri="{FF2B5EF4-FFF2-40B4-BE49-F238E27FC236}">
                  <a16:creationId xmlns:a16="http://schemas.microsoft.com/office/drawing/2014/main" id="{31790210-65A9-FF70-59FC-055F4FF4664F}"/>
                </a:ext>
              </a:extLst>
            </p:cNvPr>
            <p:cNvSpPr/>
            <p:nvPr/>
          </p:nvSpPr>
          <p:spPr>
            <a:xfrm>
              <a:off x="5357445" y="5"/>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94D9ECAA-9A6F-0D9E-F08E-DBECD17B9AF7}"/>
              </a:ext>
            </a:extLst>
          </p:cNvPr>
          <p:cNvSpPr>
            <a:spLocks noGrp="1"/>
          </p:cNvSpPr>
          <p:nvPr>
            <p:ph type="title"/>
          </p:nvPr>
        </p:nvSpPr>
        <p:spPr>
          <a:xfrm>
            <a:off x="838200" y="306131"/>
            <a:ext cx="10515600" cy="1325563"/>
          </a:xfrm>
        </p:spPr>
        <p:txBody>
          <a:bodyPr/>
          <a:lstStyle/>
          <a:p>
            <a:r>
              <a:rPr lang="en-US" dirty="0"/>
              <a:t>Tell Your Neighbors:</a:t>
            </a:r>
          </a:p>
        </p:txBody>
      </p:sp>
      <p:graphicFrame>
        <p:nvGraphicFramePr>
          <p:cNvPr id="12" name="Content Placeholder 11">
            <a:extLst>
              <a:ext uri="{FF2B5EF4-FFF2-40B4-BE49-F238E27FC236}">
                <a16:creationId xmlns:a16="http://schemas.microsoft.com/office/drawing/2014/main" id="{E27EC465-9F36-BCBC-858B-4938CC64F5AF}"/>
              </a:ext>
            </a:extLst>
          </p:cNvPr>
          <p:cNvGraphicFramePr>
            <a:graphicFrameLocks noGrp="1"/>
          </p:cNvGraphicFramePr>
          <p:nvPr>
            <p:ph idx="1"/>
          </p:nvPr>
        </p:nvGraphicFramePr>
        <p:xfrm>
          <a:off x="838200" y="137334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B07B5E7F-60AB-E322-1C59-DC8FC48388AC}"/>
              </a:ext>
            </a:extLst>
          </p:cNvPr>
          <p:cNvGraphicFramePr/>
          <p:nvPr>
            <p:extLst>
              <p:ext uri="{D42A27DB-BD31-4B8C-83A1-F6EECF244321}">
                <p14:modId xmlns:p14="http://schemas.microsoft.com/office/powerpoint/2010/main" val="3879823724"/>
              </p:ext>
            </p:extLst>
          </p:nvPr>
        </p:nvGraphicFramePr>
        <p:xfrm>
          <a:off x="838200" y="2560921"/>
          <a:ext cx="9547122" cy="14158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49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5C6FD2-FA31-8D53-EB7C-BA604DA2BD1E}"/>
              </a:ext>
            </a:extLst>
          </p:cNvPr>
          <p:cNvGrpSpPr/>
          <p:nvPr/>
        </p:nvGrpSpPr>
        <p:grpSpPr>
          <a:xfrm>
            <a:off x="5357445" y="5"/>
            <a:ext cx="6834555" cy="5798904"/>
            <a:chOff x="5357445" y="5"/>
            <a:chExt cx="6834555" cy="5798904"/>
          </a:xfrm>
        </p:grpSpPr>
        <p:pic>
          <p:nvPicPr>
            <p:cNvPr id="2" name="Content Placeholder 7">
              <a:extLst>
                <a:ext uri="{FF2B5EF4-FFF2-40B4-BE49-F238E27FC236}">
                  <a16:creationId xmlns:a16="http://schemas.microsoft.com/office/drawing/2014/main" id="{5E645929-6C93-DB62-E769-E8E105CA4E62}"/>
                </a:ext>
              </a:extLst>
            </p:cNvPr>
            <p:cNvPicPr>
              <a:picLocks noChangeAspect="1"/>
            </p:cNvPicPr>
            <p:nvPr/>
          </p:nvPicPr>
          <p:blipFill>
            <a:blip r:embed="rId3">
              <a:extLst>
                <a:ext uri="{28A0092B-C50C-407E-A947-70E740481C1C}">
                  <a14:useLocalDpi xmlns:a14="http://schemas.microsoft.com/office/drawing/2010/main" val="0"/>
                </a:ext>
              </a:extLst>
            </a:blip>
            <a:srcRect l="7344" r="7344"/>
            <a:stretch/>
          </p:blipFill>
          <p:spPr>
            <a:xfrm>
              <a:off x="7244862" y="10"/>
              <a:ext cx="4947138" cy="5798894"/>
            </a:xfrm>
            <a:prstGeom prst="rect">
              <a:avLst/>
            </a:prstGeom>
          </p:spPr>
        </p:pic>
        <p:sp>
          <p:nvSpPr>
            <p:cNvPr id="3" name="Rectangle 2">
              <a:extLst>
                <a:ext uri="{FF2B5EF4-FFF2-40B4-BE49-F238E27FC236}">
                  <a16:creationId xmlns:a16="http://schemas.microsoft.com/office/drawing/2014/main" id="{31790210-65A9-FF70-59FC-055F4FF4664F}"/>
                </a:ext>
              </a:extLst>
            </p:cNvPr>
            <p:cNvSpPr/>
            <p:nvPr/>
          </p:nvSpPr>
          <p:spPr>
            <a:xfrm>
              <a:off x="5357445" y="5"/>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94D9ECAA-9A6F-0D9E-F08E-DBECD17B9AF7}"/>
              </a:ext>
            </a:extLst>
          </p:cNvPr>
          <p:cNvSpPr>
            <a:spLocks noGrp="1"/>
          </p:cNvSpPr>
          <p:nvPr>
            <p:ph type="title"/>
          </p:nvPr>
        </p:nvSpPr>
        <p:spPr>
          <a:xfrm>
            <a:off x="838200" y="306131"/>
            <a:ext cx="10515600" cy="1325563"/>
          </a:xfrm>
        </p:spPr>
        <p:txBody>
          <a:bodyPr/>
          <a:lstStyle/>
          <a:p>
            <a:r>
              <a:rPr lang="en-US" dirty="0"/>
              <a:t>Next Steps</a:t>
            </a:r>
          </a:p>
        </p:txBody>
      </p:sp>
      <p:graphicFrame>
        <p:nvGraphicFramePr>
          <p:cNvPr id="12" name="Content Placeholder 11">
            <a:extLst>
              <a:ext uri="{FF2B5EF4-FFF2-40B4-BE49-F238E27FC236}">
                <a16:creationId xmlns:a16="http://schemas.microsoft.com/office/drawing/2014/main" id="{E27EC465-9F36-BCBC-858B-4938CC64F5AF}"/>
              </a:ext>
            </a:extLst>
          </p:cNvPr>
          <p:cNvGraphicFramePr>
            <a:graphicFrameLocks noGrp="1"/>
          </p:cNvGraphicFramePr>
          <p:nvPr>
            <p:ph idx="1"/>
          </p:nvPr>
        </p:nvGraphicFramePr>
        <p:xfrm>
          <a:off x="838200" y="137334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B07B5E7F-60AB-E322-1C59-DC8FC48388AC}"/>
              </a:ext>
            </a:extLst>
          </p:cNvPr>
          <p:cNvGraphicFramePr/>
          <p:nvPr/>
        </p:nvGraphicFramePr>
        <p:xfrm>
          <a:off x="838200" y="2560921"/>
          <a:ext cx="9547122" cy="14158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37287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6865AC-66AA-A2CA-9091-164F4A88CBD6}"/>
              </a:ext>
            </a:extLst>
          </p:cNvPr>
          <p:cNvSpPr txBox="1"/>
          <p:nvPr/>
        </p:nvSpPr>
        <p:spPr>
          <a:xfrm>
            <a:off x="12352020" y="240447"/>
            <a:ext cx="6096000" cy="5078313"/>
          </a:xfrm>
          <a:prstGeom prst="rect">
            <a:avLst/>
          </a:prstGeom>
          <a:noFill/>
        </p:spPr>
        <p:txBody>
          <a:bodyPr wrap="square">
            <a:spAutoFit/>
          </a:bodyPr>
          <a:lstStyle/>
          <a:p>
            <a:pPr marL="0" marR="0">
              <a:spcBef>
                <a:spcPts val="0"/>
              </a:spcBef>
              <a:spcAft>
                <a:spcPts val="0"/>
              </a:spcAft>
              <a:tabLst>
                <a:tab pos="2971800" algn="ctr"/>
                <a:tab pos="5943600" algn="r"/>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Phase I -2023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Three community meetings in July – staff opportunities</a:t>
            </a: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Strengths, Weaknesses, Opportunities and Threats (SWOT)</a:t>
            </a: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Three community meetings in September – staff opportunities</a:t>
            </a: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Draft Goals, begin Strategy development</a:t>
            </a: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Office hours or other engagement opportunities throughout</a:t>
            </a:r>
          </a:p>
          <a:p>
            <a:pPr marL="0" marR="0">
              <a:spcBef>
                <a:spcPts val="0"/>
              </a:spcBef>
              <a:spcAft>
                <a:spcPts val="0"/>
              </a:spcAft>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tabLst>
                <a:tab pos="2971800" algn="ctr"/>
                <a:tab pos="5943600" algn="r"/>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Phase II - 2024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Report out Phase I</a:t>
            </a: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CPAC and community meetings</a:t>
            </a: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Office hours or other engagement opportunities throughout</a:t>
            </a:r>
          </a:p>
          <a:p>
            <a:pPr marL="0" marR="0">
              <a:spcBef>
                <a:spcPts val="0"/>
              </a:spcBef>
              <a:spcAft>
                <a:spcPts val="0"/>
              </a:spcAft>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tabLst>
                <a:tab pos="2971800" algn="ctr"/>
                <a:tab pos="5943600" algn="r"/>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Phase III  - 2024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971800" algn="ctr"/>
                <a:tab pos="5943600" algn="r"/>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Report out Phase II and complete Plan Amendment process to adopt Plan</a:t>
            </a:r>
          </a:p>
        </p:txBody>
      </p:sp>
      <p:sp>
        <p:nvSpPr>
          <p:cNvPr id="2" name="Rectangle: Rounded Corners 1">
            <a:extLst>
              <a:ext uri="{FF2B5EF4-FFF2-40B4-BE49-F238E27FC236}">
                <a16:creationId xmlns:a16="http://schemas.microsoft.com/office/drawing/2014/main" id="{0800CC89-D281-8B1D-AB37-245C842C6E96}"/>
              </a:ext>
            </a:extLst>
          </p:cNvPr>
          <p:cNvSpPr/>
          <p:nvPr/>
        </p:nvSpPr>
        <p:spPr>
          <a:xfrm>
            <a:off x="484651" y="341735"/>
            <a:ext cx="2934119" cy="12158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Phase 1 - 2023</a:t>
            </a:r>
          </a:p>
        </p:txBody>
      </p:sp>
      <p:sp>
        <p:nvSpPr>
          <p:cNvPr id="4" name="Rectangle: Rounded Corners 3">
            <a:extLst>
              <a:ext uri="{FF2B5EF4-FFF2-40B4-BE49-F238E27FC236}">
                <a16:creationId xmlns:a16="http://schemas.microsoft.com/office/drawing/2014/main" id="{FDA70250-7DD4-6655-5682-C06DB7DDEA76}"/>
              </a:ext>
            </a:extLst>
          </p:cNvPr>
          <p:cNvSpPr/>
          <p:nvPr/>
        </p:nvSpPr>
        <p:spPr>
          <a:xfrm>
            <a:off x="4628941" y="341736"/>
            <a:ext cx="2934119" cy="1215851"/>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Phase 2 – Winter/ Spring 2024</a:t>
            </a:r>
          </a:p>
        </p:txBody>
      </p:sp>
      <p:sp>
        <p:nvSpPr>
          <p:cNvPr id="5" name="Rectangle: Rounded Corners 4">
            <a:extLst>
              <a:ext uri="{FF2B5EF4-FFF2-40B4-BE49-F238E27FC236}">
                <a16:creationId xmlns:a16="http://schemas.microsoft.com/office/drawing/2014/main" id="{2EB0E180-7B09-119C-BB20-9FC1C0AAE59A}"/>
              </a:ext>
            </a:extLst>
          </p:cNvPr>
          <p:cNvSpPr/>
          <p:nvPr/>
        </p:nvSpPr>
        <p:spPr>
          <a:xfrm>
            <a:off x="8581190" y="341733"/>
            <a:ext cx="2934119" cy="121585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Phase 3 – Summer 2024</a:t>
            </a:r>
          </a:p>
        </p:txBody>
      </p:sp>
      <p:sp>
        <p:nvSpPr>
          <p:cNvPr id="6" name="Rectangle: Rounded Corners 5">
            <a:extLst>
              <a:ext uri="{FF2B5EF4-FFF2-40B4-BE49-F238E27FC236}">
                <a16:creationId xmlns:a16="http://schemas.microsoft.com/office/drawing/2014/main" id="{33F23701-EC96-A90E-47AF-E7376736B45F}"/>
              </a:ext>
            </a:extLst>
          </p:cNvPr>
          <p:cNvSpPr/>
          <p:nvPr/>
        </p:nvSpPr>
        <p:spPr>
          <a:xfrm>
            <a:off x="131773" y="1646904"/>
            <a:ext cx="3639877" cy="374803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135C5CB-0659-451A-5129-75AA2EDCB38B}"/>
              </a:ext>
            </a:extLst>
          </p:cNvPr>
          <p:cNvSpPr txBox="1"/>
          <p:nvPr/>
        </p:nvSpPr>
        <p:spPr>
          <a:xfrm>
            <a:off x="142014" y="2052828"/>
            <a:ext cx="3686408" cy="2936188"/>
          </a:xfrm>
          <a:prstGeom prst="rect">
            <a:avLst/>
          </a:prstGeom>
          <a:noFill/>
        </p:spPr>
        <p:txBody>
          <a:bodyPr wrap="square">
            <a:spAutoFit/>
          </a:bodyPr>
          <a:lstStyle/>
          <a:p>
            <a:pPr marL="285750" lvl="0" indent="-285750" algn="l" defTabSz="800100">
              <a:lnSpc>
                <a:spcPct val="90000"/>
              </a:lnSpc>
              <a:spcBef>
                <a:spcPct val="0"/>
              </a:spcBef>
              <a:spcAft>
                <a:spcPct val="15000"/>
              </a:spcAft>
              <a:buFont typeface="Arial" panose="020B0604020202020204" pitchFamily="34" charset="0"/>
              <a:buChar char="•"/>
            </a:pPr>
            <a:r>
              <a:rPr lang="en-US" sz="2200" dirty="0"/>
              <a:t>Community Meetings in July and September</a:t>
            </a:r>
            <a:br>
              <a:rPr lang="en-US" sz="2200" dirty="0"/>
            </a:br>
            <a:endParaRPr lang="en-US" sz="2200" dirty="0"/>
          </a:p>
          <a:p>
            <a:pPr marL="285750" lvl="0" indent="-285750" algn="l" defTabSz="800100">
              <a:lnSpc>
                <a:spcPct val="90000"/>
              </a:lnSpc>
              <a:spcBef>
                <a:spcPct val="0"/>
              </a:spcBef>
              <a:spcAft>
                <a:spcPct val="15000"/>
              </a:spcAft>
              <a:buFont typeface="Arial" panose="020B0604020202020204" pitchFamily="34" charset="0"/>
              <a:buChar char="•"/>
            </a:pPr>
            <a:r>
              <a:rPr lang="en-US" sz="2200" dirty="0"/>
              <a:t>Begin to draft plan Vision, Goals and Concept Map</a:t>
            </a:r>
            <a:br>
              <a:rPr lang="en-US" sz="2200" dirty="0"/>
            </a:br>
            <a:endParaRPr lang="en-US" sz="2200" dirty="0"/>
          </a:p>
          <a:p>
            <a:pPr marL="285750" lvl="0" indent="-285750" algn="l" defTabSz="800100">
              <a:lnSpc>
                <a:spcPct val="90000"/>
              </a:lnSpc>
              <a:spcBef>
                <a:spcPct val="0"/>
              </a:spcBef>
              <a:spcAft>
                <a:spcPct val="15000"/>
              </a:spcAft>
              <a:buFont typeface="Arial" panose="020B0604020202020204" pitchFamily="34" charset="0"/>
              <a:buChar char="•"/>
            </a:pPr>
            <a:r>
              <a:rPr lang="en-US" sz="2200" dirty="0"/>
              <a:t>Continue other community engagement opportunities throughout</a:t>
            </a:r>
          </a:p>
        </p:txBody>
      </p:sp>
      <p:sp>
        <p:nvSpPr>
          <p:cNvPr id="14" name="Rectangle: Rounded Corners 13">
            <a:extLst>
              <a:ext uri="{FF2B5EF4-FFF2-40B4-BE49-F238E27FC236}">
                <a16:creationId xmlns:a16="http://schemas.microsoft.com/office/drawing/2014/main" id="{835A3B2B-DA26-4033-F9BF-52355415B6BE}"/>
              </a:ext>
            </a:extLst>
          </p:cNvPr>
          <p:cNvSpPr/>
          <p:nvPr/>
        </p:nvSpPr>
        <p:spPr>
          <a:xfrm>
            <a:off x="4181769" y="1646904"/>
            <a:ext cx="3828462" cy="374803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D114E19-DD96-30ED-6743-33F65FB12412}"/>
              </a:ext>
            </a:extLst>
          </p:cNvPr>
          <p:cNvSpPr txBox="1"/>
          <p:nvPr/>
        </p:nvSpPr>
        <p:spPr>
          <a:xfrm>
            <a:off x="4330839" y="2005007"/>
            <a:ext cx="3588651" cy="2800767"/>
          </a:xfrm>
          <a:prstGeom prst="rect">
            <a:avLst/>
          </a:prstGeom>
          <a:noFill/>
        </p:spPr>
        <p:txBody>
          <a:bodyPr wrap="square">
            <a:spAutoFit/>
          </a:bodyPr>
          <a:lstStyle/>
          <a:p>
            <a:pPr marL="342900" lvl="0" indent="-342900" algn="l">
              <a:buFont typeface="Arial" panose="020B0604020202020204" pitchFamily="34" charset="0"/>
              <a:buChar char="•"/>
            </a:pPr>
            <a:r>
              <a:rPr lang="en-US" sz="2200" dirty="0"/>
              <a:t>Report out and refine Phase 1</a:t>
            </a:r>
            <a:br>
              <a:rPr lang="en-US" sz="2200" dirty="0"/>
            </a:br>
            <a:endParaRPr lang="en-US" sz="2200" dirty="0"/>
          </a:p>
          <a:p>
            <a:pPr marL="342900" lvl="0" indent="-342900" algn="l">
              <a:buFont typeface="Arial" panose="020B0604020202020204" pitchFamily="34" charset="0"/>
              <a:buChar char="•"/>
            </a:pPr>
            <a:r>
              <a:rPr lang="en-US" sz="2200" dirty="0"/>
              <a:t>Introduce strategies to meet Goals</a:t>
            </a:r>
            <a:br>
              <a:rPr lang="en-US" sz="2200" dirty="0"/>
            </a:br>
            <a:endParaRPr lang="en-US" sz="2200" dirty="0"/>
          </a:p>
          <a:p>
            <a:pPr marL="342900" indent="-342900">
              <a:buFont typeface="Arial" panose="020B0604020202020204" pitchFamily="34" charset="0"/>
              <a:buChar char="•"/>
            </a:pPr>
            <a:r>
              <a:rPr lang="en-US" sz="2200" dirty="0"/>
              <a:t>Continue community engagement  throughout</a:t>
            </a:r>
          </a:p>
        </p:txBody>
      </p:sp>
      <p:sp>
        <p:nvSpPr>
          <p:cNvPr id="18" name="Rectangle: Rounded Corners 17">
            <a:extLst>
              <a:ext uri="{FF2B5EF4-FFF2-40B4-BE49-F238E27FC236}">
                <a16:creationId xmlns:a16="http://schemas.microsoft.com/office/drawing/2014/main" id="{CA94B0B7-BF2E-2F92-0C1C-14C8451D30C8}"/>
              </a:ext>
            </a:extLst>
          </p:cNvPr>
          <p:cNvSpPr/>
          <p:nvPr/>
        </p:nvSpPr>
        <p:spPr>
          <a:xfrm>
            <a:off x="8221524" y="1646903"/>
            <a:ext cx="3828462" cy="3748035"/>
          </a:xfrm>
          <a:prstGeom prst="roundRect">
            <a:avLst/>
          </a:prstGeom>
          <a:solidFill>
            <a:srgbClr val="FBF7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161623F-8A9A-DA77-2163-E64ABABB81D2}"/>
              </a:ext>
            </a:extLst>
          </p:cNvPr>
          <p:cNvSpPr txBox="1"/>
          <p:nvPr/>
        </p:nvSpPr>
        <p:spPr>
          <a:xfrm>
            <a:off x="8314034" y="2092775"/>
            <a:ext cx="3643443" cy="2677656"/>
          </a:xfrm>
          <a:prstGeom prst="rect">
            <a:avLst/>
          </a:prstGeom>
          <a:noFill/>
        </p:spPr>
        <p:txBody>
          <a:bodyPr wrap="square">
            <a:spAutoFit/>
          </a:bodyPr>
          <a:lstStyle/>
          <a:p>
            <a:pPr marL="342900" lvl="0" indent="-342900" algn="l">
              <a:buFont typeface="Arial" panose="020B0604020202020204" pitchFamily="34" charset="0"/>
              <a:buChar char="•"/>
            </a:pPr>
            <a:r>
              <a:rPr lang="en-US" sz="2400" dirty="0"/>
              <a:t>Report out on Phase 2</a:t>
            </a:r>
            <a:br>
              <a:rPr lang="en-US" sz="2400" dirty="0"/>
            </a:br>
            <a:endParaRPr lang="en-US" sz="2400" dirty="0"/>
          </a:p>
          <a:p>
            <a:pPr marL="342900" lvl="0" indent="-342900" algn="l">
              <a:buFont typeface="Arial" panose="020B0604020202020204" pitchFamily="34" charset="0"/>
              <a:buChar char="•"/>
            </a:pPr>
            <a:r>
              <a:rPr lang="en-US" sz="2400" dirty="0"/>
              <a:t>Present draft plan to community</a:t>
            </a:r>
            <a:br>
              <a:rPr lang="en-US" sz="2400" dirty="0"/>
            </a:br>
            <a:endParaRPr lang="en-US" sz="2400" dirty="0"/>
          </a:p>
          <a:p>
            <a:pPr marL="342900" lvl="0" indent="-342900" algn="l">
              <a:buFont typeface="Arial" panose="020B0604020202020204" pitchFamily="34" charset="0"/>
              <a:buChar char="•"/>
            </a:pPr>
            <a:r>
              <a:rPr lang="en-US" sz="2400" dirty="0"/>
              <a:t>Comprehensive Plan Amendment process</a:t>
            </a:r>
          </a:p>
        </p:txBody>
      </p:sp>
    </p:spTree>
    <p:extLst>
      <p:ext uri="{BB962C8B-B14F-4D97-AF65-F5344CB8AC3E}">
        <p14:creationId xmlns:p14="http://schemas.microsoft.com/office/powerpoint/2010/main" val="7928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0B3EB-005A-8DE1-FDDD-372341D0E2BD}"/>
              </a:ext>
            </a:extLst>
          </p:cNvPr>
          <p:cNvPicPr>
            <a:picLocks noChangeAspect="1"/>
          </p:cNvPicPr>
          <p:nvPr/>
        </p:nvPicPr>
        <p:blipFill rotWithShape="1">
          <a:blip r:embed="rId2">
            <a:extLst>
              <a:ext uri="{28A0092B-C50C-407E-A947-70E740481C1C}">
                <a14:useLocalDpi xmlns:a14="http://schemas.microsoft.com/office/drawing/2010/main" val="0"/>
              </a:ext>
            </a:extLst>
          </a:blip>
          <a:srcRect l="55" r="55"/>
          <a:stretch/>
        </p:blipFill>
        <p:spPr>
          <a:xfrm>
            <a:off x="7086597" y="0"/>
            <a:ext cx="5119394" cy="5802085"/>
          </a:xfrm>
          <a:prstGeom prst="rect">
            <a:avLst/>
          </a:prstGeom>
        </p:spPr>
      </p:pic>
      <p:sp>
        <p:nvSpPr>
          <p:cNvPr id="3" name="Subtitle 2">
            <a:extLst>
              <a:ext uri="{FF2B5EF4-FFF2-40B4-BE49-F238E27FC236}">
                <a16:creationId xmlns:a16="http://schemas.microsoft.com/office/drawing/2014/main" id="{4C912E5A-5C84-9ED4-B715-77ACF9B5D792}"/>
              </a:ext>
            </a:extLst>
          </p:cNvPr>
          <p:cNvSpPr>
            <a:spLocks noGrp="1"/>
          </p:cNvSpPr>
          <p:nvPr>
            <p:ph type="subTitle" idx="1"/>
          </p:nvPr>
        </p:nvSpPr>
        <p:spPr>
          <a:xfrm>
            <a:off x="574431" y="4047515"/>
            <a:ext cx="7795846" cy="1655762"/>
          </a:xfrm>
        </p:spPr>
        <p:txBody>
          <a:bodyPr>
            <a:normAutofit/>
          </a:bodyPr>
          <a:lstStyle/>
          <a:p>
            <a:pPr algn="l"/>
            <a:r>
              <a:rPr lang="en-US" dirty="0"/>
              <a:t>Maps of Valrico</a:t>
            </a:r>
          </a:p>
          <a:p>
            <a:pPr algn="l"/>
            <a:r>
              <a:rPr lang="en-US" dirty="0"/>
              <a:t>Valrico By the Numbers</a:t>
            </a:r>
          </a:p>
          <a:p>
            <a:pPr algn="l"/>
            <a:r>
              <a:rPr lang="en-US" dirty="0"/>
              <a:t>Valrico Vision Survey</a:t>
            </a:r>
          </a:p>
        </p:txBody>
      </p:sp>
      <p:sp>
        <p:nvSpPr>
          <p:cNvPr id="7" name="Rectangle 6">
            <a:extLst>
              <a:ext uri="{FF2B5EF4-FFF2-40B4-BE49-F238E27FC236}">
                <a16:creationId xmlns:a16="http://schemas.microsoft.com/office/drawing/2014/main" id="{42F78334-0E89-0CD6-1702-8F012AA411CB}"/>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6986-E316-E2CE-A66F-D57BFE9C79F9}"/>
              </a:ext>
            </a:extLst>
          </p:cNvPr>
          <p:cNvSpPr>
            <a:spLocks noGrp="1"/>
          </p:cNvSpPr>
          <p:nvPr>
            <p:ph type="ctrTitle"/>
          </p:nvPr>
        </p:nvSpPr>
        <p:spPr>
          <a:xfrm>
            <a:off x="574431" y="1567840"/>
            <a:ext cx="7795846" cy="2387600"/>
          </a:xfrm>
        </p:spPr>
        <p:txBody>
          <a:bodyPr>
            <a:normAutofit/>
          </a:bodyPr>
          <a:lstStyle/>
          <a:p>
            <a:pPr algn="l"/>
            <a:r>
              <a:rPr lang="en-US" sz="4800" dirty="0"/>
              <a:t>Valrico Community Plan</a:t>
            </a:r>
          </a:p>
        </p:txBody>
      </p:sp>
    </p:spTree>
    <p:extLst>
      <p:ext uri="{BB962C8B-B14F-4D97-AF65-F5344CB8AC3E}">
        <p14:creationId xmlns:p14="http://schemas.microsoft.com/office/powerpoint/2010/main" val="3733331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16113E6-C41B-3892-72BC-78E0D531A87E}"/>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10069" b="10069"/>
          <a:stretch/>
        </p:blipFill>
        <p:spPr>
          <a:xfrm>
            <a:off x="-2081" y="1054"/>
            <a:ext cx="8834932" cy="6856946"/>
          </a:xfrm>
        </p:spPr>
      </p:pic>
      <p:sp>
        <p:nvSpPr>
          <p:cNvPr id="3" name="TextBox 2">
            <a:extLst>
              <a:ext uri="{FF2B5EF4-FFF2-40B4-BE49-F238E27FC236}">
                <a16:creationId xmlns:a16="http://schemas.microsoft.com/office/drawing/2014/main" id="{58485A1C-E1D7-EF89-80DC-FE1BECA63C6B}"/>
              </a:ext>
            </a:extLst>
          </p:cNvPr>
          <p:cNvSpPr txBox="1"/>
          <p:nvPr/>
        </p:nvSpPr>
        <p:spPr>
          <a:xfrm>
            <a:off x="2840077" y="2423914"/>
            <a:ext cx="1964428" cy="276999"/>
          </a:xfrm>
          <a:prstGeom prst="rect">
            <a:avLst/>
          </a:prstGeom>
          <a:noFill/>
        </p:spPr>
        <p:txBody>
          <a:bodyPr wrap="square" rtlCol="0">
            <a:spAutoFit/>
          </a:bodyPr>
          <a:lstStyle/>
          <a:p>
            <a:r>
              <a:rPr lang="en-US" sz="1200" b="1" dirty="0">
                <a:ln w="0"/>
                <a:effectLst>
                  <a:outerShdw blurRad="38100" dist="19050" dir="2700000" algn="tl" rotWithShape="0">
                    <a:schemeClr val="dk1">
                      <a:alpha val="40000"/>
                    </a:schemeClr>
                  </a:outerShdw>
                </a:effectLst>
              </a:rPr>
              <a:t>SR 60/ BRANDON BLVD.</a:t>
            </a:r>
          </a:p>
        </p:txBody>
      </p:sp>
      <p:sp>
        <p:nvSpPr>
          <p:cNvPr id="9" name="TextBox 8">
            <a:extLst>
              <a:ext uri="{FF2B5EF4-FFF2-40B4-BE49-F238E27FC236}">
                <a16:creationId xmlns:a16="http://schemas.microsoft.com/office/drawing/2014/main" id="{DC6D2112-4A8E-13CC-BB11-F8BB799DC50A}"/>
              </a:ext>
            </a:extLst>
          </p:cNvPr>
          <p:cNvSpPr txBox="1"/>
          <p:nvPr/>
        </p:nvSpPr>
        <p:spPr>
          <a:xfrm rot="2551779">
            <a:off x="3664744" y="5746118"/>
            <a:ext cx="1918208" cy="276999"/>
          </a:xfrm>
          <a:prstGeom prst="rect">
            <a:avLst/>
          </a:prstGeom>
          <a:noFill/>
        </p:spPr>
        <p:txBody>
          <a:bodyPr wrap="square" rtlCol="0">
            <a:spAutoFit/>
          </a:bodyPr>
          <a:lstStyle/>
          <a:p>
            <a:r>
              <a:rPr lang="en-US" sz="1200" b="1" dirty="0">
                <a:ln w="0"/>
                <a:effectLst>
                  <a:outerShdw blurRad="38100" dist="19050" dir="2700000" algn="tl" rotWithShape="0">
                    <a:schemeClr val="dk1">
                      <a:alpha val="40000"/>
                    </a:schemeClr>
                  </a:outerShdw>
                </a:effectLst>
              </a:rPr>
              <a:t>LITHIA PINECREST</a:t>
            </a:r>
            <a:r>
              <a:rPr lang="en-US" sz="1200" dirty="0">
                <a:ln>
                  <a:solidFill>
                    <a:schemeClr val="bg1"/>
                  </a:solidFill>
                </a:ln>
                <a:solidFill>
                  <a:schemeClr val="bg1"/>
                </a:solidFill>
                <a:effectLst>
                  <a:glow rad="101600">
                    <a:schemeClr val="tx1">
                      <a:alpha val="60000"/>
                    </a:schemeClr>
                  </a:glow>
                  <a:innerShdw blurRad="63500" dist="50800">
                    <a:prstClr val="black">
                      <a:alpha val="50000"/>
                    </a:prstClr>
                  </a:innerShdw>
                </a:effectLst>
              </a:rPr>
              <a:t>.</a:t>
            </a:r>
            <a:endParaRPr lang="en-US" sz="1400" dirty="0">
              <a:ln>
                <a:solidFill>
                  <a:schemeClr val="bg1"/>
                </a:solidFill>
              </a:ln>
              <a:solidFill>
                <a:schemeClr val="bg1"/>
              </a:solidFill>
              <a:effectLst>
                <a:glow rad="101600">
                  <a:schemeClr val="tx1">
                    <a:alpha val="60000"/>
                  </a:schemeClr>
                </a:glow>
                <a:innerShdw blurRad="63500" dist="50800">
                  <a:prstClr val="black">
                    <a:alpha val="50000"/>
                  </a:prstClr>
                </a:innerShdw>
              </a:effectLst>
            </a:endParaRPr>
          </a:p>
        </p:txBody>
      </p:sp>
      <p:sp>
        <p:nvSpPr>
          <p:cNvPr id="15" name="TextBox 14">
            <a:extLst>
              <a:ext uri="{FF2B5EF4-FFF2-40B4-BE49-F238E27FC236}">
                <a16:creationId xmlns:a16="http://schemas.microsoft.com/office/drawing/2014/main" id="{8412A822-9D8B-F6AA-722D-09AB01166FF8}"/>
              </a:ext>
            </a:extLst>
          </p:cNvPr>
          <p:cNvSpPr txBox="1"/>
          <p:nvPr/>
        </p:nvSpPr>
        <p:spPr>
          <a:xfrm>
            <a:off x="1880973" y="4985273"/>
            <a:ext cx="1918208" cy="276999"/>
          </a:xfrm>
          <a:prstGeom prst="rect">
            <a:avLst/>
          </a:prstGeom>
          <a:noFill/>
        </p:spPr>
        <p:txBody>
          <a:bodyPr wrap="square" rtlCol="0">
            <a:spAutoFit/>
          </a:bodyPr>
          <a:lstStyle/>
          <a:p>
            <a:r>
              <a:rPr lang="en-US" sz="1200" b="1" dirty="0">
                <a:ln w="0"/>
                <a:effectLst>
                  <a:outerShdw blurRad="38100" dist="19050" dir="2700000" algn="tl" rotWithShape="0">
                    <a:schemeClr val="dk1">
                      <a:alpha val="40000"/>
                    </a:schemeClr>
                  </a:outerShdw>
                </a:effectLst>
              </a:rPr>
              <a:t>BLOOMINGDALE AVE.</a:t>
            </a:r>
            <a:endParaRPr lang="en-US" sz="1400" b="1" dirty="0">
              <a:ln w="0"/>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CB3488C9-E784-DEE9-0C93-92D19C17C0B8}"/>
              </a:ext>
            </a:extLst>
          </p:cNvPr>
          <p:cNvSpPr txBox="1"/>
          <p:nvPr/>
        </p:nvSpPr>
        <p:spPr>
          <a:xfrm rot="16200000">
            <a:off x="4437617" y="3412549"/>
            <a:ext cx="1108056" cy="276999"/>
          </a:xfrm>
          <a:prstGeom prst="rect">
            <a:avLst/>
          </a:prstGeom>
          <a:noFill/>
        </p:spPr>
        <p:txBody>
          <a:bodyPr wrap="square" rtlCol="0">
            <a:spAutoFit/>
          </a:bodyPr>
          <a:lstStyle/>
          <a:p>
            <a:r>
              <a:rPr lang="en-US" sz="1200" b="1" dirty="0">
                <a:ln w="0"/>
                <a:effectLst>
                  <a:outerShdw blurRad="38100" dist="19050" dir="2700000" algn="tl" rotWithShape="0">
                    <a:schemeClr val="dk1">
                      <a:alpha val="40000"/>
                    </a:schemeClr>
                  </a:outerShdw>
                </a:effectLst>
              </a:rPr>
              <a:t>DOVER RD.</a:t>
            </a:r>
          </a:p>
        </p:txBody>
      </p:sp>
      <p:sp>
        <p:nvSpPr>
          <p:cNvPr id="17" name="TextBox 16">
            <a:extLst>
              <a:ext uri="{FF2B5EF4-FFF2-40B4-BE49-F238E27FC236}">
                <a16:creationId xmlns:a16="http://schemas.microsoft.com/office/drawing/2014/main" id="{7D11BC49-57E3-2683-BE07-E0E90C47C0B3}"/>
              </a:ext>
            </a:extLst>
          </p:cNvPr>
          <p:cNvSpPr txBox="1"/>
          <p:nvPr/>
        </p:nvSpPr>
        <p:spPr>
          <a:xfrm rot="16200000">
            <a:off x="2590361" y="1147718"/>
            <a:ext cx="1162984" cy="276999"/>
          </a:xfrm>
          <a:prstGeom prst="rect">
            <a:avLst/>
          </a:prstGeom>
          <a:noFill/>
        </p:spPr>
        <p:txBody>
          <a:bodyPr wrap="square" rtlCol="0">
            <a:spAutoFit/>
          </a:bodyPr>
          <a:lstStyle/>
          <a:p>
            <a:r>
              <a:rPr lang="en-US" sz="1200" b="1" dirty="0">
                <a:ln w="0"/>
                <a:effectLst>
                  <a:outerShdw blurRad="38100" dist="19050" dir="2700000" algn="tl" rotWithShape="0">
                    <a:schemeClr val="dk1">
                      <a:alpha val="40000"/>
                    </a:schemeClr>
                  </a:outerShdw>
                </a:effectLst>
              </a:rPr>
              <a:t>VALRICO RD.</a:t>
            </a:r>
          </a:p>
        </p:txBody>
      </p:sp>
      <p:pic>
        <p:nvPicPr>
          <p:cNvPr id="40" name="Picture 39">
            <a:extLst>
              <a:ext uri="{FF2B5EF4-FFF2-40B4-BE49-F238E27FC236}">
                <a16:creationId xmlns:a16="http://schemas.microsoft.com/office/drawing/2014/main" id="{352A8E05-70FA-C953-B2D8-F4295F988419}"/>
              </a:ext>
            </a:extLst>
          </p:cNvPr>
          <p:cNvPicPr>
            <a:picLocks noChangeAspect="1"/>
          </p:cNvPicPr>
          <p:nvPr/>
        </p:nvPicPr>
        <p:blipFill>
          <a:blip r:embed="rId4"/>
          <a:stretch>
            <a:fillRect/>
          </a:stretch>
        </p:blipFill>
        <p:spPr>
          <a:xfrm>
            <a:off x="9212580" y="782050"/>
            <a:ext cx="2593519" cy="2303098"/>
          </a:xfrm>
          <a:prstGeom prst="rect">
            <a:avLst/>
          </a:prstGeom>
        </p:spPr>
      </p:pic>
      <p:sp>
        <p:nvSpPr>
          <p:cNvPr id="41" name="Star: 5 Points 40">
            <a:extLst>
              <a:ext uri="{FF2B5EF4-FFF2-40B4-BE49-F238E27FC236}">
                <a16:creationId xmlns:a16="http://schemas.microsoft.com/office/drawing/2014/main" id="{721484A0-0338-8A2A-FA76-DC3D5EDD4F16}"/>
              </a:ext>
            </a:extLst>
          </p:cNvPr>
          <p:cNvSpPr/>
          <p:nvPr/>
        </p:nvSpPr>
        <p:spPr>
          <a:xfrm>
            <a:off x="4424776" y="4276800"/>
            <a:ext cx="199072" cy="199072"/>
          </a:xfrm>
          <a:prstGeom prst="star5">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
            <a:extLst>
              <a:ext uri="{FF2B5EF4-FFF2-40B4-BE49-F238E27FC236}">
                <a16:creationId xmlns:a16="http://schemas.microsoft.com/office/drawing/2014/main" id="{3528B60D-F402-F991-78D2-1DDB2A34ADAB}"/>
              </a:ext>
            </a:extLst>
          </p:cNvPr>
          <p:cNvSpPr/>
          <p:nvPr/>
        </p:nvSpPr>
        <p:spPr>
          <a:xfrm>
            <a:off x="9528555" y="3085148"/>
            <a:ext cx="199072" cy="199072"/>
          </a:xfrm>
          <a:prstGeom prst="star5">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0CD7F5-3338-BD3D-3932-1C2138F12C71}"/>
              </a:ext>
            </a:extLst>
          </p:cNvPr>
          <p:cNvSpPr txBox="1"/>
          <p:nvPr/>
        </p:nvSpPr>
        <p:spPr>
          <a:xfrm>
            <a:off x="9897574" y="3113701"/>
            <a:ext cx="1713931" cy="215444"/>
          </a:xfrm>
          <a:prstGeom prst="rect">
            <a:avLst/>
          </a:prstGeom>
          <a:noFill/>
        </p:spPr>
        <p:txBody>
          <a:bodyPr wrap="none" rtlCol="0">
            <a:spAutoFit/>
          </a:bodyPr>
          <a:lstStyle/>
          <a:p>
            <a:r>
              <a:rPr lang="en-US" sz="800" dirty="0"/>
              <a:t>MULRENNAN MIDDLE SCHOOL</a:t>
            </a:r>
          </a:p>
        </p:txBody>
      </p:sp>
    </p:spTree>
    <p:extLst>
      <p:ext uri="{BB962C8B-B14F-4D97-AF65-F5344CB8AC3E}">
        <p14:creationId xmlns:p14="http://schemas.microsoft.com/office/powerpoint/2010/main" val="659858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DB9DBEB-390C-47BA-6818-83DD265FCBBA}"/>
              </a:ext>
            </a:extLst>
          </p:cNvPr>
          <p:cNvSpPr>
            <a:spLocks noGrp="1"/>
          </p:cNvSpPr>
          <p:nvPr>
            <p:ph sz="half" idx="1"/>
          </p:nvPr>
        </p:nvSpPr>
        <p:spPr>
          <a:xfrm>
            <a:off x="838199" y="1361872"/>
            <a:ext cx="6224081" cy="4616971"/>
          </a:xfrm>
        </p:spPr>
        <p:txBody>
          <a:bodyPr/>
          <a:lstStyle/>
          <a:p>
            <a:pPr algn="l">
              <a:buFont typeface="Arial" panose="020B0604020202020204" pitchFamily="34" charset="0"/>
              <a:buChar char="•"/>
            </a:pPr>
            <a:r>
              <a:rPr lang="en-US" dirty="0">
                <a:solidFill>
                  <a:srgbClr val="2F2F2F"/>
                </a:solidFill>
                <a:latin typeface="Open Sans" pitchFamily="2" charset="0"/>
              </a:rPr>
              <a:t>Average household size is almost 3 people</a:t>
            </a:r>
            <a:br>
              <a:rPr lang="en-US" dirty="0">
                <a:solidFill>
                  <a:srgbClr val="2F2F2F"/>
                </a:solidFill>
                <a:latin typeface="Open Sans" pitchFamily="2" charset="0"/>
              </a:rPr>
            </a:br>
            <a:endParaRPr lang="en-US" dirty="0">
              <a:solidFill>
                <a:srgbClr val="2F2F2F"/>
              </a:solidFill>
              <a:latin typeface="Open Sans" pitchFamily="2" charset="0"/>
            </a:endParaRPr>
          </a:p>
          <a:p>
            <a:pPr algn="l">
              <a:buFont typeface="Arial" panose="020B0604020202020204" pitchFamily="34" charset="0"/>
              <a:buChar char="•"/>
            </a:pPr>
            <a:r>
              <a:rPr lang="en-US" dirty="0">
                <a:solidFill>
                  <a:srgbClr val="2F2F2F"/>
                </a:solidFill>
                <a:latin typeface="Open Sans" pitchFamily="2" charset="0"/>
              </a:rPr>
              <a:t>42% of households have yearly income of $100k or more</a:t>
            </a:r>
            <a:br>
              <a:rPr lang="en-US" dirty="0">
                <a:solidFill>
                  <a:srgbClr val="2F2F2F"/>
                </a:solidFill>
                <a:latin typeface="Open Sans" pitchFamily="2" charset="0"/>
              </a:rPr>
            </a:br>
            <a:endParaRPr lang="en-US" dirty="0">
              <a:solidFill>
                <a:srgbClr val="2F2F2F"/>
              </a:solidFill>
              <a:latin typeface="Open Sans" pitchFamily="2" charset="0"/>
            </a:endParaRPr>
          </a:p>
          <a:p>
            <a:pPr algn="l">
              <a:buFont typeface="Arial" panose="020B0604020202020204" pitchFamily="34" charset="0"/>
              <a:buChar char="•"/>
            </a:pPr>
            <a:r>
              <a:rPr lang="en-US" b="0" i="0" dirty="0">
                <a:solidFill>
                  <a:srgbClr val="2F2F2F"/>
                </a:solidFill>
                <a:effectLst/>
                <a:latin typeface="Open Sans" pitchFamily="2" charset="0"/>
              </a:rPr>
              <a:t>58% White, 22% Hispanic, 12% Black, 4% Asian, 4% Other</a:t>
            </a:r>
            <a:br>
              <a:rPr lang="en-US" b="0" i="0" dirty="0">
                <a:solidFill>
                  <a:srgbClr val="2F2F2F"/>
                </a:solidFill>
                <a:effectLst/>
                <a:latin typeface="Open Sans" pitchFamily="2" charset="0"/>
              </a:rPr>
            </a:br>
            <a:endParaRPr lang="en-US" b="0" i="0" dirty="0">
              <a:solidFill>
                <a:srgbClr val="2F2F2F"/>
              </a:solidFill>
              <a:effectLst/>
              <a:latin typeface="Open Sans" pitchFamily="2" charset="0"/>
            </a:endParaRPr>
          </a:p>
          <a:p>
            <a:pPr algn="l">
              <a:buFont typeface="Arial" panose="020B0604020202020204" pitchFamily="34" charset="0"/>
              <a:buChar char="•"/>
            </a:pPr>
            <a:r>
              <a:rPr lang="en-US" b="0" i="0" dirty="0">
                <a:solidFill>
                  <a:srgbClr val="2F2F2F"/>
                </a:solidFill>
                <a:effectLst/>
                <a:latin typeface="Open Sans" pitchFamily="2" charset="0"/>
              </a:rPr>
              <a:t>3% of households do not own a car</a:t>
            </a:r>
          </a:p>
          <a:p>
            <a:endParaRPr lang="en-US" dirty="0"/>
          </a:p>
        </p:txBody>
      </p:sp>
      <p:sp>
        <p:nvSpPr>
          <p:cNvPr id="6" name="Title 1">
            <a:extLst>
              <a:ext uri="{FF2B5EF4-FFF2-40B4-BE49-F238E27FC236}">
                <a16:creationId xmlns:a16="http://schemas.microsoft.com/office/drawing/2014/main" id="{C10C8A64-9753-7AB4-30CA-273324FBB70D}"/>
              </a:ext>
            </a:extLst>
          </p:cNvPr>
          <p:cNvSpPr txBox="1">
            <a:spLocks/>
          </p:cNvSpPr>
          <p:nvPr/>
        </p:nvSpPr>
        <p:spPr>
          <a:xfrm>
            <a:off x="838200" y="365126"/>
            <a:ext cx="10515600" cy="872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Valrico by the Numbers: Demographics</a:t>
            </a:r>
          </a:p>
        </p:txBody>
      </p:sp>
      <p:graphicFrame>
        <p:nvGraphicFramePr>
          <p:cNvPr id="12" name="Chart 11">
            <a:extLst>
              <a:ext uri="{FF2B5EF4-FFF2-40B4-BE49-F238E27FC236}">
                <a16:creationId xmlns:a16="http://schemas.microsoft.com/office/drawing/2014/main" id="{51B7A81C-1C5E-DED5-BDAB-0C1159F08177}"/>
              </a:ext>
            </a:extLst>
          </p:cNvPr>
          <p:cNvGraphicFramePr/>
          <p:nvPr>
            <p:extLst>
              <p:ext uri="{D42A27DB-BD31-4B8C-83A1-F6EECF244321}">
                <p14:modId xmlns:p14="http://schemas.microsoft.com/office/powerpoint/2010/main" val="3701121335"/>
              </p:ext>
            </p:extLst>
          </p:nvPr>
        </p:nvGraphicFramePr>
        <p:xfrm>
          <a:off x="5290767" y="921097"/>
          <a:ext cx="7685931" cy="50158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3077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B0C4-4072-24AB-F1A2-CCCB093F42A5}"/>
              </a:ext>
            </a:extLst>
          </p:cNvPr>
          <p:cNvSpPr>
            <a:spLocks noGrp="1"/>
          </p:cNvSpPr>
          <p:nvPr>
            <p:ph type="title"/>
          </p:nvPr>
        </p:nvSpPr>
        <p:spPr>
          <a:xfrm>
            <a:off x="838200" y="365126"/>
            <a:ext cx="10515600" cy="872226"/>
          </a:xfrm>
        </p:spPr>
        <p:txBody>
          <a:bodyPr/>
          <a:lstStyle/>
          <a:p>
            <a:r>
              <a:rPr lang="en-US" dirty="0"/>
              <a:t>Valrico by the Numbers: Projection</a:t>
            </a:r>
          </a:p>
        </p:txBody>
      </p:sp>
      <p:sp>
        <p:nvSpPr>
          <p:cNvPr id="3" name="Content Placeholder 2">
            <a:extLst>
              <a:ext uri="{FF2B5EF4-FFF2-40B4-BE49-F238E27FC236}">
                <a16:creationId xmlns:a16="http://schemas.microsoft.com/office/drawing/2014/main" id="{7696128C-25F9-891F-BB16-A0DA5E45C359}"/>
              </a:ext>
            </a:extLst>
          </p:cNvPr>
          <p:cNvSpPr>
            <a:spLocks noGrp="1"/>
          </p:cNvSpPr>
          <p:nvPr>
            <p:ph sz="half" idx="1"/>
          </p:nvPr>
        </p:nvSpPr>
        <p:spPr>
          <a:xfrm>
            <a:off x="838200" y="1406769"/>
            <a:ext cx="5532120" cy="4572074"/>
          </a:xfrm>
        </p:spPr>
        <p:txBody>
          <a:bodyPr/>
          <a:lstStyle/>
          <a:p>
            <a:pPr algn="l">
              <a:buFont typeface="Arial" panose="020B0604020202020204" pitchFamily="34" charset="0"/>
              <a:buChar char="•"/>
            </a:pPr>
            <a:r>
              <a:rPr lang="en-US" sz="2400" b="0" i="0" dirty="0">
                <a:solidFill>
                  <a:srgbClr val="2F2F2F"/>
                </a:solidFill>
                <a:effectLst/>
                <a:latin typeface="Open Sans" pitchFamily="2" charset="0"/>
              </a:rPr>
              <a:t>In 2022, home to about 50,000 people, 18,000 residences, and 6,500 jobs</a:t>
            </a:r>
          </a:p>
        </p:txBody>
      </p:sp>
      <p:sp>
        <p:nvSpPr>
          <p:cNvPr id="11" name="Content Placeholder 2">
            <a:extLst>
              <a:ext uri="{FF2B5EF4-FFF2-40B4-BE49-F238E27FC236}">
                <a16:creationId xmlns:a16="http://schemas.microsoft.com/office/drawing/2014/main" id="{06957B64-C332-F1CE-5922-B3102D9A189A}"/>
              </a:ext>
            </a:extLst>
          </p:cNvPr>
          <p:cNvSpPr txBox="1">
            <a:spLocks/>
          </p:cNvSpPr>
          <p:nvPr/>
        </p:nvSpPr>
        <p:spPr>
          <a:xfrm>
            <a:off x="6370320" y="1406769"/>
            <a:ext cx="5532120" cy="4572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2F2F2F"/>
                </a:solidFill>
                <a:latin typeface="Open Sans" pitchFamily="2" charset="0"/>
              </a:rPr>
              <a:t>In 2045, Valrico is projected to be home to 56,000 people, 21,500 residences and 8,600 jobs </a:t>
            </a:r>
          </a:p>
          <a:p>
            <a:endParaRPr lang="en-US" dirty="0"/>
          </a:p>
        </p:txBody>
      </p:sp>
      <p:sp>
        <p:nvSpPr>
          <p:cNvPr id="7" name="Rectangle 6">
            <a:extLst>
              <a:ext uri="{FF2B5EF4-FFF2-40B4-BE49-F238E27FC236}">
                <a16:creationId xmlns:a16="http://schemas.microsoft.com/office/drawing/2014/main" id="{36A8DA43-21CB-83EB-416B-B6AE18BF75BF}"/>
              </a:ext>
            </a:extLst>
          </p:cNvPr>
          <p:cNvSpPr/>
          <p:nvPr/>
        </p:nvSpPr>
        <p:spPr>
          <a:xfrm>
            <a:off x="1966290" y="4451072"/>
            <a:ext cx="141965" cy="14643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9EE5DF7-8A23-ACE1-D92B-4946FD807136}"/>
              </a:ext>
            </a:extLst>
          </p:cNvPr>
          <p:cNvGrpSpPr/>
          <p:nvPr/>
        </p:nvGrpSpPr>
        <p:grpSpPr>
          <a:xfrm>
            <a:off x="2108438" y="2498870"/>
            <a:ext cx="7975125" cy="3252785"/>
            <a:chOff x="1966290" y="2675621"/>
            <a:chExt cx="7443227" cy="3035842"/>
          </a:xfrm>
        </p:grpSpPr>
        <p:grpSp>
          <p:nvGrpSpPr>
            <p:cNvPr id="35" name="Group 34">
              <a:extLst>
                <a:ext uri="{FF2B5EF4-FFF2-40B4-BE49-F238E27FC236}">
                  <a16:creationId xmlns:a16="http://schemas.microsoft.com/office/drawing/2014/main" id="{D6E674CF-13B7-4180-0D80-01C0114597A6}"/>
                </a:ext>
              </a:extLst>
            </p:cNvPr>
            <p:cNvGrpSpPr/>
            <p:nvPr/>
          </p:nvGrpSpPr>
          <p:grpSpPr>
            <a:xfrm>
              <a:off x="1966290" y="2675621"/>
              <a:ext cx="7443227" cy="3035842"/>
              <a:chOff x="2585575" y="3053975"/>
              <a:chExt cx="6471033" cy="2639317"/>
            </a:xfrm>
          </p:grpSpPr>
          <p:pic>
            <p:nvPicPr>
              <p:cNvPr id="28" name="Picture 27">
                <a:extLst>
                  <a:ext uri="{FF2B5EF4-FFF2-40B4-BE49-F238E27FC236}">
                    <a16:creationId xmlns:a16="http://schemas.microsoft.com/office/drawing/2014/main" id="{518C45AB-FC4D-A72C-AB26-B44342C6F775}"/>
                  </a:ext>
                </a:extLst>
              </p:cNvPr>
              <p:cNvPicPr>
                <a:picLocks noChangeAspect="1"/>
              </p:cNvPicPr>
              <p:nvPr/>
            </p:nvPicPr>
            <p:blipFill rotWithShape="1">
              <a:blip r:embed="rId3"/>
              <a:srcRect l="72213" r="562"/>
              <a:stretch/>
            </p:blipFill>
            <p:spPr>
              <a:xfrm>
                <a:off x="5737374" y="3053975"/>
                <a:ext cx="3319234" cy="2639317"/>
              </a:xfrm>
              <a:prstGeom prst="rect">
                <a:avLst/>
              </a:prstGeom>
            </p:spPr>
          </p:pic>
          <p:pic>
            <p:nvPicPr>
              <p:cNvPr id="33" name="Picture 32">
                <a:extLst>
                  <a:ext uri="{FF2B5EF4-FFF2-40B4-BE49-F238E27FC236}">
                    <a16:creationId xmlns:a16="http://schemas.microsoft.com/office/drawing/2014/main" id="{A86261F4-4E54-8493-AAFC-04230578C8F1}"/>
                  </a:ext>
                </a:extLst>
              </p:cNvPr>
              <p:cNvPicPr>
                <a:picLocks noChangeAspect="1"/>
              </p:cNvPicPr>
              <p:nvPr/>
            </p:nvPicPr>
            <p:blipFill rotWithShape="1">
              <a:blip r:embed="rId3"/>
              <a:srcRect l="55118" r="30296"/>
              <a:stretch/>
            </p:blipFill>
            <p:spPr>
              <a:xfrm>
                <a:off x="3982483" y="3053975"/>
                <a:ext cx="1778285" cy="2639317"/>
              </a:xfrm>
              <a:prstGeom prst="rect">
                <a:avLst/>
              </a:prstGeom>
            </p:spPr>
          </p:pic>
          <p:pic>
            <p:nvPicPr>
              <p:cNvPr id="34" name="Picture 33">
                <a:extLst>
                  <a:ext uri="{FF2B5EF4-FFF2-40B4-BE49-F238E27FC236}">
                    <a16:creationId xmlns:a16="http://schemas.microsoft.com/office/drawing/2014/main" id="{AB3D6B2B-84AB-CE27-4E25-E28527DC620B}"/>
                  </a:ext>
                </a:extLst>
              </p:cNvPr>
              <p:cNvPicPr>
                <a:picLocks noChangeAspect="1"/>
              </p:cNvPicPr>
              <p:nvPr/>
            </p:nvPicPr>
            <p:blipFill rotWithShape="1">
              <a:blip r:embed="rId3"/>
              <a:srcRect l="-4719" r="92477"/>
              <a:stretch/>
            </p:blipFill>
            <p:spPr>
              <a:xfrm>
                <a:off x="2585575" y="3053975"/>
                <a:ext cx="1492462" cy="2639317"/>
              </a:xfrm>
              <a:prstGeom prst="rect">
                <a:avLst/>
              </a:prstGeom>
            </p:spPr>
          </p:pic>
        </p:grpSp>
        <p:sp>
          <p:nvSpPr>
            <p:cNvPr id="36" name="Rectangle 35">
              <a:extLst>
                <a:ext uri="{FF2B5EF4-FFF2-40B4-BE49-F238E27FC236}">
                  <a16:creationId xmlns:a16="http://schemas.microsoft.com/office/drawing/2014/main" id="{1C132E8D-1314-162F-71E0-FB1DA08912AD}"/>
                </a:ext>
              </a:extLst>
            </p:cNvPr>
            <p:cNvSpPr/>
            <p:nvPr/>
          </p:nvSpPr>
          <p:spPr>
            <a:xfrm>
              <a:off x="5517885" y="3905099"/>
              <a:ext cx="963302" cy="428142"/>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21,539</a:t>
              </a:r>
            </a:p>
          </p:txBody>
        </p:sp>
        <p:sp>
          <p:nvSpPr>
            <p:cNvPr id="37" name="Rectangle 36">
              <a:extLst>
                <a:ext uri="{FF2B5EF4-FFF2-40B4-BE49-F238E27FC236}">
                  <a16:creationId xmlns:a16="http://schemas.microsoft.com/office/drawing/2014/main" id="{1CA06018-054D-2E46-DFAC-8D47A4F34513}"/>
                </a:ext>
              </a:extLst>
            </p:cNvPr>
            <p:cNvSpPr/>
            <p:nvPr/>
          </p:nvSpPr>
          <p:spPr>
            <a:xfrm>
              <a:off x="5999594" y="4704510"/>
              <a:ext cx="963302" cy="428142"/>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56,191</a:t>
              </a:r>
            </a:p>
          </p:txBody>
        </p:sp>
        <p:sp>
          <p:nvSpPr>
            <p:cNvPr id="38" name="Rectangle 37">
              <a:extLst>
                <a:ext uri="{FF2B5EF4-FFF2-40B4-BE49-F238E27FC236}">
                  <a16:creationId xmlns:a16="http://schemas.microsoft.com/office/drawing/2014/main" id="{997E4BD9-20AA-D685-8297-BBE5DCDDD421}"/>
                </a:ext>
              </a:extLst>
            </p:cNvPr>
            <p:cNvSpPr/>
            <p:nvPr/>
          </p:nvSpPr>
          <p:spPr>
            <a:xfrm>
              <a:off x="6653479" y="4360456"/>
              <a:ext cx="963302" cy="428142"/>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50000"/>
                      <a:lumOff val="50000"/>
                    </a:schemeClr>
                  </a:solidFill>
                </a:rPr>
                <a:t>8,658</a:t>
              </a:r>
            </a:p>
          </p:txBody>
        </p:sp>
        <p:sp>
          <p:nvSpPr>
            <p:cNvPr id="39" name="Rectangle 38">
              <a:extLst>
                <a:ext uri="{FF2B5EF4-FFF2-40B4-BE49-F238E27FC236}">
                  <a16:creationId xmlns:a16="http://schemas.microsoft.com/office/drawing/2014/main" id="{C4DDA35B-0CC1-3382-D035-28996BC02FC1}"/>
                </a:ext>
              </a:extLst>
            </p:cNvPr>
            <p:cNvSpPr/>
            <p:nvPr/>
          </p:nvSpPr>
          <p:spPr>
            <a:xfrm>
              <a:off x="3646741" y="3989519"/>
              <a:ext cx="963302" cy="428142"/>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18,904</a:t>
              </a:r>
            </a:p>
          </p:txBody>
        </p:sp>
        <p:sp>
          <p:nvSpPr>
            <p:cNvPr id="40" name="Rectangle 39">
              <a:extLst>
                <a:ext uri="{FF2B5EF4-FFF2-40B4-BE49-F238E27FC236}">
                  <a16:creationId xmlns:a16="http://schemas.microsoft.com/office/drawing/2014/main" id="{B7FAB7CC-7E83-8ED3-89F1-6778ACC81300}"/>
                </a:ext>
              </a:extLst>
            </p:cNvPr>
            <p:cNvSpPr/>
            <p:nvPr/>
          </p:nvSpPr>
          <p:spPr>
            <a:xfrm>
              <a:off x="4174271" y="4807815"/>
              <a:ext cx="963302" cy="428142"/>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50,293</a:t>
              </a:r>
            </a:p>
          </p:txBody>
        </p:sp>
        <p:sp>
          <p:nvSpPr>
            <p:cNvPr id="41" name="Rectangle 40">
              <a:extLst>
                <a:ext uri="{FF2B5EF4-FFF2-40B4-BE49-F238E27FC236}">
                  <a16:creationId xmlns:a16="http://schemas.microsoft.com/office/drawing/2014/main" id="{36D412D6-87B9-874B-A5F3-756A240AC44E}"/>
                </a:ext>
              </a:extLst>
            </p:cNvPr>
            <p:cNvSpPr/>
            <p:nvPr/>
          </p:nvSpPr>
          <p:spPr>
            <a:xfrm>
              <a:off x="4735443" y="4467901"/>
              <a:ext cx="963302" cy="428142"/>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50000"/>
                      <a:lumOff val="50000"/>
                    </a:schemeClr>
                  </a:solidFill>
                </a:rPr>
                <a:t>6,597</a:t>
              </a:r>
            </a:p>
          </p:txBody>
        </p:sp>
      </p:grpSp>
    </p:spTree>
    <p:extLst>
      <p:ext uri="{BB962C8B-B14F-4D97-AF65-F5344CB8AC3E}">
        <p14:creationId xmlns:p14="http://schemas.microsoft.com/office/powerpoint/2010/main" val="3801116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8DA43-21CB-83EB-416B-B6AE18BF75BF}"/>
              </a:ext>
            </a:extLst>
          </p:cNvPr>
          <p:cNvSpPr/>
          <p:nvPr/>
        </p:nvSpPr>
        <p:spPr>
          <a:xfrm>
            <a:off x="1966290" y="4451072"/>
            <a:ext cx="141965" cy="14643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E14EB61-F227-41FD-EF01-35671478F488}"/>
              </a:ext>
            </a:extLst>
          </p:cNvPr>
          <p:cNvPicPr>
            <a:picLocks noChangeAspect="1"/>
          </p:cNvPicPr>
          <p:nvPr/>
        </p:nvPicPr>
        <p:blipFill rotWithShape="1">
          <a:blip r:embed="rId3"/>
          <a:srcRect t="5324" r="10155" b="10420"/>
          <a:stretch/>
        </p:blipFill>
        <p:spPr>
          <a:xfrm>
            <a:off x="7758299" y="-10946"/>
            <a:ext cx="4433701" cy="5778230"/>
          </a:xfrm>
          <a:prstGeom prst="rect">
            <a:avLst/>
          </a:prstGeom>
        </p:spPr>
      </p:pic>
      <p:sp>
        <p:nvSpPr>
          <p:cNvPr id="9" name="Rectangle 8">
            <a:extLst>
              <a:ext uri="{FF2B5EF4-FFF2-40B4-BE49-F238E27FC236}">
                <a16:creationId xmlns:a16="http://schemas.microsoft.com/office/drawing/2014/main" id="{9A778547-B69D-A76C-604C-12A2574E8A13}"/>
              </a:ext>
            </a:extLst>
          </p:cNvPr>
          <p:cNvSpPr/>
          <p:nvPr/>
        </p:nvSpPr>
        <p:spPr>
          <a:xfrm>
            <a:off x="5913654" y="-10946"/>
            <a:ext cx="5440146"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8388F64-DB9A-55C7-9F70-E5973E305BA8}"/>
              </a:ext>
            </a:extLst>
          </p:cNvPr>
          <p:cNvSpPr txBox="1">
            <a:spLocks/>
          </p:cNvSpPr>
          <p:nvPr/>
        </p:nvSpPr>
        <p:spPr>
          <a:xfrm>
            <a:off x="838200" y="365126"/>
            <a:ext cx="10515600" cy="872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Valrico By the Numbers: Development</a:t>
            </a:r>
          </a:p>
        </p:txBody>
      </p:sp>
      <p:sp>
        <p:nvSpPr>
          <p:cNvPr id="16" name="Content Placeholder 2">
            <a:extLst>
              <a:ext uri="{FF2B5EF4-FFF2-40B4-BE49-F238E27FC236}">
                <a16:creationId xmlns:a16="http://schemas.microsoft.com/office/drawing/2014/main" id="{76A888D1-FDE8-EB2F-1847-8D0736D043A7}"/>
              </a:ext>
            </a:extLst>
          </p:cNvPr>
          <p:cNvSpPr txBox="1">
            <a:spLocks/>
          </p:cNvSpPr>
          <p:nvPr/>
        </p:nvSpPr>
        <p:spPr>
          <a:xfrm>
            <a:off x="838199" y="1237352"/>
            <a:ext cx="7858329" cy="4741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F2F2F"/>
                </a:solidFill>
                <a:latin typeface="Open Sans" pitchFamily="2" charset="0"/>
              </a:rPr>
              <a:t>In 2022,</a:t>
            </a:r>
            <a:br>
              <a:rPr lang="en-US" dirty="0">
                <a:solidFill>
                  <a:srgbClr val="2F2F2F"/>
                </a:solidFill>
                <a:latin typeface="Open Sans" pitchFamily="2" charset="0"/>
              </a:rPr>
            </a:br>
            <a:endParaRPr lang="en-US" dirty="0">
              <a:solidFill>
                <a:srgbClr val="2F2F2F"/>
              </a:solidFill>
              <a:latin typeface="Open Sans" pitchFamily="2" charset="0"/>
            </a:endParaRPr>
          </a:p>
          <a:p>
            <a:pPr lvl="1"/>
            <a:r>
              <a:rPr lang="en-US" sz="2800" dirty="0">
                <a:solidFill>
                  <a:srgbClr val="2F2F2F"/>
                </a:solidFill>
                <a:latin typeface="Open Sans" pitchFamily="2" charset="0"/>
              </a:rPr>
              <a:t>87% of the homes in Valrico are single-family</a:t>
            </a:r>
            <a:br>
              <a:rPr lang="en-US" sz="2800" dirty="0">
                <a:solidFill>
                  <a:srgbClr val="2F2F2F"/>
                </a:solidFill>
                <a:latin typeface="Open Sans" pitchFamily="2" charset="0"/>
              </a:rPr>
            </a:br>
            <a:r>
              <a:rPr lang="en-US" sz="2000" dirty="0">
                <a:solidFill>
                  <a:schemeClr val="bg1">
                    <a:lumMod val="50000"/>
                  </a:schemeClr>
                </a:solidFill>
                <a:latin typeface="Open Sans" pitchFamily="2" charset="0"/>
              </a:rPr>
              <a:t>(68% in Unincorporated Hillsborough County)</a:t>
            </a:r>
            <a:br>
              <a:rPr lang="en-US" sz="2000" dirty="0">
                <a:solidFill>
                  <a:schemeClr val="bg1">
                    <a:lumMod val="50000"/>
                  </a:schemeClr>
                </a:solidFill>
                <a:latin typeface="Open Sans" pitchFamily="2" charset="0"/>
              </a:rPr>
            </a:br>
            <a:endParaRPr lang="en-US" sz="2000" dirty="0">
              <a:solidFill>
                <a:schemeClr val="bg1">
                  <a:lumMod val="50000"/>
                </a:schemeClr>
              </a:solidFill>
              <a:latin typeface="Open Sans" pitchFamily="2" charset="0"/>
            </a:endParaRPr>
          </a:p>
          <a:p>
            <a:r>
              <a:rPr lang="en-US" dirty="0">
                <a:solidFill>
                  <a:srgbClr val="2F2F2F"/>
                </a:solidFill>
                <a:latin typeface="Open Sans" pitchFamily="2" charset="0"/>
              </a:rPr>
              <a:t>From 2011, </a:t>
            </a:r>
            <a:br>
              <a:rPr lang="en-US" sz="3200" dirty="0">
                <a:solidFill>
                  <a:srgbClr val="2F2F2F"/>
                </a:solidFill>
                <a:latin typeface="Open Sans" pitchFamily="2" charset="0"/>
              </a:rPr>
            </a:br>
            <a:endParaRPr lang="en-US" sz="3200" dirty="0">
              <a:solidFill>
                <a:srgbClr val="2F2F2F"/>
              </a:solidFill>
              <a:latin typeface="Open Sans" pitchFamily="2" charset="0"/>
            </a:endParaRPr>
          </a:p>
          <a:p>
            <a:pPr lvl="1"/>
            <a:r>
              <a:rPr lang="en-US" sz="2800" dirty="0">
                <a:solidFill>
                  <a:srgbClr val="2F2F2F"/>
                </a:solidFill>
                <a:latin typeface="Open Sans" pitchFamily="2" charset="0"/>
              </a:rPr>
              <a:t>1,387 residential units were built in Valrico, 83% were single family</a:t>
            </a:r>
            <a:br>
              <a:rPr lang="en-US" sz="2800" dirty="0">
                <a:solidFill>
                  <a:srgbClr val="2F2F2F"/>
                </a:solidFill>
                <a:latin typeface="Open Sans" pitchFamily="2" charset="0"/>
              </a:rPr>
            </a:br>
            <a:r>
              <a:rPr lang="en-US" sz="2000" dirty="0">
                <a:solidFill>
                  <a:schemeClr val="bg1">
                    <a:lumMod val="50000"/>
                  </a:schemeClr>
                </a:solidFill>
                <a:latin typeface="Open Sans" pitchFamily="2" charset="0"/>
              </a:rPr>
              <a:t>(220 {15%} were multi-family) </a:t>
            </a:r>
          </a:p>
          <a:p>
            <a:pPr lvl="1"/>
            <a:endParaRPr lang="en-US" sz="2800" dirty="0">
              <a:solidFill>
                <a:schemeClr val="bg1">
                  <a:lumMod val="50000"/>
                </a:schemeClr>
              </a:solidFill>
              <a:latin typeface="Open Sans" pitchFamily="2" charset="0"/>
            </a:endParaRPr>
          </a:p>
        </p:txBody>
      </p:sp>
    </p:spTree>
    <p:extLst>
      <p:ext uri="{BB962C8B-B14F-4D97-AF65-F5344CB8AC3E}">
        <p14:creationId xmlns:p14="http://schemas.microsoft.com/office/powerpoint/2010/main" val="3562656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3DB9-4945-331A-5EA0-1E26FF55A262}"/>
              </a:ext>
            </a:extLst>
          </p:cNvPr>
          <p:cNvSpPr>
            <a:spLocks noGrp="1"/>
          </p:cNvSpPr>
          <p:nvPr>
            <p:ph type="title"/>
          </p:nvPr>
        </p:nvSpPr>
        <p:spPr>
          <a:xfrm>
            <a:off x="2482630" y="192656"/>
            <a:ext cx="7226740" cy="799364"/>
          </a:xfrm>
        </p:spPr>
        <p:txBody>
          <a:bodyPr>
            <a:noAutofit/>
          </a:bodyPr>
          <a:lstStyle/>
          <a:p>
            <a:pPr algn="ctr"/>
            <a:r>
              <a:rPr lang="en-US" sz="5400" dirty="0"/>
              <a:t>Welcome!</a:t>
            </a:r>
          </a:p>
        </p:txBody>
      </p:sp>
      <p:pic>
        <p:nvPicPr>
          <p:cNvPr id="14" name="Picture 13">
            <a:extLst>
              <a:ext uri="{FF2B5EF4-FFF2-40B4-BE49-F238E27FC236}">
                <a16:creationId xmlns:a16="http://schemas.microsoft.com/office/drawing/2014/main" id="{A1F73916-460E-7703-50AB-0B437C8D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73" y="3495398"/>
            <a:ext cx="5031882" cy="1478868"/>
          </a:xfrm>
          <a:prstGeom prst="rect">
            <a:avLst/>
          </a:prstGeom>
        </p:spPr>
      </p:pic>
      <p:pic>
        <p:nvPicPr>
          <p:cNvPr id="15" name="Picture 14">
            <a:extLst>
              <a:ext uri="{FF2B5EF4-FFF2-40B4-BE49-F238E27FC236}">
                <a16:creationId xmlns:a16="http://schemas.microsoft.com/office/drawing/2014/main" id="{E61168D1-9191-6572-8460-01992CF33FCF}"/>
              </a:ext>
            </a:extLst>
          </p:cNvPr>
          <p:cNvPicPr>
            <a:picLocks noChangeAspect="1"/>
          </p:cNvPicPr>
          <p:nvPr/>
        </p:nvPicPr>
        <p:blipFill rotWithShape="1">
          <a:blip r:embed="rId4">
            <a:extLst>
              <a:ext uri="{28A0092B-C50C-407E-A947-70E740481C1C}">
                <a14:useLocalDpi xmlns:a14="http://schemas.microsoft.com/office/drawing/2010/main" val="0"/>
              </a:ext>
            </a:extLst>
          </a:blip>
          <a:srcRect l="7216" t="15156" r="3753" b="16728"/>
          <a:stretch/>
        </p:blipFill>
        <p:spPr>
          <a:xfrm>
            <a:off x="7037161" y="3358717"/>
            <a:ext cx="4684638" cy="1881720"/>
          </a:xfrm>
          <a:prstGeom prst="rect">
            <a:avLst/>
          </a:prstGeom>
        </p:spPr>
      </p:pic>
      <p:sp>
        <p:nvSpPr>
          <p:cNvPr id="3" name="Rectangle 2">
            <a:extLst>
              <a:ext uri="{FF2B5EF4-FFF2-40B4-BE49-F238E27FC236}">
                <a16:creationId xmlns:a16="http://schemas.microsoft.com/office/drawing/2014/main" id="{3DF32AED-0CFA-9BEC-C3F3-C8D7E6487E22}"/>
              </a:ext>
            </a:extLst>
          </p:cNvPr>
          <p:cNvSpPr/>
          <p:nvPr/>
        </p:nvSpPr>
        <p:spPr>
          <a:xfrm>
            <a:off x="1763170" y="1667537"/>
            <a:ext cx="8665660" cy="1015663"/>
          </a:xfrm>
          <a:prstGeom prst="rect">
            <a:avLst/>
          </a:prstGeom>
          <a:noFill/>
        </p:spPr>
        <p:txBody>
          <a:bodyPr wrap="square" lIns="91440" tIns="45720" rIns="91440" bIns="45720">
            <a:spAutoFit/>
          </a:bodyPr>
          <a:lstStyle/>
          <a:p>
            <a:pPr algn="ct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Valrico Community</a:t>
            </a:r>
          </a:p>
        </p:txBody>
      </p:sp>
    </p:spTree>
    <p:extLst>
      <p:ext uri="{BB962C8B-B14F-4D97-AF65-F5344CB8AC3E}">
        <p14:creationId xmlns:p14="http://schemas.microsoft.com/office/powerpoint/2010/main" val="2435341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0B3EB-005A-8DE1-FDDD-372341D0E2BD}"/>
              </a:ext>
            </a:extLst>
          </p:cNvPr>
          <p:cNvPicPr>
            <a:picLocks noChangeAspect="1"/>
          </p:cNvPicPr>
          <p:nvPr/>
        </p:nvPicPr>
        <p:blipFill rotWithShape="1">
          <a:blip r:embed="rId2">
            <a:extLst>
              <a:ext uri="{28A0092B-C50C-407E-A947-70E740481C1C}">
                <a14:useLocalDpi xmlns:a14="http://schemas.microsoft.com/office/drawing/2010/main" val="0"/>
              </a:ext>
            </a:extLst>
          </a:blip>
          <a:srcRect l="55" r="55"/>
          <a:stretch/>
        </p:blipFill>
        <p:spPr>
          <a:xfrm>
            <a:off x="7086597" y="0"/>
            <a:ext cx="5119394" cy="5802085"/>
          </a:xfrm>
          <a:prstGeom prst="rect">
            <a:avLst/>
          </a:prstGeom>
        </p:spPr>
      </p:pic>
      <p:sp>
        <p:nvSpPr>
          <p:cNvPr id="7" name="Rectangle 6">
            <a:extLst>
              <a:ext uri="{FF2B5EF4-FFF2-40B4-BE49-F238E27FC236}">
                <a16:creationId xmlns:a16="http://schemas.microsoft.com/office/drawing/2014/main" id="{42F78334-0E89-0CD6-1702-8F012AA411CB}"/>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6986-E316-E2CE-A66F-D57BFE9C79F9}"/>
              </a:ext>
            </a:extLst>
          </p:cNvPr>
          <p:cNvSpPr>
            <a:spLocks noGrp="1"/>
          </p:cNvSpPr>
          <p:nvPr>
            <p:ph type="ctrTitle"/>
          </p:nvPr>
        </p:nvSpPr>
        <p:spPr>
          <a:xfrm>
            <a:off x="574431" y="1567840"/>
            <a:ext cx="7795846" cy="2157854"/>
          </a:xfrm>
        </p:spPr>
        <p:txBody>
          <a:bodyPr>
            <a:normAutofit/>
          </a:bodyPr>
          <a:lstStyle/>
          <a:p>
            <a:pPr algn="l"/>
            <a:r>
              <a:rPr lang="en-US" sz="4800" dirty="0"/>
              <a:t>Valrico Vision Survey</a:t>
            </a:r>
          </a:p>
        </p:txBody>
      </p:sp>
      <p:sp>
        <p:nvSpPr>
          <p:cNvPr id="3" name="Subtitle 2">
            <a:extLst>
              <a:ext uri="{FF2B5EF4-FFF2-40B4-BE49-F238E27FC236}">
                <a16:creationId xmlns:a16="http://schemas.microsoft.com/office/drawing/2014/main" id="{4C912E5A-5C84-9ED4-B715-77ACF9B5D792}"/>
              </a:ext>
            </a:extLst>
          </p:cNvPr>
          <p:cNvSpPr>
            <a:spLocks noGrp="1"/>
          </p:cNvSpPr>
          <p:nvPr>
            <p:ph type="subTitle" idx="1"/>
          </p:nvPr>
        </p:nvSpPr>
        <p:spPr>
          <a:xfrm>
            <a:off x="574431" y="5290160"/>
            <a:ext cx="7795846" cy="413116"/>
          </a:xfrm>
        </p:spPr>
        <p:txBody>
          <a:bodyPr>
            <a:noAutofit/>
          </a:bodyPr>
          <a:lstStyle/>
          <a:p>
            <a:pPr algn="l"/>
            <a:r>
              <a:rPr lang="en-US" dirty="0"/>
              <a:t>Responses from April 13, 2023 to July 14, 2023</a:t>
            </a:r>
          </a:p>
        </p:txBody>
      </p:sp>
    </p:spTree>
    <p:extLst>
      <p:ext uri="{BB962C8B-B14F-4D97-AF65-F5344CB8AC3E}">
        <p14:creationId xmlns:p14="http://schemas.microsoft.com/office/powerpoint/2010/main" val="608285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31CABC-B99C-8110-80A0-06F04F17C4BE}"/>
              </a:ext>
            </a:extLst>
          </p:cNvPr>
          <p:cNvPicPr>
            <a:picLocks noChangeAspect="1"/>
          </p:cNvPicPr>
          <p:nvPr/>
        </p:nvPicPr>
        <p:blipFill rotWithShape="1">
          <a:blip r:embed="rId3">
            <a:extLst>
              <a:ext uri="{28A0092B-C50C-407E-A947-70E740481C1C}">
                <a14:useLocalDpi xmlns:a14="http://schemas.microsoft.com/office/drawing/2010/main" val="0"/>
              </a:ext>
            </a:extLst>
          </a:blip>
          <a:srcRect t="3138" b="3138"/>
          <a:stretch/>
        </p:blipFill>
        <p:spPr>
          <a:xfrm>
            <a:off x="413618" y="256683"/>
            <a:ext cx="11364765" cy="5331317"/>
          </a:xfrm>
          <a:prstGeom prst="rect">
            <a:avLst/>
          </a:prstGeom>
        </p:spPr>
      </p:pic>
    </p:spTree>
    <p:extLst>
      <p:ext uri="{BB962C8B-B14F-4D97-AF65-F5344CB8AC3E}">
        <p14:creationId xmlns:p14="http://schemas.microsoft.com/office/powerpoint/2010/main" val="384783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9E692-7785-7718-F1C8-224F35B1305A}"/>
              </a:ext>
            </a:extLst>
          </p:cNvPr>
          <p:cNvPicPr>
            <a:picLocks noChangeAspect="1"/>
          </p:cNvPicPr>
          <p:nvPr/>
        </p:nvPicPr>
        <p:blipFill rotWithShape="1">
          <a:blip r:embed="rId3">
            <a:extLst>
              <a:ext uri="{28A0092B-C50C-407E-A947-70E740481C1C}">
                <a14:useLocalDpi xmlns:a14="http://schemas.microsoft.com/office/drawing/2010/main" val="0"/>
              </a:ext>
            </a:extLst>
          </a:blip>
          <a:srcRect t="1104" b="6257"/>
          <a:stretch/>
        </p:blipFill>
        <p:spPr>
          <a:xfrm>
            <a:off x="170636" y="98175"/>
            <a:ext cx="11850728" cy="5625292"/>
          </a:xfrm>
          <a:prstGeom prst="rect">
            <a:avLst/>
          </a:prstGeom>
        </p:spPr>
      </p:pic>
    </p:spTree>
    <p:extLst>
      <p:ext uri="{BB962C8B-B14F-4D97-AF65-F5344CB8AC3E}">
        <p14:creationId xmlns:p14="http://schemas.microsoft.com/office/powerpoint/2010/main" val="78977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9E692-7785-7718-F1C8-224F35B1305A}"/>
              </a:ext>
            </a:extLst>
          </p:cNvPr>
          <p:cNvPicPr>
            <a:picLocks noChangeAspect="1"/>
          </p:cNvPicPr>
          <p:nvPr/>
        </p:nvPicPr>
        <p:blipFill rotWithShape="1">
          <a:blip r:embed="rId3">
            <a:extLst>
              <a:ext uri="{28A0092B-C50C-407E-A947-70E740481C1C}">
                <a14:useLocalDpi xmlns:a14="http://schemas.microsoft.com/office/drawing/2010/main" val="0"/>
              </a:ext>
            </a:extLst>
          </a:blip>
          <a:srcRect t="2577" b="2577"/>
          <a:stretch/>
        </p:blipFill>
        <p:spPr>
          <a:xfrm>
            <a:off x="97220" y="162897"/>
            <a:ext cx="11997559" cy="5378216"/>
          </a:xfrm>
          <a:prstGeom prst="rect">
            <a:avLst/>
          </a:prstGeom>
        </p:spPr>
      </p:pic>
      <p:sp>
        <p:nvSpPr>
          <p:cNvPr id="4" name="Rectangle 3">
            <a:extLst>
              <a:ext uri="{FF2B5EF4-FFF2-40B4-BE49-F238E27FC236}">
                <a16:creationId xmlns:a16="http://schemas.microsoft.com/office/drawing/2014/main" id="{E998D7E6-8FBE-1B96-BF29-AE1B7345E3C5}"/>
              </a:ext>
            </a:extLst>
          </p:cNvPr>
          <p:cNvSpPr/>
          <p:nvPr/>
        </p:nvSpPr>
        <p:spPr>
          <a:xfrm>
            <a:off x="97220" y="722490"/>
            <a:ext cx="11997559" cy="484120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unched Tape 7">
            <a:extLst>
              <a:ext uri="{FF2B5EF4-FFF2-40B4-BE49-F238E27FC236}">
                <a16:creationId xmlns:a16="http://schemas.microsoft.com/office/drawing/2014/main" id="{A098EDA9-FFC4-057F-6AD0-2308D32B053F}"/>
              </a:ext>
            </a:extLst>
          </p:cNvPr>
          <p:cNvSpPr/>
          <p:nvPr/>
        </p:nvSpPr>
        <p:spPr>
          <a:xfrm>
            <a:off x="97219" y="1705108"/>
            <a:ext cx="11997559" cy="2527145"/>
          </a:xfrm>
          <a:prstGeom prst="flowChartPunchedTap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0BDB061E-8F8A-33C0-1A1D-F671B3A7433E}"/>
              </a:ext>
            </a:extLst>
          </p:cNvPr>
          <p:cNvSpPr/>
          <p:nvPr/>
        </p:nvSpPr>
        <p:spPr>
          <a:xfrm>
            <a:off x="581377" y="1005146"/>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I like that it has lots of trees. I like that is being developed without getting rid of all the vegetation.</a:t>
            </a:r>
          </a:p>
        </p:txBody>
      </p:sp>
      <p:sp>
        <p:nvSpPr>
          <p:cNvPr id="5" name="Rectangle: Rounded Corners 4">
            <a:extLst>
              <a:ext uri="{FF2B5EF4-FFF2-40B4-BE49-F238E27FC236}">
                <a16:creationId xmlns:a16="http://schemas.microsoft.com/office/drawing/2014/main" id="{D477129B-2BE3-3ED1-7385-E4B164873A86}"/>
              </a:ext>
            </a:extLst>
          </p:cNvPr>
          <p:cNvSpPr/>
          <p:nvPr/>
        </p:nvSpPr>
        <p:spPr>
          <a:xfrm>
            <a:off x="581376" y="3210824"/>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Far from downtown, all amenities are close by</a:t>
            </a:r>
          </a:p>
        </p:txBody>
      </p:sp>
      <p:sp>
        <p:nvSpPr>
          <p:cNvPr id="6" name="Rectangle: Rounded Corners 5">
            <a:extLst>
              <a:ext uri="{FF2B5EF4-FFF2-40B4-BE49-F238E27FC236}">
                <a16:creationId xmlns:a16="http://schemas.microsoft.com/office/drawing/2014/main" id="{F1546DEC-D19D-DCAE-981B-7316EB369979}"/>
              </a:ext>
            </a:extLst>
          </p:cNvPr>
          <p:cNvSpPr/>
          <p:nvPr/>
        </p:nvSpPr>
        <p:spPr>
          <a:xfrm>
            <a:off x="6632220" y="1005145"/>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venir Next LT Pro Demi" panose="020F0502020204030204" pitchFamily="34" charset="0"/>
              </a:rPr>
              <a:t>Trees</a:t>
            </a:r>
          </a:p>
        </p:txBody>
      </p:sp>
      <p:sp>
        <p:nvSpPr>
          <p:cNvPr id="7" name="Rectangle: Rounded Corners 6">
            <a:extLst>
              <a:ext uri="{FF2B5EF4-FFF2-40B4-BE49-F238E27FC236}">
                <a16:creationId xmlns:a16="http://schemas.microsoft.com/office/drawing/2014/main" id="{FD237AAD-27FA-71DC-8207-42A25CDAE343}"/>
              </a:ext>
            </a:extLst>
          </p:cNvPr>
          <p:cNvSpPr/>
          <p:nvPr/>
        </p:nvSpPr>
        <p:spPr>
          <a:xfrm>
            <a:off x="6632220" y="3210824"/>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Small community feel. Close and convenient commercial property (e.g. grocery, restaurants, gyms, medical facilities.</a:t>
            </a:r>
          </a:p>
        </p:txBody>
      </p:sp>
    </p:spTree>
    <p:extLst>
      <p:ext uri="{BB962C8B-B14F-4D97-AF65-F5344CB8AC3E}">
        <p14:creationId xmlns:p14="http://schemas.microsoft.com/office/powerpoint/2010/main" val="299384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9E692-7785-7718-F1C8-224F35B1305A}"/>
              </a:ext>
            </a:extLst>
          </p:cNvPr>
          <p:cNvPicPr>
            <a:picLocks noChangeAspect="1"/>
          </p:cNvPicPr>
          <p:nvPr/>
        </p:nvPicPr>
        <p:blipFill rotWithShape="1">
          <a:blip r:embed="rId3">
            <a:extLst>
              <a:ext uri="{28A0092B-C50C-407E-A947-70E740481C1C}">
                <a14:useLocalDpi xmlns:a14="http://schemas.microsoft.com/office/drawing/2010/main" val="0"/>
              </a:ext>
            </a:extLst>
          </a:blip>
          <a:srcRect l="-1555" t="-2171" r="-1555" b="-1189"/>
          <a:stretch/>
        </p:blipFill>
        <p:spPr>
          <a:xfrm>
            <a:off x="-101600" y="123153"/>
            <a:ext cx="12355689" cy="5241725"/>
          </a:xfrm>
          <a:prstGeom prst="rect">
            <a:avLst/>
          </a:prstGeom>
        </p:spPr>
      </p:pic>
      <p:sp>
        <p:nvSpPr>
          <p:cNvPr id="2" name="Rectangle 1">
            <a:extLst>
              <a:ext uri="{FF2B5EF4-FFF2-40B4-BE49-F238E27FC236}">
                <a16:creationId xmlns:a16="http://schemas.microsoft.com/office/drawing/2014/main" id="{7DD34349-A5ED-2DC7-74C9-48BF49BBC498}"/>
              </a:ext>
            </a:extLst>
          </p:cNvPr>
          <p:cNvSpPr/>
          <p:nvPr/>
        </p:nvSpPr>
        <p:spPr>
          <a:xfrm>
            <a:off x="97220" y="767645"/>
            <a:ext cx="11997559" cy="484120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unched Tape 8">
            <a:extLst>
              <a:ext uri="{FF2B5EF4-FFF2-40B4-BE49-F238E27FC236}">
                <a16:creationId xmlns:a16="http://schemas.microsoft.com/office/drawing/2014/main" id="{56CFD7A3-5D08-55AD-C1AE-46A44541AFAD}"/>
              </a:ext>
            </a:extLst>
          </p:cNvPr>
          <p:cNvSpPr/>
          <p:nvPr/>
        </p:nvSpPr>
        <p:spPr>
          <a:xfrm>
            <a:off x="97219" y="1705108"/>
            <a:ext cx="11997559" cy="2527145"/>
          </a:xfrm>
          <a:prstGeom prst="flowChartPunchedTap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E27F1A4-1BCD-7FD0-9D1D-68C9BC06743A}"/>
              </a:ext>
            </a:extLst>
          </p:cNvPr>
          <p:cNvSpPr/>
          <p:nvPr/>
        </p:nvSpPr>
        <p:spPr>
          <a:xfrm>
            <a:off x="581377" y="1005146"/>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Better community parks and green spaces</a:t>
            </a:r>
          </a:p>
        </p:txBody>
      </p:sp>
      <p:sp>
        <p:nvSpPr>
          <p:cNvPr id="6" name="Rectangle: Rounded Corners 5">
            <a:extLst>
              <a:ext uri="{FF2B5EF4-FFF2-40B4-BE49-F238E27FC236}">
                <a16:creationId xmlns:a16="http://schemas.microsoft.com/office/drawing/2014/main" id="{6B6AF0CB-2C2B-9DD0-3E09-A8144E4178F4}"/>
              </a:ext>
            </a:extLst>
          </p:cNvPr>
          <p:cNvSpPr/>
          <p:nvPr/>
        </p:nvSpPr>
        <p:spPr>
          <a:xfrm>
            <a:off x="6632222" y="1005146"/>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venir Next LT Pro Demi" panose="020F0502020204030204" pitchFamily="34" charset="0"/>
              </a:rPr>
              <a:t>Road design and construction</a:t>
            </a:r>
          </a:p>
        </p:txBody>
      </p:sp>
      <p:sp>
        <p:nvSpPr>
          <p:cNvPr id="7" name="Rectangle: Rounded Corners 6">
            <a:extLst>
              <a:ext uri="{FF2B5EF4-FFF2-40B4-BE49-F238E27FC236}">
                <a16:creationId xmlns:a16="http://schemas.microsoft.com/office/drawing/2014/main" id="{17148F95-9D9C-9F8B-BA5D-CD979E33DC36}"/>
              </a:ext>
            </a:extLst>
          </p:cNvPr>
          <p:cNvSpPr/>
          <p:nvPr/>
        </p:nvSpPr>
        <p:spPr>
          <a:xfrm>
            <a:off x="581377" y="3233404"/>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The roads are frequently congested and builders continue to build more homes on smaller lots, which brings more traffic</a:t>
            </a:r>
            <a:r>
              <a:rPr lang="en-US" sz="2400" dirty="0">
                <a:solidFill>
                  <a:schemeClr val="tx1"/>
                </a:solidFill>
              </a:rPr>
              <a:t>.</a:t>
            </a:r>
          </a:p>
        </p:txBody>
      </p:sp>
      <p:sp>
        <p:nvSpPr>
          <p:cNvPr id="8" name="Rectangle: Rounded Corners 7">
            <a:extLst>
              <a:ext uri="{FF2B5EF4-FFF2-40B4-BE49-F238E27FC236}">
                <a16:creationId xmlns:a16="http://schemas.microsoft.com/office/drawing/2014/main" id="{63D5B4F2-4D39-302E-C1E1-2C752DE4ED81}"/>
              </a:ext>
            </a:extLst>
          </p:cNvPr>
          <p:cNvSpPr/>
          <p:nvPr/>
        </p:nvSpPr>
        <p:spPr>
          <a:xfrm>
            <a:off x="6632222" y="3233403"/>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More community centers, outdoor/indoor multi use facilities for recreation. Wider roads. Community events</a:t>
            </a:r>
          </a:p>
        </p:txBody>
      </p:sp>
    </p:spTree>
    <p:extLst>
      <p:ext uri="{BB962C8B-B14F-4D97-AF65-F5344CB8AC3E}">
        <p14:creationId xmlns:p14="http://schemas.microsoft.com/office/powerpoint/2010/main" val="65183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9E692-7785-7718-F1C8-224F35B1305A}"/>
              </a:ext>
            </a:extLst>
          </p:cNvPr>
          <p:cNvPicPr>
            <a:picLocks noChangeAspect="1"/>
          </p:cNvPicPr>
          <p:nvPr/>
        </p:nvPicPr>
        <p:blipFill rotWithShape="1">
          <a:blip r:embed="rId3">
            <a:extLst>
              <a:ext uri="{28A0092B-C50C-407E-A947-70E740481C1C}">
                <a14:useLocalDpi xmlns:a14="http://schemas.microsoft.com/office/drawing/2010/main" val="0"/>
              </a:ext>
            </a:extLst>
          </a:blip>
          <a:srcRect t="1308" b="1308"/>
          <a:stretch/>
        </p:blipFill>
        <p:spPr>
          <a:xfrm>
            <a:off x="97221" y="181307"/>
            <a:ext cx="11997559" cy="5378216"/>
          </a:xfrm>
          <a:prstGeom prst="rect">
            <a:avLst/>
          </a:prstGeom>
        </p:spPr>
      </p:pic>
    </p:spTree>
    <p:extLst>
      <p:ext uri="{BB962C8B-B14F-4D97-AF65-F5344CB8AC3E}">
        <p14:creationId xmlns:p14="http://schemas.microsoft.com/office/powerpoint/2010/main" val="1356938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9E692-7785-7718-F1C8-224F35B1305A}"/>
              </a:ext>
            </a:extLst>
          </p:cNvPr>
          <p:cNvPicPr>
            <a:picLocks noChangeAspect="1"/>
          </p:cNvPicPr>
          <p:nvPr/>
        </p:nvPicPr>
        <p:blipFill rotWithShape="1">
          <a:blip r:embed="rId3">
            <a:extLst>
              <a:ext uri="{28A0092B-C50C-407E-A947-70E740481C1C}">
                <a14:useLocalDpi xmlns:a14="http://schemas.microsoft.com/office/drawing/2010/main" val="0"/>
              </a:ext>
            </a:extLst>
          </a:blip>
          <a:srcRect t="2632" b="2632"/>
          <a:stretch/>
        </p:blipFill>
        <p:spPr>
          <a:xfrm>
            <a:off x="97221" y="181307"/>
            <a:ext cx="11997559" cy="5378216"/>
          </a:xfrm>
          <a:prstGeom prst="rect">
            <a:avLst/>
          </a:prstGeom>
        </p:spPr>
      </p:pic>
      <p:sp>
        <p:nvSpPr>
          <p:cNvPr id="2" name="Rectangle 1">
            <a:extLst>
              <a:ext uri="{FF2B5EF4-FFF2-40B4-BE49-F238E27FC236}">
                <a16:creationId xmlns:a16="http://schemas.microsoft.com/office/drawing/2014/main" id="{DD096795-E819-D7D6-055C-87F3F78F218F}"/>
              </a:ext>
            </a:extLst>
          </p:cNvPr>
          <p:cNvSpPr/>
          <p:nvPr/>
        </p:nvSpPr>
        <p:spPr>
          <a:xfrm>
            <a:off x="97220" y="880533"/>
            <a:ext cx="11997559" cy="588954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unched Tape 9">
            <a:extLst>
              <a:ext uri="{FF2B5EF4-FFF2-40B4-BE49-F238E27FC236}">
                <a16:creationId xmlns:a16="http://schemas.microsoft.com/office/drawing/2014/main" id="{15963CC0-CF3F-D301-AD2F-EE4A3304AAD9}"/>
              </a:ext>
            </a:extLst>
          </p:cNvPr>
          <p:cNvSpPr/>
          <p:nvPr/>
        </p:nvSpPr>
        <p:spPr>
          <a:xfrm>
            <a:off x="97219" y="1705108"/>
            <a:ext cx="11997559" cy="2527145"/>
          </a:xfrm>
          <a:prstGeom prst="flowChartPunchedTap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89611D2-623C-F181-845A-21723E946FF9}"/>
              </a:ext>
            </a:extLst>
          </p:cNvPr>
          <p:cNvSpPr/>
          <p:nvPr/>
        </p:nvSpPr>
        <p:spPr>
          <a:xfrm>
            <a:off x="581377" y="1106747"/>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Near to most basic needs, but traffic congestion continues to get worse due to overdevelopment.</a:t>
            </a:r>
          </a:p>
        </p:txBody>
      </p:sp>
      <p:sp>
        <p:nvSpPr>
          <p:cNvPr id="7" name="Rectangle: Rounded Corners 6">
            <a:extLst>
              <a:ext uri="{FF2B5EF4-FFF2-40B4-BE49-F238E27FC236}">
                <a16:creationId xmlns:a16="http://schemas.microsoft.com/office/drawing/2014/main" id="{EEFF3DE3-CADE-DB3A-24EE-39CAD0D0A535}"/>
              </a:ext>
            </a:extLst>
          </p:cNvPr>
          <p:cNvSpPr/>
          <p:nvPr/>
        </p:nvSpPr>
        <p:spPr>
          <a:xfrm>
            <a:off x="581377" y="3333135"/>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More mom and pop shops and restaurants, community events, public spaces, less traffic, less chains and franchises, native plants and trees.</a:t>
            </a:r>
          </a:p>
        </p:txBody>
      </p:sp>
      <p:sp>
        <p:nvSpPr>
          <p:cNvPr id="8" name="Rectangle: Rounded Corners 7">
            <a:extLst>
              <a:ext uri="{FF2B5EF4-FFF2-40B4-BE49-F238E27FC236}">
                <a16:creationId xmlns:a16="http://schemas.microsoft.com/office/drawing/2014/main" id="{B7C1DE29-95CE-C572-6042-037A79F38229}"/>
              </a:ext>
            </a:extLst>
          </p:cNvPr>
          <p:cNvSpPr/>
          <p:nvPr/>
        </p:nvSpPr>
        <p:spPr>
          <a:xfrm>
            <a:off x="6632224" y="1106746"/>
            <a:ext cx="4978401" cy="19907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Trees, shade with big lots, local grocery and other shops, bicycle lanes for kids and pedestrians.</a:t>
            </a:r>
          </a:p>
        </p:txBody>
      </p:sp>
      <p:sp>
        <p:nvSpPr>
          <p:cNvPr id="9" name="Rectangle: Rounded Corners 8">
            <a:extLst>
              <a:ext uri="{FF2B5EF4-FFF2-40B4-BE49-F238E27FC236}">
                <a16:creationId xmlns:a16="http://schemas.microsoft.com/office/drawing/2014/main" id="{03EA27C5-31DA-8411-7B73-3BD817217405}"/>
              </a:ext>
            </a:extLst>
          </p:cNvPr>
          <p:cNvSpPr/>
          <p:nvPr/>
        </p:nvSpPr>
        <p:spPr>
          <a:xfrm>
            <a:off x="6632224" y="3338778"/>
            <a:ext cx="4978401" cy="3104445"/>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Convenient to grocery stores, mall, fruit and vegetable stands. Lots in some areas are larger (1/3 acre). Tree shaded streets. Would like more community parks and community centers and better roads</a:t>
            </a:r>
          </a:p>
        </p:txBody>
      </p:sp>
    </p:spTree>
    <p:extLst>
      <p:ext uri="{BB962C8B-B14F-4D97-AF65-F5344CB8AC3E}">
        <p14:creationId xmlns:p14="http://schemas.microsoft.com/office/powerpoint/2010/main" val="1307947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9E692-7785-7718-F1C8-224F35B1305A}"/>
              </a:ext>
            </a:extLst>
          </p:cNvPr>
          <p:cNvPicPr>
            <a:picLocks noChangeAspect="1"/>
          </p:cNvPicPr>
          <p:nvPr/>
        </p:nvPicPr>
        <p:blipFill rotWithShape="1">
          <a:blip r:embed="rId3">
            <a:extLst>
              <a:ext uri="{28A0092B-C50C-407E-A947-70E740481C1C}">
                <a14:useLocalDpi xmlns:a14="http://schemas.microsoft.com/office/drawing/2010/main" val="0"/>
              </a:ext>
            </a:extLst>
          </a:blip>
          <a:srcRect t="3870" b="3870"/>
          <a:stretch/>
        </p:blipFill>
        <p:spPr>
          <a:xfrm>
            <a:off x="97221" y="181307"/>
            <a:ext cx="11997559" cy="5378216"/>
          </a:xfrm>
          <a:prstGeom prst="rect">
            <a:avLst/>
          </a:prstGeom>
        </p:spPr>
      </p:pic>
      <p:sp>
        <p:nvSpPr>
          <p:cNvPr id="5" name="Rectangle 4">
            <a:extLst>
              <a:ext uri="{FF2B5EF4-FFF2-40B4-BE49-F238E27FC236}">
                <a16:creationId xmlns:a16="http://schemas.microsoft.com/office/drawing/2014/main" id="{B9A938A0-EE3D-1EC6-170A-19CAC402190A}"/>
              </a:ext>
            </a:extLst>
          </p:cNvPr>
          <p:cNvSpPr/>
          <p:nvPr/>
        </p:nvSpPr>
        <p:spPr>
          <a:xfrm>
            <a:off x="97220" y="880533"/>
            <a:ext cx="11997559" cy="487072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unched Tape 5">
            <a:extLst>
              <a:ext uri="{FF2B5EF4-FFF2-40B4-BE49-F238E27FC236}">
                <a16:creationId xmlns:a16="http://schemas.microsoft.com/office/drawing/2014/main" id="{99ECF715-F207-20CB-FEC4-916841569ACD}"/>
              </a:ext>
            </a:extLst>
          </p:cNvPr>
          <p:cNvSpPr/>
          <p:nvPr/>
        </p:nvSpPr>
        <p:spPr>
          <a:xfrm>
            <a:off x="97219" y="1705108"/>
            <a:ext cx="11997559" cy="2527145"/>
          </a:xfrm>
          <a:prstGeom prst="flowChartPunchedTap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8FD46CA-AB84-D31B-A1CD-D7C7419D8951}"/>
              </a:ext>
            </a:extLst>
          </p:cNvPr>
          <p:cNvSpPr/>
          <p:nvPr/>
        </p:nvSpPr>
        <p:spPr>
          <a:xfrm>
            <a:off x="581377" y="1106747"/>
            <a:ext cx="4978401" cy="2923386"/>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None do. Changes that do not involve significant traffic/infrastructure improvement completely miss the issue most critical to Valrico’s future</a:t>
            </a:r>
          </a:p>
        </p:txBody>
      </p:sp>
      <p:sp>
        <p:nvSpPr>
          <p:cNvPr id="11" name="Rectangle: Rounded Corners 10">
            <a:extLst>
              <a:ext uri="{FF2B5EF4-FFF2-40B4-BE49-F238E27FC236}">
                <a16:creationId xmlns:a16="http://schemas.microsoft.com/office/drawing/2014/main" id="{144E061B-9828-4759-9299-BDE08298F28D}"/>
              </a:ext>
            </a:extLst>
          </p:cNvPr>
          <p:cNvSpPr/>
          <p:nvPr/>
        </p:nvSpPr>
        <p:spPr>
          <a:xfrm>
            <a:off x="6632224" y="1106746"/>
            <a:ext cx="4978401" cy="2322254"/>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Improved and added sidewalks, bike lanes, stopping some development, not every old farm property has to be turned into a subdivision.</a:t>
            </a:r>
          </a:p>
        </p:txBody>
      </p:sp>
      <p:sp>
        <p:nvSpPr>
          <p:cNvPr id="12" name="Rectangle: Rounded Corners 11">
            <a:extLst>
              <a:ext uri="{FF2B5EF4-FFF2-40B4-BE49-F238E27FC236}">
                <a16:creationId xmlns:a16="http://schemas.microsoft.com/office/drawing/2014/main" id="{BFCC2048-EE30-17EA-5DCB-3F3CDD6560DF}"/>
              </a:ext>
            </a:extLst>
          </p:cNvPr>
          <p:cNvSpPr/>
          <p:nvPr/>
        </p:nvSpPr>
        <p:spPr>
          <a:xfrm>
            <a:off x="581377" y="4178721"/>
            <a:ext cx="4978401" cy="1434334"/>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Trees are kept and maintained. Curbs and sidewalks.</a:t>
            </a:r>
          </a:p>
        </p:txBody>
      </p:sp>
      <p:sp>
        <p:nvSpPr>
          <p:cNvPr id="13" name="Rectangle: Rounded Corners 12">
            <a:extLst>
              <a:ext uri="{FF2B5EF4-FFF2-40B4-BE49-F238E27FC236}">
                <a16:creationId xmlns:a16="http://schemas.microsoft.com/office/drawing/2014/main" id="{F564EA40-E476-C900-F7A3-00C4929227F7}"/>
              </a:ext>
            </a:extLst>
          </p:cNvPr>
          <p:cNvSpPr/>
          <p:nvPr/>
        </p:nvSpPr>
        <p:spPr>
          <a:xfrm>
            <a:off x="6632224" y="3695617"/>
            <a:ext cx="4978401" cy="1863906"/>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Next LT Pro Demi" panose="020F0502020204030204" pitchFamily="34" charset="0"/>
              </a:rPr>
              <a:t>More cohesion from schools to parks and shops.</a:t>
            </a:r>
          </a:p>
        </p:txBody>
      </p:sp>
    </p:spTree>
    <p:extLst>
      <p:ext uri="{BB962C8B-B14F-4D97-AF65-F5344CB8AC3E}">
        <p14:creationId xmlns:p14="http://schemas.microsoft.com/office/powerpoint/2010/main" val="1736827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0B3EB-005A-8DE1-FDDD-372341D0E2BD}"/>
              </a:ext>
            </a:extLst>
          </p:cNvPr>
          <p:cNvPicPr>
            <a:picLocks noChangeAspect="1"/>
          </p:cNvPicPr>
          <p:nvPr/>
        </p:nvPicPr>
        <p:blipFill rotWithShape="1">
          <a:blip r:embed="rId3">
            <a:extLst>
              <a:ext uri="{28A0092B-C50C-407E-A947-70E740481C1C}">
                <a14:useLocalDpi xmlns:a14="http://schemas.microsoft.com/office/drawing/2010/main" val="0"/>
              </a:ext>
            </a:extLst>
          </a:blip>
          <a:srcRect l="55" r="55"/>
          <a:stretch/>
        </p:blipFill>
        <p:spPr>
          <a:xfrm>
            <a:off x="7086597" y="0"/>
            <a:ext cx="5119394" cy="5802085"/>
          </a:xfrm>
          <a:prstGeom prst="rect">
            <a:avLst/>
          </a:prstGeom>
        </p:spPr>
      </p:pic>
      <p:sp>
        <p:nvSpPr>
          <p:cNvPr id="7" name="Rectangle 6">
            <a:extLst>
              <a:ext uri="{FF2B5EF4-FFF2-40B4-BE49-F238E27FC236}">
                <a16:creationId xmlns:a16="http://schemas.microsoft.com/office/drawing/2014/main" id="{42F78334-0E89-0CD6-1702-8F012AA411CB}"/>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6986-E316-E2CE-A66F-D57BFE9C79F9}"/>
              </a:ext>
            </a:extLst>
          </p:cNvPr>
          <p:cNvSpPr>
            <a:spLocks noGrp="1"/>
          </p:cNvSpPr>
          <p:nvPr>
            <p:ph type="ctrTitle"/>
          </p:nvPr>
        </p:nvSpPr>
        <p:spPr>
          <a:xfrm>
            <a:off x="574431" y="1567840"/>
            <a:ext cx="7795846" cy="1184885"/>
          </a:xfrm>
        </p:spPr>
        <p:txBody>
          <a:bodyPr>
            <a:normAutofit/>
          </a:bodyPr>
          <a:lstStyle/>
          <a:p>
            <a:pPr algn="l"/>
            <a:r>
              <a:rPr lang="en-US" sz="4800" dirty="0"/>
              <a:t>Valrico Community Plan</a:t>
            </a:r>
          </a:p>
        </p:txBody>
      </p:sp>
      <p:sp>
        <p:nvSpPr>
          <p:cNvPr id="3" name="Subtitle 2">
            <a:extLst>
              <a:ext uri="{FF2B5EF4-FFF2-40B4-BE49-F238E27FC236}">
                <a16:creationId xmlns:a16="http://schemas.microsoft.com/office/drawing/2014/main" id="{4C912E5A-5C84-9ED4-B715-77ACF9B5D792}"/>
              </a:ext>
            </a:extLst>
          </p:cNvPr>
          <p:cNvSpPr>
            <a:spLocks noGrp="1"/>
          </p:cNvSpPr>
          <p:nvPr>
            <p:ph type="subTitle" idx="1"/>
          </p:nvPr>
        </p:nvSpPr>
        <p:spPr>
          <a:xfrm>
            <a:off x="574431" y="3657599"/>
            <a:ext cx="7795846" cy="2045677"/>
          </a:xfrm>
        </p:spPr>
        <p:txBody>
          <a:bodyPr/>
          <a:lstStyle/>
          <a:p>
            <a:pPr algn="l"/>
            <a:r>
              <a:rPr lang="en-US" dirty="0"/>
              <a:t>Meeting Activities:</a:t>
            </a:r>
          </a:p>
          <a:p>
            <a:pPr marL="342900" indent="-342900" algn="l">
              <a:buFont typeface="Arial" panose="020B0604020202020204" pitchFamily="34" charset="0"/>
              <a:buChar char="•"/>
            </a:pPr>
            <a:r>
              <a:rPr lang="en-US" dirty="0"/>
              <a:t>SWOT Ranking</a:t>
            </a:r>
          </a:p>
          <a:p>
            <a:pPr marL="342900" indent="-342900" algn="l">
              <a:buFont typeface="Arial" panose="020B0604020202020204" pitchFamily="34" charset="0"/>
              <a:buChar char="•"/>
            </a:pPr>
            <a:r>
              <a:rPr lang="en-US" dirty="0"/>
              <a:t>Valrico Community Plan Concept Map</a:t>
            </a:r>
          </a:p>
          <a:p>
            <a:pPr marL="342900" indent="-342900" algn="l">
              <a:buFont typeface="Arial" panose="020B0604020202020204" pitchFamily="34" charset="0"/>
              <a:buChar char="•"/>
            </a:pPr>
            <a:r>
              <a:rPr lang="en-US" dirty="0"/>
              <a:t>In-Person Survey/ Free Response</a:t>
            </a:r>
          </a:p>
        </p:txBody>
      </p:sp>
    </p:spTree>
    <p:extLst>
      <p:ext uri="{BB962C8B-B14F-4D97-AF65-F5344CB8AC3E}">
        <p14:creationId xmlns:p14="http://schemas.microsoft.com/office/powerpoint/2010/main" val="436770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F713-91C3-0CAE-2294-21885DA3B770}"/>
              </a:ext>
            </a:extLst>
          </p:cNvPr>
          <p:cNvSpPr>
            <a:spLocks noGrp="1"/>
          </p:cNvSpPr>
          <p:nvPr>
            <p:ph type="title"/>
          </p:nvPr>
        </p:nvSpPr>
        <p:spPr/>
        <p:txBody>
          <a:bodyPr/>
          <a:lstStyle/>
          <a:p>
            <a:r>
              <a:rPr lang="en-US" dirty="0"/>
              <a:t>SWOT</a:t>
            </a:r>
          </a:p>
        </p:txBody>
      </p:sp>
      <p:sp>
        <p:nvSpPr>
          <p:cNvPr id="9" name="Content Placeholder 8">
            <a:extLst>
              <a:ext uri="{FF2B5EF4-FFF2-40B4-BE49-F238E27FC236}">
                <a16:creationId xmlns:a16="http://schemas.microsoft.com/office/drawing/2014/main" id="{66435BC0-F8D4-D59A-6C63-945D050E48B8}"/>
              </a:ext>
            </a:extLst>
          </p:cNvPr>
          <p:cNvSpPr>
            <a:spLocks noGrp="1"/>
          </p:cNvSpPr>
          <p:nvPr>
            <p:ph idx="1"/>
          </p:nvPr>
        </p:nvSpPr>
        <p:spPr>
          <a:xfrm>
            <a:off x="838200" y="1690687"/>
            <a:ext cx="5257800" cy="3846513"/>
          </a:xfrm>
        </p:spPr>
        <p:txBody>
          <a:bodyPr>
            <a:normAutofit fontScale="92500"/>
          </a:bodyPr>
          <a:lstStyle/>
          <a:p>
            <a:r>
              <a:rPr lang="en-US" dirty="0">
                <a:effectLst/>
                <a:ea typeface="Calibri" panose="020F0502020204030204" pitchFamily="34" charset="0"/>
                <a:cs typeface="Times New Roman" panose="02020603050405020304" pitchFamily="18" charset="0"/>
              </a:rPr>
              <a:t>Go</a:t>
            </a:r>
            <a:r>
              <a:rPr lang="en-US" dirty="0">
                <a:ea typeface="Calibri" panose="020F0502020204030204" pitchFamily="34" charset="0"/>
                <a:cs typeface="Times New Roman" panose="02020603050405020304" pitchFamily="18" charset="0"/>
              </a:rPr>
              <a:t>al of the exercise is to prioritize</a:t>
            </a:r>
            <a:r>
              <a:rPr lang="en-US" dirty="0">
                <a:effectLst/>
                <a:ea typeface="Calibri" panose="020F0502020204030204" pitchFamily="34" charset="0"/>
                <a:cs typeface="Times New Roman" panose="02020603050405020304" pitchFamily="18" charset="0"/>
              </a:rPr>
              <a:t>:</a:t>
            </a:r>
            <a:br>
              <a:rPr lang="en-US" dirty="0">
                <a:effectLst/>
                <a:ea typeface="Calibri" panose="020F0502020204030204" pitchFamily="34" charset="0"/>
                <a:cs typeface="Times New Roman" panose="02020603050405020304" pitchFamily="18" charset="0"/>
              </a:rPr>
            </a:br>
            <a:endParaRPr lang="en-US" dirty="0">
              <a:effectLst/>
              <a:ea typeface="Calibri" panose="020F0502020204030204" pitchFamily="34" charset="0"/>
              <a:cs typeface="Times New Roman" panose="02020603050405020304" pitchFamily="18" charset="0"/>
            </a:endParaRPr>
          </a:p>
          <a:p>
            <a:pPr lvl="1"/>
            <a:r>
              <a:rPr lang="en-US" dirty="0"/>
              <a:t>Strengths &amp; Weaknesses of the community </a:t>
            </a:r>
            <a:r>
              <a:rPr lang="en-US" b="1" dirty="0"/>
              <a:t>today</a:t>
            </a:r>
            <a:br>
              <a:rPr lang="en-US" dirty="0"/>
            </a:br>
            <a:endParaRPr lang="en-US" dirty="0"/>
          </a:p>
          <a:p>
            <a:pPr lvl="1"/>
            <a:r>
              <a:rPr lang="en-US" dirty="0"/>
              <a:t>Opportunities &amp; Threats that can affect the </a:t>
            </a:r>
            <a:r>
              <a:rPr lang="en-US" b="1" dirty="0"/>
              <a:t>future</a:t>
            </a:r>
            <a:r>
              <a:rPr lang="en-US" dirty="0"/>
              <a:t> of the community</a:t>
            </a:r>
            <a:br>
              <a:rPr lang="en-US" dirty="0"/>
            </a:br>
            <a:endParaRPr lang="en-US" dirty="0"/>
          </a:p>
          <a:p>
            <a:pPr lvl="1"/>
            <a:r>
              <a:rPr lang="en-US" dirty="0"/>
              <a:t>More instructions found in your meeting packet </a:t>
            </a:r>
          </a:p>
          <a:p>
            <a:endParaRPr lang="en-US" dirty="0"/>
          </a:p>
        </p:txBody>
      </p:sp>
      <p:graphicFrame>
        <p:nvGraphicFramePr>
          <p:cNvPr id="12" name="Diagram 11">
            <a:extLst>
              <a:ext uri="{FF2B5EF4-FFF2-40B4-BE49-F238E27FC236}">
                <a16:creationId xmlns:a16="http://schemas.microsoft.com/office/drawing/2014/main" id="{E25F6CFD-7C74-76F4-957E-D375FE971D4D}"/>
              </a:ext>
            </a:extLst>
          </p:cNvPr>
          <p:cNvGraphicFramePr/>
          <p:nvPr/>
        </p:nvGraphicFramePr>
        <p:xfrm>
          <a:off x="6274706" y="365125"/>
          <a:ext cx="5627007" cy="517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722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3DB9-4945-331A-5EA0-1E26FF55A262}"/>
              </a:ext>
            </a:extLst>
          </p:cNvPr>
          <p:cNvSpPr>
            <a:spLocks noGrp="1"/>
          </p:cNvSpPr>
          <p:nvPr>
            <p:ph type="title"/>
          </p:nvPr>
        </p:nvSpPr>
        <p:spPr>
          <a:xfrm>
            <a:off x="2928937" y="192656"/>
            <a:ext cx="7226740" cy="799364"/>
          </a:xfrm>
        </p:spPr>
        <p:txBody>
          <a:bodyPr>
            <a:normAutofit/>
          </a:bodyPr>
          <a:lstStyle/>
          <a:p>
            <a:pPr algn="ctr"/>
            <a:r>
              <a:rPr lang="en-US" sz="4000" dirty="0"/>
              <a:t>What is Plan Hillsborough?</a:t>
            </a:r>
          </a:p>
        </p:txBody>
      </p:sp>
      <p:graphicFrame>
        <p:nvGraphicFramePr>
          <p:cNvPr id="13" name="Table 13">
            <a:extLst>
              <a:ext uri="{FF2B5EF4-FFF2-40B4-BE49-F238E27FC236}">
                <a16:creationId xmlns:a16="http://schemas.microsoft.com/office/drawing/2014/main" id="{A2B3C3BF-0CDA-8E0D-6470-1E095C64256A}"/>
              </a:ext>
            </a:extLst>
          </p:cNvPr>
          <p:cNvGraphicFramePr>
            <a:graphicFrameLocks noGrp="1"/>
          </p:cNvGraphicFramePr>
          <p:nvPr>
            <p:extLst>
              <p:ext uri="{D42A27DB-BD31-4B8C-83A1-F6EECF244321}">
                <p14:modId xmlns:p14="http://schemas.microsoft.com/office/powerpoint/2010/main" val="1561997645"/>
              </p:ext>
            </p:extLst>
          </p:nvPr>
        </p:nvGraphicFramePr>
        <p:xfrm>
          <a:off x="176081" y="1084882"/>
          <a:ext cx="11606634" cy="4502511"/>
        </p:xfrm>
        <a:graphic>
          <a:graphicData uri="http://schemas.openxmlformats.org/drawingml/2006/table">
            <a:tbl>
              <a:tblPr firstRow="1" bandRow="1">
                <a:tableStyleId>{E8B1032C-EA38-4F05-BA0D-38AFFFC7BED3}</a:tableStyleId>
              </a:tblPr>
              <a:tblGrid>
                <a:gridCol w="4091119">
                  <a:extLst>
                    <a:ext uri="{9D8B030D-6E8A-4147-A177-3AD203B41FA5}">
                      <a16:colId xmlns:a16="http://schemas.microsoft.com/office/drawing/2014/main" val="3780157110"/>
                    </a:ext>
                  </a:extLst>
                </a:gridCol>
                <a:gridCol w="7515515">
                  <a:extLst>
                    <a:ext uri="{9D8B030D-6E8A-4147-A177-3AD203B41FA5}">
                      <a16:colId xmlns:a16="http://schemas.microsoft.com/office/drawing/2014/main" val="375401413"/>
                    </a:ext>
                  </a:extLst>
                </a:gridCol>
              </a:tblGrid>
              <a:tr h="1500837">
                <a:tc>
                  <a:txBody>
                    <a:bodyPr/>
                    <a:lstStyle/>
                    <a:p>
                      <a:endParaRPr lang="en-US" sz="1900" dirty="0"/>
                    </a:p>
                  </a:txBody>
                  <a:tcPr marL="96633" marR="96633" marT="48316" marB="48316"/>
                </a:tc>
                <a:tc>
                  <a:txBody>
                    <a:bodyPr/>
                    <a:lstStyle/>
                    <a:p>
                      <a:endParaRPr lang="en-US" sz="1900" dirty="0"/>
                    </a:p>
                  </a:txBody>
                  <a:tcPr marL="96633" marR="96633" marT="48316" marB="48316"/>
                </a:tc>
                <a:extLst>
                  <a:ext uri="{0D108BD9-81ED-4DB2-BD59-A6C34878D82A}">
                    <a16:rowId xmlns:a16="http://schemas.microsoft.com/office/drawing/2014/main" val="1953000138"/>
                  </a:ext>
                </a:extLst>
              </a:tr>
              <a:tr h="1500837">
                <a:tc>
                  <a:txBody>
                    <a:bodyPr/>
                    <a:lstStyle/>
                    <a:p>
                      <a:endParaRPr lang="en-US" sz="1900"/>
                    </a:p>
                  </a:txBody>
                  <a:tcPr marL="96633" marR="96633" marT="48316" marB="48316"/>
                </a:tc>
                <a:tc>
                  <a:txBody>
                    <a:bodyPr/>
                    <a:lstStyle/>
                    <a:p>
                      <a:endParaRPr lang="en-US" sz="1900" dirty="0"/>
                    </a:p>
                  </a:txBody>
                  <a:tcPr marL="96633" marR="96633" marT="48316" marB="48316"/>
                </a:tc>
                <a:extLst>
                  <a:ext uri="{0D108BD9-81ED-4DB2-BD59-A6C34878D82A}">
                    <a16:rowId xmlns:a16="http://schemas.microsoft.com/office/drawing/2014/main" val="1394386517"/>
                  </a:ext>
                </a:extLst>
              </a:tr>
              <a:tr h="1500837">
                <a:tc>
                  <a:txBody>
                    <a:bodyPr/>
                    <a:lstStyle/>
                    <a:p>
                      <a:endParaRPr lang="en-US" sz="1900"/>
                    </a:p>
                  </a:txBody>
                  <a:tcPr marL="96633" marR="96633" marT="48316" marB="48316"/>
                </a:tc>
                <a:tc>
                  <a:txBody>
                    <a:bodyPr/>
                    <a:lstStyle/>
                    <a:p>
                      <a:endParaRPr lang="en-US" sz="1900" dirty="0"/>
                    </a:p>
                  </a:txBody>
                  <a:tcPr marL="96633" marR="96633" marT="48316" marB="48316"/>
                </a:tc>
                <a:extLst>
                  <a:ext uri="{0D108BD9-81ED-4DB2-BD59-A6C34878D82A}">
                    <a16:rowId xmlns:a16="http://schemas.microsoft.com/office/drawing/2014/main" val="3708181190"/>
                  </a:ext>
                </a:extLst>
              </a:tr>
            </a:tbl>
          </a:graphicData>
        </a:graphic>
      </p:graphicFrame>
      <p:pic>
        <p:nvPicPr>
          <p:cNvPr id="14" name="Picture 13">
            <a:extLst>
              <a:ext uri="{FF2B5EF4-FFF2-40B4-BE49-F238E27FC236}">
                <a16:creationId xmlns:a16="http://schemas.microsoft.com/office/drawing/2014/main" id="{A1F73916-460E-7703-50AB-0B437C8D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00" y="1331824"/>
            <a:ext cx="3532624" cy="1012986"/>
          </a:xfrm>
          <a:prstGeom prst="rect">
            <a:avLst/>
          </a:prstGeom>
        </p:spPr>
      </p:pic>
      <p:pic>
        <p:nvPicPr>
          <p:cNvPr id="15" name="Picture 14">
            <a:extLst>
              <a:ext uri="{FF2B5EF4-FFF2-40B4-BE49-F238E27FC236}">
                <a16:creationId xmlns:a16="http://schemas.microsoft.com/office/drawing/2014/main" id="{E61168D1-9191-6572-8460-01992CF33F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2600" y="2810376"/>
            <a:ext cx="3883702" cy="1051521"/>
          </a:xfrm>
          <a:prstGeom prst="rect">
            <a:avLst/>
          </a:prstGeom>
        </p:spPr>
      </p:pic>
      <p:pic>
        <p:nvPicPr>
          <p:cNvPr id="16" name="Picture 15">
            <a:extLst>
              <a:ext uri="{FF2B5EF4-FFF2-40B4-BE49-F238E27FC236}">
                <a16:creationId xmlns:a16="http://schemas.microsoft.com/office/drawing/2014/main" id="{141A117D-9139-B11F-320C-FEF0545C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600" y="4329389"/>
            <a:ext cx="3987452" cy="984308"/>
          </a:xfrm>
          <a:prstGeom prst="rect">
            <a:avLst/>
          </a:prstGeom>
        </p:spPr>
      </p:pic>
      <p:sp>
        <p:nvSpPr>
          <p:cNvPr id="18" name="TextBox 17">
            <a:extLst>
              <a:ext uri="{FF2B5EF4-FFF2-40B4-BE49-F238E27FC236}">
                <a16:creationId xmlns:a16="http://schemas.microsoft.com/office/drawing/2014/main" id="{1A3DDCCB-13D5-1D68-32CF-9F0B037CA302}"/>
              </a:ext>
            </a:extLst>
          </p:cNvPr>
          <p:cNvSpPr txBox="1"/>
          <p:nvPr/>
        </p:nvSpPr>
        <p:spPr>
          <a:xfrm>
            <a:off x="4453890" y="1102967"/>
            <a:ext cx="7216140" cy="1446550"/>
          </a:xfrm>
          <a:prstGeom prst="rect">
            <a:avLst/>
          </a:prstGeom>
          <a:noFill/>
        </p:spPr>
        <p:txBody>
          <a:bodyPr wrap="square" rtlCol="0">
            <a:spAutoFit/>
          </a:bodyPr>
          <a:lstStyle/>
          <a:p>
            <a:r>
              <a:rPr lang="en-US" sz="2200" dirty="0">
                <a:latin typeface="Open Sans" panose="020B0606030504020204" pitchFamily="34" charset="0"/>
              </a:rPr>
              <a:t>Facilitates the involvement of all people in the long range planning and vision to improve economic development, quality of life, and provide value-added services.</a:t>
            </a:r>
          </a:p>
        </p:txBody>
      </p:sp>
      <p:sp>
        <p:nvSpPr>
          <p:cNvPr id="19" name="TextBox 18">
            <a:extLst>
              <a:ext uri="{FF2B5EF4-FFF2-40B4-BE49-F238E27FC236}">
                <a16:creationId xmlns:a16="http://schemas.microsoft.com/office/drawing/2014/main" id="{5F87DA3D-03F9-1E8E-7F6E-27C782F88C7F}"/>
              </a:ext>
            </a:extLst>
          </p:cNvPr>
          <p:cNvSpPr txBox="1"/>
          <p:nvPr/>
        </p:nvSpPr>
        <p:spPr>
          <a:xfrm>
            <a:off x="4402667" y="2612861"/>
            <a:ext cx="7085191" cy="1446550"/>
          </a:xfrm>
          <a:prstGeom prst="rect">
            <a:avLst/>
          </a:prstGeom>
          <a:noFill/>
        </p:spPr>
        <p:txBody>
          <a:bodyPr wrap="square" rtlCol="0">
            <a:spAutoFit/>
          </a:bodyPr>
          <a:lstStyle/>
          <a:p>
            <a:r>
              <a:rPr lang="en-US" sz="2200" dirty="0"/>
              <a:t>Long-range transportation policy making board made up of local government and transportation agency representatives planning for state and federally funded multi-modal transportation investments.</a:t>
            </a:r>
          </a:p>
        </p:txBody>
      </p:sp>
      <p:sp>
        <p:nvSpPr>
          <p:cNvPr id="20" name="TextBox 19">
            <a:extLst>
              <a:ext uri="{FF2B5EF4-FFF2-40B4-BE49-F238E27FC236}">
                <a16:creationId xmlns:a16="http://schemas.microsoft.com/office/drawing/2014/main" id="{2C22843B-2C86-165C-7FBA-CDF843C23DA5}"/>
              </a:ext>
            </a:extLst>
          </p:cNvPr>
          <p:cNvSpPr txBox="1"/>
          <p:nvPr/>
        </p:nvSpPr>
        <p:spPr>
          <a:xfrm>
            <a:off x="4453890" y="4138014"/>
            <a:ext cx="7185659" cy="1446550"/>
          </a:xfrm>
          <a:prstGeom prst="rect">
            <a:avLst/>
          </a:prstGeom>
          <a:noFill/>
        </p:spPr>
        <p:txBody>
          <a:bodyPr wrap="square" rtlCol="0">
            <a:spAutoFit/>
          </a:bodyPr>
          <a:lstStyle/>
          <a:p>
            <a:r>
              <a:rPr lang="en-US" sz="2200" dirty="0"/>
              <a:t>Responsible for promoting collaborative planning, regulation and development along the river corridor while ensuring environmental health of the Hillsborough River</a:t>
            </a:r>
          </a:p>
        </p:txBody>
      </p:sp>
    </p:spTree>
    <p:extLst>
      <p:ext uri="{BB962C8B-B14F-4D97-AF65-F5344CB8AC3E}">
        <p14:creationId xmlns:p14="http://schemas.microsoft.com/office/powerpoint/2010/main" val="1716764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F713-91C3-0CAE-2294-21885DA3B770}"/>
              </a:ext>
            </a:extLst>
          </p:cNvPr>
          <p:cNvSpPr>
            <a:spLocks noGrp="1"/>
          </p:cNvSpPr>
          <p:nvPr>
            <p:ph type="title"/>
          </p:nvPr>
        </p:nvSpPr>
        <p:spPr>
          <a:xfrm>
            <a:off x="838200" y="199753"/>
            <a:ext cx="10515600" cy="490909"/>
          </a:xfrm>
        </p:spPr>
        <p:txBody>
          <a:bodyPr>
            <a:normAutofit fontScale="90000"/>
          </a:bodyPr>
          <a:lstStyle/>
          <a:p>
            <a:pPr algn="ctr"/>
            <a:r>
              <a:rPr lang="en-US" dirty="0"/>
              <a:t>SWOT Example - Trees</a:t>
            </a:r>
          </a:p>
        </p:txBody>
      </p:sp>
      <p:sp>
        <p:nvSpPr>
          <p:cNvPr id="9" name="Content Placeholder 8">
            <a:extLst>
              <a:ext uri="{FF2B5EF4-FFF2-40B4-BE49-F238E27FC236}">
                <a16:creationId xmlns:a16="http://schemas.microsoft.com/office/drawing/2014/main" id="{66435BC0-F8D4-D59A-6C63-945D050E48B8}"/>
              </a:ext>
            </a:extLst>
          </p:cNvPr>
          <p:cNvSpPr>
            <a:spLocks noGrp="1"/>
          </p:cNvSpPr>
          <p:nvPr>
            <p:ph idx="1"/>
          </p:nvPr>
        </p:nvSpPr>
        <p:spPr>
          <a:xfrm>
            <a:off x="838200" y="894945"/>
            <a:ext cx="11353800" cy="4379609"/>
          </a:xfrm>
        </p:spPr>
        <p:txBody>
          <a:bodyPr>
            <a:noAutofit/>
          </a:bodyPr>
          <a:lstStyle/>
          <a:p>
            <a:r>
              <a:rPr lang="en-US" sz="2400" dirty="0">
                <a:solidFill>
                  <a:schemeClr val="tx2"/>
                </a:solidFill>
                <a:effectLst/>
                <a:ea typeface="Calibri" panose="020F0502020204030204" pitchFamily="34" charset="0"/>
                <a:cs typeface="Times New Roman" panose="02020603050405020304" pitchFamily="18" charset="0"/>
              </a:rPr>
              <a:t>Strength:</a:t>
            </a:r>
          </a:p>
          <a:p>
            <a:pPr lvl="1"/>
            <a:r>
              <a:rPr lang="en-US" i="1" dirty="0">
                <a:ea typeface="Calibri" panose="020F0502020204030204" pitchFamily="34" charset="0"/>
                <a:cs typeface="Times New Roman" panose="02020603050405020304" pitchFamily="18" charset="0"/>
              </a:rPr>
              <a:t>Trees c</a:t>
            </a:r>
            <a:r>
              <a:rPr lang="en-US" i="1" dirty="0">
                <a:effectLst/>
                <a:ea typeface="Calibri" panose="020F0502020204030204" pitchFamily="34" charset="0"/>
                <a:cs typeface="Times New Roman" panose="02020603050405020304" pitchFamily="18" charset="0"/>
              </a:rPr>
              <a:t>urrently provide shade, aesthetics and character to the area</a:t>
            </a:r>
            <a:br>
              <a:rPr lang="en-US" i="1" dirty="0">
                <a:effectLst/>
                <a:ea typeface="Calibri" panose="020F0502020204030204" pitchFamily="34" charset="0"/>
                <a:cs typeface="Times New Roman" panose="02020603050405020304" pitchFamily="18" charset="0"/>
              </a:rPr>
            </a:br>
            <a:endParaRPr lang="en-US" i="1" dirty="0">
              <a:effectLst/>
              <a:ea typeface="Calibri" panose="020F0502020204030204" pitchFamily="34" charset="0"/>
              <a:cs typeface="Times New Roman" panose="02020603050405020304" pitchFamily="18" charset="0"/>
            </a:endParaRPr>
          </a:p>
          <a:p>
            <a:r>
              <a:rPr lang="en-US" sz="2400" dirty="0">
                <a:solidFill>
                  <a:schemeClr val="accent6"/>
                </a:solidFill>
                <a:ea typeface="Calibri" panose="020F0502020204030204" pitchFamily="34" charset="0"/>
                <a:cs typeface="Times New Roman" panose="02020603050405020304" pitchFamily="18" charset="0"/>
              </a:rPr>
              <a:t>Weakness:</a:t>
            </a:r>
          </a:p>
          <a:p>
            <a:pPr lvl="1"/>
            <a:r>
              <a:rPr lang="en-US" i="1" dirty="0">
                <a:ea typeface="Calibri" panose="020F0502020204030204" pitchFamily="34" charset="0"/>
                <a:cs typeface="Times New Roman" panose="02020603050405020304" pitchFamily="18" charset="0"/>
              </a:rPr>
              <a:t> </a:t>
            </a:r>
            <a:r>
              <a:rPr lang="en-US" i="1">
                <a:ea typeface="Calibri" panose="020F0502020204030204" pitchFamily="34" charset="0"/>
                <a:cs typeface="Times New Roman" panose="02020603050405020304" pitchFamily="18" charset="0"/>
              </a:rPr>
              <a:t>Trees today are </a:t>
            </a:r>
            <a:r>
              <a:rPr lang="en-US" i="1" dirty="0">
                <a:ea typeface="Calibri" panose="020F0502020204030204" pitchFamily="34" charset="0"/>
                <a:cs typeface="Times New Roman" panose="02020603050405020304" pitchFamily="18" charset="0"/>
              </a:rPr>
              <a:t>removed to build homes, create businesses or widen roads</a:t>
            </a:r>
            <a:br>
              <a:rPr lang="en-US" i="1" dirty="0">
                <a:ea typeface="Calibri" panose="020F0502020204030204" pitchFamily="34" charset="0"/>
                <a:cs typeface="Times New Roman" panose="02020603050405020304" pitchFamily="18" charset="0"/>
              </a:rPr>
            </a:br>
            <a:endParaRPr lang="en-US" i="1" dirty="0">
              <a:ea typeface="Calibri" panose="020F0502020204030204" pitchFamily="34" charset="0"/>
              <a:cs typeface="Times New Roman" panose="02020603050405020304" pitchFamily="18" charset="0"/>
            </a:endParaRPr>
          </a:p>
          <a:p>
            <a:r>
              <a:rPr lang="en-US" sz="2400" dirty="0">
                <a:solidFill>
                  <a:srgbClr val="00B0F0"/>
                </a:solidFill>
                <a:ea typeface="Calibri" panose="020F0502020204030204" pitchFamily="34" charset="0"/>
                <a:cs typeface="Times New Roman" panose="02020603050405020304" pitchFamily="18" charset="0"/>
              </a:rPr>
              <a:t>Opportunity:</a:t>
            </a:r>
          </a:p>
          <a:p>
            <a:pPr lvl="1"/>
            <a:r>
              <a:rPr lang="en-US" i="1" dirty="0">
                <a:ea typeface="Calibri" panose="020F0502020204030204" pitchFamily="34" charset="0"/>
                <a:cs typeface="Times New Roman" panose="02020603050405020304" pitchFamily="18" charset="0"/>
              </a:rPr>
              <a:t>Promoting trees in the future promotes the character of Valrico</a:t>
            </a:r>
            <a:br>
              <a:rPr lang="en-US" i="1" dirty="0">
                <a:ea typeface="Calibri" panose="020F0502020204030204" pitchFamily="34" charset="0"/>
                <a:cs typeface="Times New Roman" panose="02020603050405020304" pitchFamily="18" charset="0"/>
              </a:rPr>
            </a:br>
            <a:endParaRPr lang="en-US" i="1" dirty="0">
              <a:ea typeface="Calibri" panose="020F0502020204030204" pitchFamily="34" charset="0"/>
              <a:cs typeface="Times New Roman" panose="02020603050405020304" pitchFamily="18" charset="0"/>
            </a:endParaRPr>
          </a:p>
          <a:p>
            <a:r>
              <a:rPr lang="en-US" sz="2400" dirty="0">
                <a:solidFill>
                  <a:srgbClr val="00B050"/>
                </a:solidFill>
                <a:ea typeface="Calibri" panose="020F0502020204030204" pitchFamily="34" charset="0"/>
                <a:cs typeface="Times New Roman" panose="02020603050405020304" pitchFamily="18" charset="0"/>
              </a:rPr>
              <a:t>Threat:</a:t>
            </a:r>
          </a:p>
          <a:p>
            <a:pPr lvl="1"/>
            <a:r>
              <a:rPr lang="en-US" i="1" dirty="0">
                <a:ea typeface="Calibri" panose="020F0502020204030204" pitchFamily="34" charset="0"/>
                <a:cs typeface="Times New Roman" panose="02020603050405020304" pitchFamily="18" charset="0"/>
              </a:rPr>
              <a:t>If future development removes trees that may mean less shade, aesthetics and change the character of Valrico</a:t>
            </a:r>
          </a:p>
        </p:txBody>
      </p:sp>
    </p:spTree>
    <p:extLst>
      <p:ext uri="{BB962C8B-B14F-4D97-AF65-F5344CB8AC3E}">
        <p14:creationId xmlns:p14="http://schemas.microsoft.com/office/powerpoint/2010/main" val="2818517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5C6FD2-FA31-8D53-EB7C-BA604DA2BD1E}"/>
              </a:ext>
            </a:extLst>
          </p:cNvPr>
          <p:cNvGrpSpPr/>
          <p:nvPr/>
        </p:nvGrpSpPr>
        <p:grpSpPr>
          <a:xfrm>
            <a:off x="5357445" y="5"/>
            <a:ext cx="6834555" cy="5798904"/>
            <a:chOff x="5357445" y="5"/>
            <a:chExt cx="6834555" cy="5798904"/>
          </a:xfrm>
        </p:grpSpPr>
        <p:pic>
          <p:nvPicPr>
            <p:cNvPr id="2" name="Content Placeholder 7">
              <a:extLst>
                <a:ext uri="{FF2B5EF4-FFF2-40B4-BE49-F238E27FC236}">
                  <a16:creationId xmlns:a16="http://schemas.microsoft.com/office/drawing/2014/main" id="{5E645929-6C93-DB62-E769-E8E105CA4E62}"/>
                </a:ext>
              </a:extLst>
            </p:cNvPr>
            <p:cNvPicPr>
              <a:picLocks noChangeAspect="1"/>
            </p:cNvPicPr>
            <p:nvPr/>
          </p:nvPicPr>
          <p:blipFill>
            <a:blip r:embed="rId3">
              <a:extLst>
                <a:ext uri="{28A0092B-C50C-407E-A947-70E740481C1C}">
                  <a14:useLocalDpi xmlns:a14="http://schemas.microsoft.com/office/drawing/2010/main" val="0"/>
                </a:ext>
              </a:extLst>
            </a:blip>
            <a:srcRect l="7344" r="7344"/>
            <a:stretch/>
          </p:blipFill>
          <p:spPr>
            <a:xfrm>
              <a:off x="7244862" y="10"/>
              <a:ext cx="4947138" cy="5798894"/>
            </a:xfrm>
            <a:prstGeom prst="rect">
              <a:avLst/>
            </a:prstGeom>
          </p:spPr>
        </p:pic>
        <p:sp>
          <p:nvSpPr>
            <p:cNvPr id="3" name="Rectangle 2">
              <a:extLst>
                <a:ext uri="{FF2B5EF4-FFF2-40B4-BE49-F238E27FC236}">
                  <a16:creationId xmlns:a16="http://schemas.microsoft.com/office/drawing/2014/main" id="{31790210-65A9-FF70-59FC-055F4FF4664F}"/>
                </a:ext>
              </a:extLst>
            </p:cNvPr>
            <p:cNvSpPr/>
            <p:nvPr/>
          </p:nvSpPr>
          <p:spPr>
            <a:xfrm>
              <a:off x="5357445" y="5"/>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94D9ECAA-9A6F-0D9E-F08E-DBECD17B9AF7}"/>
              </a:ext>
            </a:extLst>
          </p:cNvPr>
          <p:cNvSpPr>
            <a:spLocks noGrp="1"/>
          </p:cNvSpPr>
          <p:nvPr>
            <p:ph type="title"/>
          </p:nvPr>
        </p:nvSpPr>
        <p:spPr>
          <a:xfrm>
            <a:off x="838200" y="306131"/>
            <a:ext cx="10515600" cy="1325563"/>
          </a:xfrm>
        </p:spPr>
        <p:txBody>
          <a:bodyPr/>
          <a:lstStyle/>
          <a:p>
            <a:r>
              <a:rPr lang="en-US" dirty="0"/>
              <a:t>Next Steps</a:t>
            </a:r>
          </a:p>
        </p:txBody>
      </p:sp>
      <p:graphicFrame>
        <p:nvGraphicFramePr>
          <p:cNvPr id="12" name="Content Placeholder 11">
            <a:extLst>
              <a:ext uri="{FF2B5EF4-FFF2-40B4-BE49-F238E27FC236}">
                <a16:creationId xmlns:a16="http://schemas.microsoft.com/office/drawing/2014/main" id="{E27EC465-9F36-BCBC-858B-4938CC64F5AF}"/>
              </a:ext>
            </a:extLst>
          </p:cNvPr>
          <p:cNvGraphicFramePr>
            <a:graphicFrameLocks noGrp="1"/>
          </p:cNvGraphicFramePr>
          <p:nvPr>
            <p:ph idx="1"/>
            <p:extLst>
              <p:ext uri="{D42A27DB-BD31-4B8C-83A1-F6EECF244321}">
                <p14:modId xmlns:p14="http://schemas.microsoft.com/office/powerpoint/2010/main" val="1864164694"/>
              </p:ext>
            </p:extLst>
          </p:nvPr>
        </p:nvGraphicFramePr>
        <p:xfrm>
          <a:off x="838200" y="137334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B07B5E7F-60AB-E322-1C59-DC8FC48388AC}"/>
              </a:ext>
            </a:extLst>
          </p:cNvPr>
          <p:cNvGraphicFramePr/>
          <p:nvPr>
            <p:extLst>
              <p:ext uri="{D42A27DB-BD31-4B8C-83A1-F6EECF244321}">
                <p14:modId xmlns:p14="http://schemas.microsoft.com/office/powerpoint/2010/main" val="3244783247"/>
              </p:ext>
            </p:extLst>
          </p:nvPr>
        </p:nvGraphicFramePr>
        <p:xfrm>
          <a:off x="838200" y="2560921"/>
          <a:ext cx="9547122" cy="14158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92443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5C6FD2-FA31-8D53-EB7C-BA604DA2BD1E}"/>
              </a:ext>
            </a:extLst>
          </p:cNvPr>
          <p:cNvGrpSpPr/>
          <p:nvPr/>
        </p:nvGrpSpPr>
        <p:grpSpPr>
          <a:xfrm>
            <a:off x="5357445" y="5"/>
            <a:ext cx="6834555" cy="5798904"/>
            <a:chOff x="5357445" y="5"/>
            <a:chExt cx="6834555" cy="5798904"/>
          </a:xfrm>
        </p:grpSpPr>
        <p:pic>
          <p:nvPicPr>
            <p:cNvPr id="2" name="Content Placeholder 7">
              <a:extLst>
                <a:ext uri="{FF2B5EF4-FFF2-40B4-BE49-F238E27FC236}">
                  <a16:creationId xmlns:a16="http://schemas.microsoft.com/office/drawing/2014/main" id="{5E645929-6C93-DB62-E769-E8E105CA4E62}"/>
                </a:ext>
              </a:extLst>
            </p:cNvPr>
            <p:cNvPicPr>
              <a:picLocks noChangeAspect="1"/>
            </p:cNvPicPr>
            <p:nvPr/>
          </p:nvPicPr>
          <p:blipFill>
            <a:blip r:embed="rId3">
              <a:extLst>
                <a:ext uri="{28A0092B-C50C-407E-A947-70E740481C1C}">
                  <a14:useLocalDpi xmlns:a14="http://schemas.microsoft.com/office/drawing/2010/main" val="0"/>
                </a:ext>
              </a:extLst>
            </a:blip>
            <a:srcRect l="7344" r="7344"/>
            <a:stretch/>
          </p:blipFill>
          <p:spPr>
            <a:xfrm>
              <a:off x="7244862" y="10"/>
              <a:ext cx="4947138" cy="5798894"/>
            </a:xfrm>
            <a:prstGeom prst="rect">
              <a:avLst/>
            </a:prstGeom>
          </p:spPr>
        </p:pic>
        <p:sp>
          <p:nvSpPr>
            <p:cNvPr id="3" name="Rectangle 2">
              <a:extLst>
                <a:ext uri="{FF2B5EF4-FFF2-40B4-BE49-F238E27FC236}">
                  <a16:creationId xmlns:a16="http://schemas.microsoft.com/office/drawing/2014/main" id="{31790210-65A9-FF70-59FC-055F4FF4664F}"/>
                </a:ext>
              </a:extLst>
            </p:cNvPr>
            <p:cNvSpPr/>
            <p:nvPr/>
          </p:nvSpPr>
          <p:spPr>
            <a:xfrm>
              <a:off x="5357445" y="5"/>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94D9ECAA-9A6F-0D9E-F08E-DBECD17B9AF7}"/>
              </a:ext>
            </a:extLst>
          </p:cNvPr>
          <p:cNvSpPr>
            <a:spLocks noGrp="1"/>
          </p:cNvSpPr>
          <p:nvPr>
            <p:ph type="title"/>
          </p:nvPr>
        </p:nvSpPr>
        <p:spPr>
          <a:xfrm>
            <a:off x="838200" y="306131"/>
            <a:ext cx="10515600" cy="1325563"/>
          </a:xfrm>
        </p:spPr>
        <p:txBody>
          <a:bodyPr/>
          <a:lstStyle/>
          <a:p>
            <a:r>
              <a:rPr lang="en-US" dirty="0"/>
              <a:t>Next Steps</a:t>
            </a:r>
          </a:p>
        </p:txBody>
      </p:sp>
      <p:graphicFrame>
        <p:nvGraphicFramePr>
          <p:cNvPr id="12" name="Content Placeholder 11">
            <a:extLst>
              <a:ext uri="{FF2B5EF4-FFF2-40B4-BE49-F238E27FC236}">
                <a16:creationId xmlns:a16="http://schemas.microsoft.com/office/drawing/2014/main" id="{E27EC465-9F36-BCBC-858B-4938CC64F5AF}"/>
              </a:ext>
            </a:extLst>
          </p:cNvPr>
          <p:cNvGraphicFramePr>
            <a:graphicFrameLocks noGrp="1"/>
          </p:cNvGraphicFramePr>
          <p:nvPr>
            <p:ph idx="1"/>
            <p:extLst>
              <p:ext uri="{D42A27DB-BD31-4B8C-83A1-F6EECF244321}">
                <p14:modId xmlns:p14="http://schemas.microsoft.com/office/powerpoint/2010/main" val="384706705"/>
              </p:ext>
            </p:extLst>
          </p:nvPr>
        </p:nvGraphicFramePr>
        <p:xfrm>
          <a:off x="838200" y="137334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B07B5E7F-60AB-E322-1C59-DC8FC48388AC}"/>
              </a:ext>
            </a:extLst>
          </p:cNvPr>
          <p:cNvGraphicFramePr/>
          <p:nvPr>
            <p:extLst>
              <p:ext uri="{D42A27DB-BD31-4B8C-83A1-F6EECF244321}">
                <p14:modId xmlns:p14="http://schemas.microsoft.com/office/powerpoint/2010/main" val="3820978656"/>
              </p:ext>
            </p:extLst>
          </p:nvPr>
        </p:nvGraphicFramePr>
        <p:xfrm>
          <a:off x="838200" y="2560921"/>
          <a:ext cx="9547122" cy="14158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95888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05AA7-5C9A-F571-ABC8-8089521398DB}"/>
              </a:ext>
            </a:extLst>
          </p:cNvPr>
          <p:cNvSpPr/>
          <p:nvPr/>
        </p:nvSpPr>
        <p:spPr>
          <a:xfrm>
            <a:off x="177800" y="0"/>
            <a:ext cx="6223000" cy="5798894"/>
          </a:xfrm>
          <a:prstGeom prst="rect">
            <a:avLst/>
          </a:prstGeom>
          <a:gradFill flip="none" rotWithShape="1">
            <a:gsLst>
              <a:gs pos="0">
                <a:schemeClr val="bg1"/>
              </a:gs>
              <a:gs pos="70000">
                <a:srgbClr val="FFFFFF"/>
              </a:gs>
              <a:gs pos="85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C4B6CEC-30C4-6E9D-6AE0-C5B2D44930FC}"/>
              </a:ext>
            </a:extLst>
          </p:cNvPr>
          <p:cNvSpPr>
            <a:spLocks noGrp="1"/>
          </p:cNvSpPr>
          <p:nvPr>
            <p:ph type="title"/>
          </p:nvPr>
        </p:nvSpPr>
        <p:spPr/>
        <p:txBody>
          <a:bodyPr/>
          <a:lstStyle/>
          <a:p>
            <a:br>
              <a:rPr lang="en-US" sz="1800" b="0" i="0" u="none" strike="noStrike" baseline="0" dirty="0">
                <a:solidFill>
                  <a:srgbClr val="000000"/>
                </a:solidFill>
                <a:latin typeface="Open Sans ExtraBold" panose="020B0906030804020204" pitchFamily="34" charset="0"/>
              </a:rPr>
            </a:br>
            <a:r>
              <a:rPr lang="en-US" sz="1800" b="0" i="0" u="none" strike="noStrike" baseline="0" dirty="0">
                <a:solidFill>
                  <a:srgbClr val="000000"/>
                </a:solidFill>
                <a:latin typeface="Open Sans ExtraBold" panose="020B0906030804020204" pitchFamily="34" charset="0"/>
              </a:rPr>
              <a:t> </a:t>
            </a:r>
            <a:endParaRPr lang="en-US" dirty="0"/>
          </a:p>
        </p:txBody>
      </p:sp>
      <p:graphicFrame>
        <p:nvGraphicFramePr>
          <p:cNvPr id="7" name="Content Placeholder 6">
            <a:extLst>
              <a:ext uri="{FF2B5EF4-FFF2-40B4-BE49-F238E27FC236}">
                <a16:creationId xmlns:a16="http://schemas.microsoft.com/office/drawing/2014/main" id="{505CE49D-9BC9-DC8A-C59A-8F883D9EEA0C}"/>
              </a:ext>
            </a:extLst>
          </p:cNvPr>
          <p:cNvGraphicFramePr>
            <a:graphicFrameLocks noGrp="1"/>
          </p:cNvGraphicFramePr>
          <p:nvPr>
            <p:ph idx="1"/>
            <p:extLst>
              <p:ext uri="{D42A27DB-BD31-4B8C-83A1-F6EECF244321}">
                <p14:modId xmlns:p14="http://schemas.microsoft.com/office/powerpoint/2010/main" val="362497968"/>
              </p:ext>
            </p:extLst>
          </p:nvPr>
        </p:nvGraphicFramePr>
        <p:xfrm>
          <a:off x="458666" y="365125"/>
          <a:ext cx="6817120" cy="5026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75171564-3A7E-5CF7-84FA-43BF092EEB9A}"/>
              </a:ext>
            </a:extLst>
          </p:cNvPr>
          <p:cNvPicPr>
            <a:picLocks noChangeAspect="1"/>
          </p:cNvPicPr>
          <p:nvPr/>
        </p:nvPicPr>
        <p:blipFill>
          <a:blip r:embed="rId7">
            <a:extLst>
              <a:ext uri="{28A0092B-C50C-407E-A947-70E740481C1C}">
                <a14:useLocalDpi xmlns:a14="http://schemas.microsoft.com/office/drawing/2010/main" val="0"/>
              </a:ext>
            </a:extLst>
          </a:blip>
          <a:srcRect l="25214" r="25214"/>
          <a:stretch/>
        </p:blipFill>
        <p:spPr>
          <a:xfrm>
            <a:off x="7061201" y="1669"/>
            <a:ext cx="5130800" cy="5815012"/>
          </a:xfrm>
          <a:prstGeom prst="rect">
            <a:avLst/>
          </a:prstGeom>
        </p:spPr>
      </p:pic>
      <p:sp>
        <p:nvSpPr>
          <p:cNvPr id="12" name="Rectangle 11">
            <a:extLst>
              <a:ext uri="{FF2B5EF4-FFF2-40B4-BE49-F238E27FC236}">
                <a16:creationId xmlns:a16="http://schemas.microsoft.com/office/drawing/2014/main" id="{F6E82FE4-29F6-C80F-B547-E96E66FE070F}"/>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818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3DB9-4945-331A-5EA0-1E26FF55A262}"/>
              </a:ext>
            </a:extLst>
          </p:cNvPr>
          <p:cNvSpPr>
            <a:spLocks noGrp="1"/>
          </p:cNvSpPr>
          <p:nvPr>
            <p:ph type="title"/>
          </p:nvPr>
        </p:nvSpPr>
        <p:spPr>
          <a:xfrm>
            <a:off x="2928937" y="192656"/>
            <a:ext cx="7285106" cy="799364"/>
          </a:xfrm>
        </p:spPr>
        <p:txBody>
          <a:bodyPr>
            <a:normAutofit fontScale="90000"/>
          </a:bodyPr>
          <a:lstStyle/>
          <a:p>
            <a:pPr algn="ctr"/>
            <a:r>
              <a:rPr lang="en-US" sz="4000" dirty="0"/>
              <a:t>What is the Planning Commission?</a:t>
            </a:r>
          </a:p>
        </p:txBody>
      </p:sp>
      <p:graphicFrame>
        <p:nvGraphicFramePr>
          <p:cNvPr id="13" name="Table 13">
            <a:extLst>
              <a:ext uri="{FF2B5EF4-FFF2-40B4-BE49-F238E27FC236}">
                <a16:creationId xmlns:a16="http://schemas.microsoft.com/office/drawing/2014/main" id="{A2B3C3BF-0CDA-8E0D-6470-1E095C64256A}"/>
              </a:ext>
            </a:extLst>
          </p:cNvPr>
          <p:cNvGraphicFramePr>
            <a:graphicFrameLocks noGrp="1"/>
          </p:cNvGraphicFramePr>
          <p:nvPr>
            <p:extLst>
              <p:ext uri="{D42A27DB-BD31-4B8C-83A1-F6EECF244321}">
                <p14:modId xmlns:p14="http://schemas.microsoft.com/office/powerpoint/2010/main" val="555649246"/>
              </p:ext>
            </p:extLst>
          </p:nvPr>
        </p:nvGraphicFramePr>
        <p:xfrm>
          <a:off x="292683" y="1084882"/>
          <a:ext cx="11606634" cy="4566888"/>
        </p:xfrm>
        <a:graphic>
          <a:graphicData uri="http://schemas.openxmlformats.org/drawingml/2006/table">
            <a:tbl>
              <a:tblPr firstRow="1" bandRow="1">
                <a:tableStyleId>{E8B1032C-EA38-4F05-BA0D-38AFFFC7BED3}</a:tableStyleId>
              </a:tblPr>
              <a:tblGrid>
                <a:gridCol w="4650296">
                  <a:extLst>
                    <a:ext uri="{9D8B030D-6E8A-4147-A177-3AD203B41FA5}">
                      <a16:colId xmlns:a16="http://schemas.microsoft.com/office/drawing/2014/main" val="3780157110"/>
                    </a:ext>
                  </a:extLst>
                </a:gridCol>
                <a:gridCol w="6956338">
                  <a:extLst>
                    <a:ext uri="{9D8B030D-6E8A-4147-A177-3AD203B41FA5}">
                      <a16:colId xmlns:a16="http://schemas.microsoft.com/office/drawing/2014/main" val="375401413"/>
                    </a:ext>
                  </a:extLst>
                </a:gridCol>
              </a:tblGrid>
              <a:tr h="4566888">
                <a:tc>
                  <a:txBody>
                    <a:bodyPr/>
                    <a:lstStyle/>
                    <a:p>
                      <a:endParaRPr lang="en-US" sz="1900" dirty="0"/>
                    </a:p>
                  </a:txBody>
                  <a:tcPr marL="96633" marR="96633" marT="48316" marB="48316"/>
                </a:tc>
                <a:tc>
                  <a:txBody>
                    <a:bodyPr/>
                    <a:lstStyle/>
                    <a:p>
                      <a:endParaRPr lang="en-US" sz="1900" dirty="0"/>
                    </a:p>
                  </a:txBody>
                  <a:tcPr marL="96633" marR="96633" marT="48316" marB="48316"/>
                </a:tc>
                <a:extLst>
                  <a:ext uri="{0D108BD9-81ED-4DB2-BD59-A6C34878D82A}">
                    <a16:rowId xmlns:a16="http://schemas.microsoft.com/office/drawing/2014/main" val="1953000138"/>
                  </a:ext>
                </a:extLst>
              </a:tr>
            </a:tbl>
          </a:graphicData>
        </a:graphic>
      </p:graphicFrame>
      <p:pic>
        <p:nvPicPr>
          <p:cNvPr id="14" name="Picture 13">
            <a:extLst>
              <a:ext uri="{FF2B5EF4-FFF2-40B4-BE49-F238E27FC236}">
                <a16:creationId xmlns:a16="http://schemas.microsoft.com/office/drawing/2014/main" id="{A1F73916-460E-7703-50AB-0B437C8D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33" y="2795097"/>
            <a:ext cx="4313738" cy="1267806"/>
          </a:xfrm>
          <a:prstGeom prst="rect">
            <a:avLst/>
          </a:prstGeom>
        </p:spPr>
      </p:pic>
      <p:sp>
        <p:nvSpPr>
          <p:cNvPr id="18" name="TextBox 17">
            <a:extLst>
              <a:ext uri="{FF2B5EF4-FFF2-40B4-BE49-F238E27FC236}">
                <a16:creationId xmlns:a16="http://schemas.microsoft.com/office/drawing/2014/main" id="{1A3DDCCB-13D5-1D68-32CF-9F0B037CA302}"/>
              </a:ext>
            </a:extLst>
          </p:cNvPr>
          <p:cNvSpPr txBox="1"/>
          <p:nvPr/>
        </p:nvSpPr>
        <p:spPr>
          <a:xfrm>
            <a:off x="5007721" y="1073513"/>
            <a:ext cx="6690946" cy="5355312"/>
          </a:xfrm>
          <a:prstGeom prst="rect">
            <a:avLst/>
          </a:prstGeom>
          <a:noFill/>
        </p:spPr>
        <p:txBody>
          <a:bodyPr wrap="square" rtlCol="0">
            <a:spAutoFit/>
          </a:bodyPr>
          <a:lstStyle/>
          <a:p>
            <a:pPr marL="285750" indent="-285750">
              <a:buFont typeface="Arial" panose="020B0604020202020204" pitchFamily="34" charset="0"/>
              <a:buChar char="•"/>
            </a:pPr>
            <a:r>
              <a:rPr lang="en-US" sz="2400" dirty="0"/>
              <a:t>Established by state legislature in 1960’s</a:t>
            </a:r>
            <a:br>
              <a:rPr lang="en-US" sz="2400" dirty="0"/>
            </a:br>
            <a:endParaRPr lang="en-US" sz="2400" dirty="0"/>
          </a:p>
          <a:p>
            <a:pPr marL="285750" indent="-285750">
              <a:buFont typeface="Arial" panose="020B0604020202020204" pitchFamily="34" charset="0"/>
              <a:buChar char="•"/>
            </a:pPr>
            <a:r>
              <a:rPr lang="en-US" sz="2400" dirty="0"/>
              <a:t>Independent, Multi-jurisdictional comprehensive planning agency led by board of appointed citizens</a:t>
            </a:r>
            <a:br>
              <a:rPr lang="en-US" sz="2400" dirty="0"/>
            </a:br>
            <a:endParaRPr lang="en-US" sz="2400" dirty="0"/>
          </a:p>
          <a:p>
            <a:pPr marL="285750" indent="-285750">
              <a:buFont typeface="Arial" panose="020B0604020202020204" pitchFamily="34" charset="0"/>
              <a:buChar char="•"/>
            </a:pPr>
            <a:r>
              <a:rPr lang="en-US" sz="2400" dirty="0"/>
              <a:t>Makes recommendations to the Board of County Commissioners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Updates and maintains the County’s Comprehensive Plan (which contains Community Plans)</a:t>
            </a:r>
          </a:p>
          <a:p>
            <a:pPr marL="285750" indent="-285750">
              <a:buFont typeface="Arial" panose="020B0604020202020204" pitchFamily="34" charset="0"/>
              <a:buChar char="•"/>
            </a:pPr>
            <a:endParaRPr lang="en-US" dirty="0">
              <a:latin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ndParaRPr>
          </a:p>
        </p:txBody>
      </p:sp>
    </p:spTree>
    <p:extLst>
      <p:ext uri="{BB962C8B-B14F-4D97-AF65-F5344CB8AC3E}">
        <p14:creationId xmlns:p14="http://schemas.microsoft.com/office/powerpoint/2010/main" val="1432313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59E41-E351-3D08-6E03-8BEFB8C14404}"/>
              </a:ext>
            </a:extLst>
          </p:cNvPr>
          <p:cNvSpPr>
            <a:spLocks noGrp="1"/>
          </p:cNvSpPr>
          <p:nvPr>
            <p:ph type="title"/>
          </p:nvPr>
        </p:nvSpPr>
        <p:spPr>
          <a:xfrm>
            <a:off x="508000" y="174991"/>
            <a:ext cx="11176000" cy="972873"/>
          </a:xfrm>
        </p:spPr>
        <p:txBody>
          <a:bodyPr>
            <a:normAutofit/>
          </a:bodyPr>
          <a:lstStyle/>
          <a:p>
            <a:pPr algn="ctr"/>
            <a:r>
              <a:rPr lang="en-US" sz="2800" dirty="0"/>
              <a:t>Comprehensive Planning in Unincorporated Hillsborough County</a:t>
            </a:r>
          </a:p>
        </p:txBody>
      </p:sp>
      <p:graphicFrame>
        <p:nvGraphicFramePr>
          <p:cNvPr id="6" name="Content Placeholder 5">
            <a:extLst>
              <a:ext uri="{FF2B5EF4-FFF2-40B4-BE49-F238E27FC236}">
                <a16:creationId xmlns:a16="http://schemas.microsoft.com/office/drawing/2014/main" id="{E1D18AE0-8AEF-A17A-BD68-B415A69594E8}"/>
              </a:ext>
            </a:extLst>
          </p:cNvPr>
          <p:cNvGraphicFramePr>
            <a:graphicFrameLocks noGrp="1"/>
          </p:cNvGraphicFramePr>
          <p:nvPr>
            <p:ph idx="1"/>
            <p:extLst>
              <p:ext uri="{D42A27DB-BD31-4B8C-83A1-F6EECF244321}">
                <p14:modId xmlns:p14="http://schemas.microsoft.com/office/powerpoint/2010/main" val="3870516894"/>
              </p:ext>
            </p:extLst>
          </p:nvPr>
        </p:nvGraphicFramePr>
        <p:xfrm>
          <a:off x="591232" y="700391"/>
          <a:ext cx="6986621" cy="5086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ar: 5 Points 7">
            <a:extLst>
              <a:ext uri="{FF2B5EF4-FFF2-40B4-BE49-F238E27FC236}">
                <a16:creationId xmlns:a16="http://schemas.microsoft.com/office/drawing/2014/main" id="{40D74ADC-BB3A-98E8-D7E6-0139537AA539}"/>
              </a:ext>
            </a:extLst>
          </p:cNvPr>
          <p:cNvSpPr/>
          <p:nvPr/>
        </p:nvSpPr>
        <p:spPr>
          <a:xfrm>
            <a:off x="5848954" y="3353921"/>
            <a:ext cx="321012" cy="29183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11642C37-84B1-81B9-BD8A-F42DD00BD7A5}"/>
              </a:ext>
            </a:extLst>
          </p:cNvPr>
          <p:cNvSpPr/>
          <p:nvPr/>
        </p:nvSpPr>
        <p:spPr>
          <a:xfrm>
            <a:off x="8513340" y="2272891"/>
            <a:ext cx="3197332" cy="2143531"/>
          </a:xfrm>
          <a:prstGeom prst="roundRect">
            <a:avLst>
              <a:gd name="adj" fmla="val 10000"/>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05B75163-93E7-C262-1F72-0C078E275A1C}"/>
              </a:ext>
            </a:extLst>
          </p:cNvPr>
          <p:cNvSpPr txBox="1"/>
          <p:nvPr/>
        </p:nvSpPr>
        <p:spPr>
          <a:xfrm>
            <a:off x="8513340" y="2344937"/>
            <a:ext cx="3161323" cy="20179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Land Development Code (Zoning)</a:t>
            </a:r>
          </a:p>
        </p:txBody>
      </p:sp>
    </p:spTree>
    <p:extLst>
      <p:ext uri="{BB962C8B-B14F-4D97-AF65-F5344CB8AC3E}">
        <p14:creationId xmlns:p14="http://schemas.microsoft.com/office/powerpoint/2010/main" val="131327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011A-3178-22F6-D345-323D71109288}"/>
              </a:ext>
            </a:extLst>
          </p:cNvPr>
          <p:cNvSpPr>
            <a:spLocks noGrp="1"/>
          </p:cNvSpPr>
          <p:nvPr>
            <p:ph type="title"/>
          </p:nvPr>
        </p:nvSpPr>
        <p:spPr>
          <a:xfrm>
            <a:off x="2964505" y="209484"/>
            <a:ext cx="6262991" cy="607640"/>
          </a:xfrm>
        </p:spPr>
        <p:txBody>
          <a:bodyPr>
            <a:normAutofit/>
          </a:bodyPr>
          <a:lstStyle/>
          <a:p>
            <a:r>
              <a:rPr lang="en-US" sz="3600" dirty="0"/>
              <a:t>What is a Community Plan?</a:t>
            </a:r>
          </a:p>
        </p:txBody>
      </p:sp>
      <p:sp>
        <p:nvSpPr>
          <p:cNvPr id="3" name="Content Placeholder 2">
            <a:extLst>
              <a:ext uri="{FF2B5EF4-FFF2-40B4-BE49-F238E27FC236}">
                <a16:creationId xmlns:a16="http://schemas.microsoft.com/office/drawing/2014/main" id="{F7F1503D-0E25-AC71-C60B-994E249B204C}"/>
              </a:ext>
            </a:extLst>
          </p:cNvPr>
          <p:cNvSpPr>
            <a:spLocks noGrp="1"/>
          </p:cNvSpPr>
          <p:nvPr>
            <p:ph idx="1"/>
          </p:nvPr>
        </p:nvSpPr>
        <p:spPr>
          <a:xfrm>
            <a:off x="838200" y="1050587"/>
            <a:ext cx="10990634" cy="4669176"/>
          </a:xfrm>
        </p:spPr>
        <p:txBody>
          <a:bodyPr>
            <a:normAutofit/>
          </a:bodyPr>
          <a:lstStyle/>
          <a:p>
            <a:r>
              <a:rPr lang="en-US" dirty="0"/>
              <a:t>An extension or refinement of a Comprehensive Plan that provides specific policy to a defined area.</a:t>
            </a:r>
            <a:br>
              <a:rPr lang="en-US" dirty="0"/>
            </a:br>
            <a:endParaRPr lang="en-US" dirty="0"/>
          </a:p>
          <a:p>
            <a:r>
              <a:rPr lang="en-US" dirty="0"/>
              <a:t>Hillsborough County has 22 adopted plans established during the last twenty years.</a:t>
            </a:r>
          </a:p>
        </p:txBody>
      </p:sp>
      <p:pic>
        <p:nvPicPr>
          <p:cNvPr id="2050" name="Picture 2">
            <a:extLst>
              <a:ext uri="{FF2B5EF4-FFF2-40B4-BE49-F238E27FC236}">
                <a16:creationId xmlns:a16="http://schemas.microsoft.com/office/drawing/2014/main" id="{305D41E6-1099-DDFE-B5CA-C934615F25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53" b="19291"/>
          <a:stretch/>
        </p:blipFill>
        <p:spPr bwMode="auto">
          <a:xfrm>
            <a:off x="838201" y="3414393"/>
            <a:ext cx="4410682" cy="2286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21FA4FE-4BE5-BF63-7D9D-37BB234A1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172" b="11172"/>
          <a:stretch/>
        </p:blipFill>
        <p:spPr bwMode="auto">
          <a:xfrm>
            <a:off x="6943119" y="3414393"/>
            <a:ext cx="4410682" cy="228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45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4E8F2F6E-E548-3BAD-E386-9D52BC7B46C2}"/>
              </a:ext>
            </a:extLst>
          </p:cNvPr>
          <p:cNvPicPr>
            <a:picLocks noChangeAspect="1"/>
          </p:cNvPicPr>
          <p:nvPr/>
        </p:nvPicPr>
        <p:blipFill>
          <a:blip r:embed="rId3">
            <a:extLst>
              <a:ext uri="{28A0092B-C50C-407E-A947-70E740481C1C}">
                <a14:useLocalDpi xmlns:a14="http://schemas.microsoft.com/office/drawing/2010/main" val="0"/>
              </a:ext>
            </a:extLst>
          </a:blip>
          <a:srcRect l="18008" r="18008"/>
          <a:stretch/>
        </p:blipFill>
        <p:spPr>
          <a:xfrm>
            <a:off x="7170190" y="15"/>
            <a:ext cx="4947138" cy="5798894"/>
          </a:xfrm>
          <a:prstGeom prst="rect">
            <a:avLst/>
          </a:prstGeom>
        </p:spPr>
      </p:pic>
      <p:sp>
        <p:nvSpPr>
          <p:cNvPr id="5" name="Rectangle 4">
            <a:extLst>
              <a:ext uri="{FF2B5EF4-FFF2-40B4-BE49-F238E27FC236}">
                <a16:creationId xmlns:a16="http://schemas.microsoft.com/office/drawing/2014/main" id="{AA71CE63-CEE2-6DF1-F37F-FCC7E6035382}"/>
              </a:ext>
            </a:extLst>
          </p:cNvPr>
          <p:cNvSpPr/>
          <p:nvPr/>
        </p:nvSpPr>
        <p:spPr>
          <a:xfrm>
            <a:off x="5999472" y="5"/>
            <a:ext cx="589984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A69B4C08-EFA3-EC4E-0C1B-7D316D532A1A}"/>
              </a:ext>
            </a:extLst>
          </p:cNvPr>
          <p:cNvSpPr>
            <a:spLocks noGrp="1"/>
          </p:cNvSpPr>
          <p:nvPr>
            <p:ph type="title"/>
          </p:nvPr>
        </p:nvSpPr>
        <p:spPr>
          <a:xfrm>
            <a:off x="292683" y="255446"/>
            <a:ext cx="6174902" cy="504476"/>
          </a:xfrm>
        </p:spPr>
        <p:txBody>
          <a:bodyPr>
            <a:normAutofit fontScale="90000"/>
          </a:bodyPr>
          <a:lstStyle/>
          <a:p>
            <a:r>
              <a:rPr lang="en-US" sz="3200" dirty="0"/>
              <a:t>How is a Community Plan Used?</a:t>
            </a:r>
          </a:p>
        </p:txBody>
      </p:sp>
      <p:graphicFrame>
        <p:nvGraphicFramePr>
          <p:cNvPr id="3" name="Table 13">
            <a:extLst>
              <a:ext uri="{FF2B5EF4-FFF2-40B4-BE49-F238E27FC236}">
                <a16:creationId xmlns:a16="http://schemas.microsoft.com/office/drawing/2014/main" id="{F9C3FB9A-AFF3-3418-FD25-53ED60FDC0D3}"/>
              </a:ext>
            </a:extLst>
          </p:cNvPr>
          <p:cNvGraphicFramePr>
            <a:graphicFrameLocks noGrp="1"/>
          </p:cNvGraphicFramePr>
          <p:nvPr>
            <p:extLst>
              <p:ext uri="{D42A27DB-BD31-4B8C-83A1-F6EECF244321}">
                <p14:modId xmlns:p14="http://schemas.microsoft.com/office/powerpoint/2010/main" val="71842482"/>
              </p:ext>
            </p:extLst>
          </p:nvPr>
        </p:nvGraphicFramePr>
        <p:xfrm>
          <a:off x="176081" y="938175"/>
          <a:ext cx="11606634" cy="4688732"/>
        </p:xfrm>
        <a:graphic>
          <a:graphicData uri="http://schemas.openxmlformats.org/drawingml/2006/table">
            <a:tbl>
              <a:tblPr firstRow="1" bandRow="1">
                <a:tableStyleId>{E8B1032C-EA38-4F05-BA0D-38AFFFC7BED3}</a:tableStyleId>
              </a:tblPr>
              <a:tblGrid>
                <a:gridCol w="3812259">
                  <a:extLst>
                    <a:ext uri="{9D8B030D-6E8A-4147-A177-3AD203B41FA5}">
                      <a16:colId xmlns:a16="http://schemas.microsoft.com/office/drawing/2014/main" val="3780157110"/>
                    </a:ext>
                  </a:extLst>
                </a:gridCol>
                <a:gridCol w="7794375">
                  <a:extLst>
                    <a:ext uri="{9D8B030D-6E8A-4147-A177-3AD203B41FA5}">
                      <a16:colId xmlns:a16="http://schemas.microsoft.com/office/drawing/2014/main" val="375401413"/>
                    </a:ext>
                  </a:extLst>
                </a:gridCol>
              </a:tblGrid>
              <a:tr h="2673555">
                <a:tc>
                  <a:txBody>
                    <a:bodyPr/>
                    <a:lstStyle/>
                    <a:p>
                      <a:endParaRPr lang="en-US" sz="1900" dirty="0"/>
                    </a:p>
                  </a:txBody>
                  <a:tcPr marL="96633" marR="96633" marT="48316" marB="48316"/>
                </a:tc>
                <a:tc>
                  <a:txBody>
                    <a:bodyPr/>
                    <a:lstStyle/>
                    <a:p>
                      <a:endParaRPr lang="en-US" sz="1900" dirty="0"/>
                    </a:p>
                  </a:txBody>
                  <a:tcPr marL="96633" marR="96633" marT="48316" marB="48316"/>
                </a:tc>
                <a:extLst>
                  <a:ext uri="{0D108BD9-81ED-4DB2-BD59-A6C34878D82A}">
                    <a16:rowId xmlns:a16="http://schemas.microsoft.com/office/drawing/2014/main" val="1953000138"/>
                  </a:ext>
                </a:extLst>
              </a:tr>
              <a:tr h="2015177">
                <a:tc>
                  <a:txBody>
                    <a:bodyPr/>
                    <a:lstStyle/>
                    <a:p>
                      <a:endParaRPr lang="en-US" sz="1900" dirty="0"/>
                    </a:p>
                  </a:txBody>
                  <a:tcPr marL="96633" marR="96633" marT="48316" marB="48316"/>
                </a:tc>
                <a:tc>
                  <a:txBody>
                    <a:bodyPr/>
                    <a:lstStyle/>
                    <a:p>
                      <a:endParaRPr lang="en-US" sz="1900" dirty="0"/>
                    </a:p>
                  </a:txBody>
                  <a:tcPr marL="96633" marR="96633" marT="48316" marB="48316"/>
                </a:tc>
                <a:extLst>
                  <a:ext uri="{0D108BD9-81ED-4DB2-BD59-A6C34878D82A}">
                    <a16:rowId xmlns:a16="http://schemas.microsoft.com/office/drawing/2014/main" val="1394386517"/>
                  </a:ext>
                </a:extLst>
              </a:tr>
            </a:tbl>
          </a:graphicData>
        </a:graphic>
      </p:graphicFrame>
      <p:pic>
        <p:nvPicPr>
          <p:cNvPr id="14" name="Picture 13">
            <a:extLst>
              <a:ext uri="{FF2B5EF4-FFF2-40B4-BE49-F238E27FC236}">
                <a16:creationId xmlns:a16="http://schemas.microsoft.com/office/drawing/2014/main" id="{B3D85793-A181-C618-154E-65C60D68CB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44" y="4052781"/>
            <a:ext cx="3446707" cy="1012986"/>
          </a:xfrm>
          <a:prstGeom prst="rect">
            <a:avLst/>
          </a:prstGeom>
        </p:spPr>
      </p:pic>
      <p:pic>
        <p:nvPicPr>
          <p:cNvPr id="15" name="Picture 14">
            <a:extLst>
              <a:ext uri="{FF2B5EF4-FFF2-40B4-BE49-F238E27FC236}">
                <a16:creationId xmlns:a16="http://schemas.microsoft.com/office/drawing/2014/main" id="{4A8C40B6-5826-6797-A91F-63F8360EADE5}"/>
              </a:ext>
            </a:extLst>
          </p:cNvPr>
          <p:cNvPicPr>
            <a:picLocks noChangeAspect="1"/>
          </p:cNvPicPr>
          <p:nvPr/>
        </p:nvPicPr>
        <p:blipFill rotWithShape="1">
          <a:blip r:embed="rId5">
            <a:extLst>
              <a:ext uri="{28A0092B-C50C-407E-A947-70E740481C1C}">
                <a14:useLocalDpi xmlns:a14="http://schemas.microsoft.com/office/drawing/2010/main" val="0"/>
              </a:ext>
            </a:extLst>
          </a:blip>
          <a:srcRect l="7216" t="15156" r="3753" b="16728"/>
          <a:stretch/>
        </p:blipFill>
        <p:spPr>
          <a:xfrm>
            <a:off x="409285" y="1610529"/>
            <a:ext cx="3208854" cy="1288928"/>
          </a:xfrm>
          <a:prstGeom prst="rect">
            <a:avLst/>
          </a:prstGeom>
        </p:spPr>
      </p:pic>
      <p:sp>
        <p:nvSpPr>
          <p:cNvPr id="20" name="TextBox 19">
            <a:extLst>
              <a:ext uri="{FF2B5EF4-FFF2-40B4-BE49-F238E27FC236}">
                <a16:creationId xmlns:a16="http://schemas.microsoft.com/office/drawing/2014/main" id="{35B8A777-45F6-349F-FB3F-89F342B667C0}"/>
              </a:ext>
            </a:extLst>
          </p:cNvPr>
          <p:cNvSpPr txBox="1"/>
          <p:nvPr/>
        </p:nvSpPr>
        <p:spPr>
          <a:xfrm>
            <a:off x="4252693" y="964043"/>
            <a:ext cx="6766804"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Used by staff to inform/prioritize infrastructure projects that may include improvements and maintenance through the Capital Improvements Program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Used by elected officials when considering development decisions </a:t>
            </a:r>
          </a:p>
        </p:txBody>
      </p:sp>
      <p:sp>
        <p:nvSpPr>
          <p:cNvPr id="21" name="TextBox 20">
            <a:extLst>
              <a:ext uri="{FF2B5EF4-FFF2-40B4-BE49-F238E27FC236}">
                <a16:creationId xmlns:a16="http://schemas.microsoft.com/office/drawing/2014/main" id="{708AF648-85F3-5192-EBCD-433460C0BC71}"/>
              </a:ext>
            </a:extLst>
          </p:cNvPr>
          <p:cNvSpPr txBox="1"/>
          <p:nvPr/>
        </p:nvSpPr>
        <p:spPr>
          <a:xfrm>
            <a:off x="4252693" y="3664807"/>
            <a:ext cx="7166608"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Used by staff when reviewing applications for new development</a:t>
            </a:r>
            <a:br>
              <a:rPr lang="en-US" sz="2400" dirty="0"/>
            </a:br>
            <a:endParaRPr lang="en-US" sz="2400" dirty="0"/>
          </a:p>
          <a:p>
            <a:pPr marL="285750" indent="-285750">
              <a:buFont typeface="Arial" panose="020B0604020202020204" pitchFamily="34" charset="0"/>
              <a:buChar char="•"/>
            </a:pPr>
            <a:r>
              <a:rPr lang="en-US" sz="2400" dirty="0"/>
              <a:t>Used to inform other policies of the Comprehensive Plan</a:t>
            </a:r>
          </a:p>
        </p:txBody>
      </p:sp>
    </p:spTree>
    <p:extLst>
      <p:ext uri="{BB962C8B-B14F-4D97-AF65-F5344CB8AC3E}">
        <p14:creationId xmlns:p14="http://schemas.microsoft.com/office/powerpoint/2010/main" val="32383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4E8F2F6E-E548-3BAD-E386-9D52BC7B46C2}"/>
              </a:ext>
            </a:extLst>
          </p:cNvPr>
          <p:cNvPicPr>
            <a:picLocks noChangeAspect="1"/>
          </p:cNvPicPr>
          <p:nvPr/>
        </p:nvPicPr>
        <p:blipFill>
          <a:blip r:embed="rId3">
            <a:extLst>
              <a:ext uri="{28A0092B-C50C-407E-A947-70E740481C1C}">
                <a14:useLocalDpi xmlns:a14="http://schemas.microsoft.com/office/drawing/2010/main" val="0"/>
              </a:ext>
            </a:extLst>
          </a:blip>
          <a:srcRect l="7116" r="7116"/>
          <a:stretch/>
        </p:blipFill>
        <p:spPr>
          <a:xfrm>
            <a:off x="7244862" y="10"/>
            <a:ext cx="4947138" cy="5798894"/>
          </a:xfrm>
          <a:prstGeom prst="rect">
            <a:avLst/>
          </a:prstGeom>
        </p:spPr>
      </p:pic>
      <p:sp>
        <p:nvSpPr>
          <p:cNvPr id="5" name="Rectangle 4">
            <a:extLst>
              <a:ext uri="{FF2B5EF4-FFF2-40B4-BE49-F238E27FC236}">
                <a16:creationId xmlns:a16="http://schemas.microsoft.com/office/drawing/2014/main" id="{AA71CE63-CEE2-6DF1-F37F-FCC7E6035382}"/>
              </a:ext>
            </a:extLst>
          </p:cNvPr>
          <p:cNvSpPr/>
          <p:nvPr/>
        </p:nvSpPr>
        <p:spPr>
          <a:xfrm>
            <a:off x="5999472" y="5"/>
            <a:ext cx="5722358"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24A49F34-55A4-12D0-7400-023FABA2E591}"/>
              </a:ext>
            </a:extLst>
          </p:cNvPr>
          <p:cNvGraphicFramePr>
            <a:graphicFrameLocks noGrp="1"/>
          </p:cNvGraphicFramePr>
          <p:nvPr>
            <p:extLst>
              <p:ext uri="{D42A27DB-BD31-4B8C-83A1-F6EECF244321}">
                <p14:modId xmlns:p14="http://schemas.microsoft.com/office/powerpoint/2010/main" val="2014644604"/>
              </p:ext>
            </p:extLst>
          </p:nvPr>
        </p:nvGraphicFramePr>
        <p:xfrm>
          <a:off x="292682" y="924128"/>
          <a:ext cx="9921361" cy="4717915"/>
        </p:xfrm>
        <a:graphic>
          <a:graphicData uri="http://schemas.openxmlformats.org/drawingml/2006/table">
            <a:tbl>
              <a:tblPr firstRow="1" bandRow="1">
                <a:tableStyleId>{E8B1032C-EA38-4F05-BA0D-38AFFFC7BED3}</a:tableStyleId>
              </a:tblPr>
              <a:tblGrid>
                <a:gridCol w="3736591">
                  <a:extLst>
                    <a:ext uri="{9D8B030D-6E8A-4147-A177-3AD203B41FA5}">
                      <a16:colId xmlns:a16="http://schemas.microsoft.com/office/drawing/2014/main" val="3330698231"/>
                    </a:ext>
                  </a:extLst>
                </a:gridCol>
                <a:gridCol w="6184770">
                  <a:extLst>
                    <a:ext uri="{9D8B030D-6E8A-4147-A177-3AD203B41FA5}">
                      <a16:colId xmlns:a16="http://schemas.microsoft.com/office/drawing/2014/main" val="1282656588"/>
                    </a:ext>
                  </a:extLst>
                </a:gridCol>
              </a:tblGrid>
              <a:tr h="4717915">
                <a:tc>
                  <a:txBody>
                    <a:bodyPr/>
                    <a:lstStyle/>
                    <a:p>
                      <a:endParaRPr lang="en-US" sz="1900" dirty="0"/>
                    </a:p>
                  </a:txBody>
                  <a:tcPr marL="96633" marR="96633" marT="48316" marB="48316"/>
                </a:tc>
                <a:tc>
                  <a:txBody>
                    <a:bodyPr/>
                    <a:lstStyle/>
                    <a:p>
                      <a:pPr marL="342900" indent="-342900">
                        <a:buFont typeface="Arial" panose="020B0604020202020204" pitchFamily="34" charset="0"/>
                        <a:buChar char="•"/>
                      </a:pPr>
                      <a:endParaRPr lang="en-US" sz="1900" dirty="0"/>
                    </a:p>
                  </a:txBody>
                  <a:tcPr marL="96633" marR="96633" marT="48316" marB="48316"/>
                </a:tc>
                <a:extLst>
                  <a:ext uri="{0D108BD9-81ED-4DB2-BD59-A6C34878D82A}">
                    <a16:rowId xmlns:a16="http://schemas.microsoft.com/office/drawing/2014/main" val="1802655197"/>
                  </a:ext>
                </a:extLst>
              </a:tr>
            </a:tbl>
          </a:graphicData>
        </a:graphic>
      </p:graphicFrame>
      <p:sp>
        <p:nvSpPr>
          <p:cNvPr id="9" name="Title 3">
            <a:extLst>
              <a:ext uri="{FF2B5EF4-FFF2-40B4-BE49-F238E27FC236}">
                <a16:creationId xmlns:a16="http://schemas.microsoft.com/office/drawing/2014/main" id="{A69B4C08-EFA3-EC4E-0C1B-7D316D532A1A}"/>
              </a:ext>
            </a:extLst>
          </p:cNvPr>
          <p:cNvSpPr>
            <a:spLocks noGrp="1"/>
          </p:cNvSpPr>
          <p:nvPr>
            <p:ph type="title"/>
          </p:nvPr>
        </p:nvSpPr>
        <p:spPr>
          <a:xfrm>
            <a:off x="292683" y="255446"/>
            <a:ext cx="6174902" cy="504476"/>
          </a:xfrm>
        </p:spPr>
        <p:txBody>
          <a:bodyPr>
            <a:normAutofit fontScale="90000"/>
          </a:bodyPr>
          <a:lstStyle/>
          <a:p>
            <a:r>
              <a:rPr lang="en-US" sz="3200" dirty="0"/>
              <a:t>How is a Community Plan Used?</a:t>
            </a:r>
          </a:p>
        </p:txBody>
      </p:sp>
      <p:sp>
        <p:nvSpPr>
          <p:cNvPr id="16" name="Rectangle 15">
            <a:extLst>
              <a:ext uri="{FF2B5EF4-FFF2-40B4-BE49-F238E27FC236}">
                <a16:creationId xmlns:a16="http://schemas.microsoft.com/office/drawing/2014/main" id="{6308768A-C70E-F4D8-0262-E451562546CC}"/>
              </a:ext>
            </a:extLst>
          </p:cNvPr>
          <p:cNvSpPr/>
          <p:nvPr/>
        </p:nvSpPr>
        <p:spPr>
          <a:xfrm>
            <a:off x="111221" y="2176182"/>
            <a:ext cx="3858129" cy="1446550"/>
          </a:xfrm>
          <a:prstGeom prst="rect">
            <a:avLst/>
          </a:prstGeom>
          <a:noFill/>
        </p:spPr>
        <p:txBody>
          <a:bodyPr wrap="squar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Valrico Community</a:t>
            </a:r>
          </a:p>
        </p:txBody>
      </p:sp>
      <p:sp>
        <p:nvSpPr>
          <p:cNvPr id="18" name="TextBox 17">
            <a:extLst>
              <a:ext uri="{FF2B5EF4-FFF2-40B4-BE49-F238E27FC236}">
                <a16:creationId xmlns:a16="http://schemas.microsoft.com/office/drawing/2014/main" id="{684CD695-23B9-248A-303A-931A1C049C67}"/>
              </a:ext>
            </a:extLst>
          </p:cNvPr>
          <p:cNvSpPr txBox="1"/>
          <p:nvPr/>
        </p:nvSpPr>
        <p:spPr>
          <a:xfrm>
            <a:off x="4357989" y="1291971"/>
            <a:ext cx="553504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Used to memorialize the community’s priorities and vision in an adopted document</a:t>
            </a:r>
          </a:p>
          <a:p>
            <a:endParaRPr lang="en-US" sz="2400" dirty="0"/>
          </a:p>
          <a:p>
            <a:pPr marL="285750" indent="-285750">
              <a:buFont typeface="Arial" panose="020B0604020202020204" pitchFamily="34" charset="0"/>
              <a:buChar char="•"/>
            </a:pPr>
            <a:r>
              <a:rPr lang="en-US" sz="2400" dirty="0"/>
              <a:t>Used as a shared voice to address community concerns and solutions to these concerns</a:t>
            </a:r>
            <a:br>
              <a:rPr lang="en-US" sz="2400" dirty="0"/>
            </a:br>
            <a:endParaRPr lang="en-US" sz="2400" dirty="0"/>
          </a:p>
          <a:p>
            <a:pPr marL="285750" indent="-285750">
              <a:buFont typeface="Arial" panose="020B0604020202020204" pitchFamily="34" charset="0"/>
              <a:buChar char="•"/>
            </a:pPr>
            <a:r>
              <a:rPr lang="en-US" sz="2400" dirty="0"/>
              <a:t>Used to inform public comments and feedback you can share about projects happening in your area</a:t>
            </a:r>
          </a:p>
        </p:txBody>
      </p:sp>
    </p:spTree>
    <p:extLst>
      <p:ext uri="{BB962C8B-B14F-4D97-AF65-F5344CB8AC3E}">
        <p14:creationId xmlns:p14="http://schemas.microsoft.com/office/powerpoint/2010/main" val="355550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69B4C08-EFA3-EC4E-0C1B-7D316D532A1A}"/>
              </a:ext>
            </a:extLst>
          </p:cNvPr>
          <p:cNvSpPr>
            <a:spLocks noGrp="1"/>
          </p:cNvSpPr>
          <p:nvPr>
            <p:ph type="title"/>
          </p:nvPr>
        </p:nvSpPr>
        <p:spPr>
          <a:xfrm>
            <a:off x="292682" y="255446"/>
            <a:ext cx="6575045" cy="504476"/>
          </a:xfrm>
        </p:spPr>
        <p:txBody>
          <a:bodyPr>
            <a:normAutofit fontScale="90000"/>
          </a:bodyPr>
          <a:lstStyle/>
          <a:p>
            <a:r>
              <a:rPr lang="en-US" sz="3200" dirty="0"/>
              <a:t>What a Community Plan does </a:t>
            </a:r>
            <a:r>
              <a:rPr lang="en-US" sz="3200" b="1" dirty="0"/>
              <a:t>NOT</a:t>
            </a:r>
            <a:r>
              <a:rPr lang="en-US" sz="3200" dirty="0"/>
              <a:t> do:</a:t>
            </a:r>
          </a:p>
        </p:txBody>
      </p:sp>
      <p:sp>
        <p:nvSpPr>
          <p:cNvPr id="18" name="TextBox 17">
            <a:extLst>
              <a:ext uri="{FF2B5EF4-FFF2-40B4-BE49-F238E27FC236}">
                <a16:creationId xmlns:a16="http://schemas.microsoft.com/office/drawing/2014/main" id="{684CD695-23B9-248A-303A-931A1C049C67}"/>
              </a:ext>
            </a:extLst>
          </p:cNvPr>
          <p:cNvSpPr txBox="1"/>
          <p:nvPr/>
        </p:nvSpPr>
        <p:spPr>
          <a:xfrm>
            <a:off x="1283348" y="1004256"/>
            <a:ext cx="9625303" cy="1661993"/>
          </a:xfrm>
          <a:prstGeom prst="rect">
            <a:avLst/>
          </a:prstGeom>
          <a:noFill/>
        </p:spPr>
        <p:txBody>
          <a:bodyPr wrap="square" rtlCol="0">
            <a:spAutoFit/>
          </a:bodyPr>
          <a:lstStyle/>
          <a:p>
            <a:pPr marL="285750" indent="-285750">
              <a:buFont typeface="Arial" panose="020B0604020202020204" pitchFamily="34" charset="0"/>
              <a:buChar char="•"/>
            </a:pPr>
            <a:r>
              <a:rPr lang="en-US" sz="2800" dirty="0"/>
              <a:t>It does not allocate funds for infrastructure projects</a:t>
            </a:r>
            <a:br>
              <a:rPr lang="en-US" dirty="0"/>
            </a:br>
            <a:endParaRPr lang="en-US" dirty="0"/>
          </a:p>
          <a:p>
            <a:pPr marL="285750" indent="-285750">
              <a:buFont typeface="Arial" panose="020B0604020202020204" pitchFamily="34" charset="0"/>
              <a:buChar char="•"/>
            </a:pPr>
            <a:r>
              <a:rPr lang="en-US" sz="2800" u="sng" dirty="0"/>
              <a:t>By design, a plan does not generally change a property’s land use or zoning</a:t>
            </a:r>
          </a:p>
        </p:txBody>
      </p:sp>
      <p:pic>
        <p:nvPicPr>
          <p:cNvPr id="2" name="Content Placeholder 7">
            <a:extLst>
              <a:ext uri="{FF2B5EF4-FFF2-40B4-BE49-F238E27FC236}">
                <a16:creationId xmlns:a16="http://schemas.microsoft.com/office/drawing/2014/main" id="{0A3DCF94-BE60-112F-6F15-7A788B694DE0}"/>
              </a:ext>
            </a:extLst>
          </p:cNvPr>
          <p:cNvPicPr>
            <a:picLocks noChangeAspect="1"/>
          </p:cNvPicPr>
          <p:nvPr/>
        </p:nvPicPr>
        <p:blipFill>
          <a:blip r:embed="rId3">
            <a:extLst>
              <a:ext uri="{28A0092B-C50C-407E-A947-70E740481C1C}">
                <a14:useLocalDpi xmlns:a14="http://schemas.microsoft.com/office/drawing/2010/main" val="0"/>
              </a:ext>
            </a:extLst>
          </a:blip>
          <a:srcRect l="21542" r="21542"/>
          <a:stretch/>
        </p:blipFill>
        <p:spPr>
          <a:xfrm>
            <a:off x="698136" y="2934302"/>
            <a:ext cx="2320419" cy="2719930"/>
          </a:xfrm>
          <a:prstGeom prst="rect">
            <a:avLst/>
          </a:prstGeom>
        </p:spPr>
      </p:pic>
      <p:pic>
        <p:nvPicPr>
          <p:cNvPr id="1026" name="Picture 2">
            <a:extLst>
              <a:ext uri="{FF2B5EF4-FFF2-40B4-BE49-F238E27FC236}">
                <a16:creationId xmlns:a16="http://schemas.microsoft.com/office/drawing/2014/main" id="{45B47B8C-DB6C-8C1C-B8ED-6440E32D8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210" r="33210"/>
          <a:stretch/>
        </p:blipFill>
        <p:spPr bwMode="auto">
          <a:xfrm>
            <a:off x="3560318" y="2934302"/>
            <a:ext cx="2320420" cy="27199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C7837B-BFC3-CA63-25E9-314E33D8A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344" r="7344"/>
          <a:stretch/>
        </p:blipFill>
        <p:spPr bwMode="auto">
          <a:xfrm>
            <a:off x="6471140" y="2934302"/>
            <a:ext cx="2320420" cy="2719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A1DE26-8D67-999E-59B7-265721E9D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375" r="6375"/>
          <a:stretch/>
        </p:blipFill>
        <p:spPr bwMode="auto">
          <a:xfrm>
            <a:off x="9304138" y="2934302"/>
            <a:ext cx="2320420" cy="271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717028"/>
      </p:ext>
    </p:extLst>
  </p:cSld>
  <p:clrMapOvr>
    <a:masterClrMapping/>
  </p:clrMapOvr>
</p:sld>
</file>

<file path=ppt/theme/theme1.xml><?xml version="1.0" encoding="utf-8"?>
<a:theme xmlns:a="http://schemas.openxmlformats.org/drawingml/2006/main" name="Plan Hillsboroug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 Hillsborough" id="{F78C7BC1-1BD7-43AD-A5FC-AFC549BF2A5A}" vid="{8D97CBC2-F7C2-4C00-B6FC-29FB1AC5D5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 Hillsborough</Template>
  <TotalTime>23782</TotalTime>
  <Words>2404</Words>
  <Application>Microsoft Office PowerPoint</Application>
  <PresentationFormat>Widescreen</PresentationFormat>
  <Paragraphs>295</Paragraphs>
  <Slides>33</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Avenir Next LT Pro Demi</vt:lpstr>
      <vt:lpstr>Calibri</vt:lpstr>
      <vt:lpstr>Open Sans</vt:lpstr>
      <vt:lpstr>Open Sans ExtraBold</vt:lpstr>
      <vt:lpstr>Open Sans Light</vt:lpstr>
      <vt:lpstr>Segoe UI</vt:lpstr>
      <vt:lpstr>Symbol</vt:lpstr>
      <vt:lpstr>Plan Hillsborough</vt:lpstr>
      <vt:lpstr>Valrico Community Plan</vt:lpstr>
      <vt:lpstr>Welcome!</vt:lpstr>
      <vt:lpstr>What is Plan Hillsborough?</vt:lpstr>
      <vt:lpstr>What is the Planning Commission?</vt:lpstr>
      <vt:lpstr>Comprehensive Planning in Unincorporated Hillsborough County</vt:lpstr>
      <vt:lpstr>What is a Community Plan?</vt:lpstr>
      <vt:lpstr>How is a Community Plan Used?</vt:lpstr>
      <vt:lpstr>How is a Community Plan Used?</vt:lpstr>
      <vt:lpstr>What a Community Plan does NOT do:</vt:lpstr>
      <vt:lpstr>PowerPoint Presentation</vt:lpstr>
      <vt:lpstr>How to Get Involved</vt:lpstr>
      <vt:lpstr>Tell Your Neighbors:</vt:lpstr>
      <vt:lpstr>Next Steps</vt:lpstr>
      <vt:lpstr>PowerPoint Presentation</vt:lpstr>
      <vt:lpstr>Valrico Community Plan</vt:lpstr>
      <vt:lpstr>PowerPoint Presentation</vt:lpstr>
      <vt:lpstr>PowerPoint Presentation</vt:lpstr>
      <vt:lpstr>Valrico by the Numbers: Projection</vt:lpstr>
      <vt:lpstr>PowerPoint Presentation</vt:lpstr>
      <vt:lpstr>Valrico Vision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Valrico Community Plan</vt:lpstr>
      <vt:lpstr>SWOT</vt:lpstr>
      <vt:lpstr>SWOT Example - Trees</vt:lpstr>
      <vt:lpstr>Next Steps</vt:lpstr>
      <vt:lpstr>Next Steps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Palm River Area Community Plan Update  Actualización del Plan Comunitario de la Área metropolitana de Palm River</dc:title>
  <dc:creator>Sofia Garantiva</dc:creator>
  <cp:lastModifiedBy>Alvaro Gabaldon</cp:lastModifiedBy>
  <cp:revision>64</cp:revision>
  <cp:lastPrinted>2023-07-24T18:22:19Z</cp:lastPrinted>
  <dcterms:created xsi:type="dcterms:W3CDTF">2022-09-25T16:39:40Z</dcterms:created>
  <dcterms:modified xsi:type="dcterms:W3CDTF">2023-07-25T14:05:29Z</dcterms:modified>
</cp:coreProperties>
</file>