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1" r:id="rId4"/>
    <p:sldId id="752" r:id="rId5"/>
    <p:sldId id="262" r:id="rId6"/>
    <p:sldId id="263" r:id="rId7"/>
    <p:sldId id="747" r:id="rId8"/>
    <p:sldId id="272" r:id="rId9"/>
    <p:sldId id="757" r:id="rId10"/>
    <p:sldId id="758" r:id="rId11"/>
    <p:sldId id="759" r:id="rId12"/>
    <p:sldId id="760" r:id="rId13"/>
    <p:sldId id="259" r:id="rId14"/>
    <p:sldId id="268" r:id="rId15"/>
    <p:sldId id="748" r:id="rId16"/>
    <p:sldId id="738" r:id="rId17"/>
    <p:sldId id="270" r:id="rId18"/>
    <p:sldId id="745" r:id="rId19"/>
    <p:sldId id="740" r:id="rId20"/>
    <p:sldId id="751" r:id="rId21"/>
    <p:sldId id="756" r:id="rId22"/>
    <p:sldId id="755" r:id="rId23"/>
    <p:sldId id="269" r:id="rId24"/>
    <p:sldId id="260" r:id="rId25"/>
    <p:sldId id="739" r:id="rId26"/>
    <p:sldId id="743" r:id="rId27"/>
    <p:sldId id="74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D0777F-AA36-1857-8640-465C0B4D975D}" name="Alvaro Gabaldon" initials="AG" userId="S::gabaldona@plancom.org::d442d549-4885-47cc-b5b0-45f2e11eab3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neider, Jared" initials="SJ" lastIdx="12" clrIdx="0">
    <p:extLst>
      <p:ext uri="{19B8F6BF-5375-455C-9EA6-DF929625EA0E}">
        <p15:presenceInfo xmlns:p15="http://schemas.microsoft.com/office/powerpoint/2012/main" userId="Schneider, Jared" providerId="None"/>
      </p:ext>
    </p:extLst>
  </p:cmAuthor>
  <p:cmAuthor id="2" name="Beem, Corinn" initials="BC" lastIdx="4" clrIdx="1">
    <p:extLst>
      <p:ext uri="{19B8F6BF-5375-455C-9EA6-DF929625EA0E}">
        <p15:presenceInfo xmlns:p15="http://schemas.microsoft.com/office/powerpoint/2012/main" userId="S::Corinn.Beem@kimley-horn.com::c940195d-46ad-491a-b089-963483842a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47D1"/>
    <a:srgbClr val="FFFFFF"/>
    <a:srgbClr val="006721"/>
    <a:srgbClr val="2D8F3C"/>
    <a:srgbClr val="DFE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2362" autoAdjust="0"/>
  </p:normalViewPr>
  <p:slideViewPr>
    <p:cSldViewPr snapToGrid="0">
      <p:cViewPr>
        <p:scale>
          <a:sx n="95" d="100"/>
          <a:sy n="95" d="100"/>
        </p:scale>
        <p:origin x="31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 Household Income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0A-4357-8341-D247BF91984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0A-4357-8341-D247BF9198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60A-4357-8341-D247BF91984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$29,600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60A-4357-8341-D247BF919842}"/>
                </c:ext>
              </c:extLst>
            </c:dLbl>
            <c:dLbl>
              <c:idx val="1"/>
              <c:layout>
                <c:manualLayout>
                  <c:x val="0"/>
                  <c:y val="8.021791480794319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$62,700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60A-4357-8341-D247BF91984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$67,600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60A-4357-8341-D247BF919842}"/>
                </c:ext>
              </c:extLst>
            </c:dLbl>
            <c:dLbl>
              <c:idx val="3"/>
              <c:layout>
                <c:manualLayout>
                  <c:x val="4.3285675917758577E-3"/>
                  <c:y val="7.85864099345597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$82,100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60A-4357-8341-D247BF9198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Study Area</c:v>
                </c:pt>
                <c:pt idx="1">
                  <c:v>City of Tampa</c:v>
                </c:pt>
                <c:pt idx="2">
                  <c:v>Hillsborough County</c:v>
                </c:pt>
                <c:pt idx="3">
                  <c:v>Tampa-St. Pete-Clearwater MSA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29600</c:v>
                </c:pt>
                <c:pt idx="1">
                  <c:v>62700</c:v>
                </c:pt>
                <c:pt idx="2">
                  <c:v>67600</c:v>
                </c:pt>
                <c:pt idx="3">
                  <c:v>82100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60A-4357-8341-D247BF9198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16432799"/>
        <c:axId val="1816434879"/>
      </c:barChart>
      <c:catAx>
        <c:axId val="181643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434879"/>
        <c:crosses val="autoZero"/>
        <c:auto val="1"/>
        <c:lblAlgn val="ctr"/>
        <c:lblOffset val="100"/>
        <c:noMultiLvlLbl val="0"/>
      </c:catAx>
      <c:valAx>
        <c:axId val="181643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43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351F6-FF24-4946-9A96-2575B9EE7667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2BFFF4-189B-4463-AE0E-26738D02C0AA}">
      <dgm:prSet/>
      <dgm:spPr/>
      <dgm:t>
        <a:bodyPr/>
        <a:lstStyle/>
        <a:p>
          <a:r>
            <a:rPr lang="en-US" dirty="0"/>
            <a:t>A Comprehensive Vision Plan for Fowler Avenue</a:t>
          </a:r>
        </a:p>
      </dgm:t>
    </dgm:pt>
    <dgm:pt modelId="{9C5C6BA3-5A3C-4DFE-95EB-A52BFA0E0306}" type="parTrans" cxnId="{DFCD0ABF-2616-4032-8459-DAE955E8A89E}">
      <dgm:prSet/>
      <dgm:spPr/>
      <dgm:t>
        <a:bodyPr/>
        <a:lstStyle/>
        <a:p>
          <a:endParaRPr lang="en-US"/>
        </a:p>
      </dgm:t>
    </dgm:pt>
    <dgm:pt modelId="{FFFF89D2-729B-4B4A-8961-7B2C2B3C5780}" type="sibTrans" cxnId="{DFCD0ABF-2616-4032-8459-DAE955E8A89E}">
      <dgm:prSet/>
      <dgm:spPr/>
      <dgm:t>
        <a:bodyPr/>
        <a:lstStyle/>
        <a:p>
          <a:endParaRPr lang="en-US"/>
        </a:p>
      </dgm:t>
    </dgm:pt>
    <dgm:pt modelId="{EFB31999-0841-4957-9738-2AFC564C854D}">
      <dgm:prSet/>
      <dgm:spPr/>
      <dgm:t>
        <a:bodyPr/>
        <a:lstStyle/>
        <a:p>
          <a:r>
            <a:rPr lang="en-US" dirty="0"/>
            <a:t>Coordination with HART and FDOT studies</a:t>
          </a:r>
        </a:p>
      </dgm:t>
    </dgm:pt>
    <dgm:pt modelId="{F0B226E0-731B-43C3-B00B-12DC5EF5CAD5}" type="parTrans" cxnId="{2EC27D62-9E00-44BA-9EEC-98A21EA8F4D9}">
      <dgm:prSet/>
      <dgm:spPr/>
      <dgm:t>
        <a:bodyPr/>
        <a:lstStyle/>
        <a:p>
          <a:endParaRPr lang="en-US"/>
        </a:p>
      </dgm:t>
    </dgm:pt>
    <dgm:pt modelId="{30FFCA65-4EDF-4DE6-AF35-473C5BA5318D}" type="sibTrans" cxnId="{2EC27D62-9E00-44BA-9EEC-98A21EA8F4D9}">
      <dgm:prSet/>
      <dgm:spPr/>
      <dgm:t>
        <a:bodyPr/>
        <a:lstStyle/>
        <a:p>
          <a:endParaRPr lang="en-US"/>
        </a:p>
      </dgm:t>
    </dgm:pt>
    <dgm:pt modelId="{3F632A8E-9436-4491-A1F9-1F88ADE617A9}">
      <dgm:prSet/>
      <dgm:spPr/>
      <dgm:t>
        <a:bodyPr/>
        <a:lstStyle/>
        <a:p>
          <a:r>
            <a:rPr lang="en-US" dirty="0"/>
            <a:t>Community education, engagement, and feedback</a:t>
          </a:r>
        </a:p>
      </dgm:t>
    </dgm:pt>
    <dgm:pt modelId="{2E7CC47A-E42D-47F4-B160-79BAA33C2228}" type="parTrans" cxnId="{0A549AAC-2DF7-44AA-B867-D5CAD73B9DDA}">
      <dgm:prSet/>
      <dgm:spPr/>
      <dgm:t>
        <a:bodyPr/>
        <a:lstStyle/>
        <a:p>
          <a:endParaRPr lang="en-US"/>
        </a:p>
      </dgm:t>
    </dgm:pt>
    <dgm:pt modelId="{669BF412-F2DB-41EA-8DBA-BC7D2B525D0F}" type="sibTrans" cxnId="{0A549AAC-2DF7-44AA-B867-D5CAD73B9DDA}">
      <dgm:prSet/>
      <dgm:spPr/>
      <dgm:t>
        <a:bodyPr/>
        <a:lstStyle/>
        <a:p>
          <a:endParaRPr lang="en-US"/>
        </a:p>
      </dgm:t>
    </dgm:pt>
    <dgm:pt modelId="{E77955E2-0077-4060-9A69-FFCA9745A4A5}">
      <dgm:prSet/>
      <dgm:spPr/>
      <dgm:t>
        <a:bodyPr/>
        <a:lstStyle/>
        <a:p>
          <a:r>
            <a:rPr lang="en-US" dirty="0"/>
            <a:t>Comprehensive plan policy updates and recommendations for land use updates</a:t>
          </a:r>
        </a:p>
      </dgm:t>
    </dgm:pt>
    <dgm:pt modelId="{CA053B52-A739-4DEE-B2B0-79B706CFA3C2}" type="parTrans" cxnId="{C16F4BA0-F6F2-4944-97BE-40CB7020D149}">
      <dgm:prSet/>
      <dgm:spPr/>
      <dgm:t>
        <a:bodyPr/>
        <a:lstStyle/>
        <a:p>
          <a:endParaRPr lang="en-US"/>
        </a:p>
      </dgm:t>
    </dgm:pt>
    <dgm:pt modelId="{500F819D-3694-4EFC-A055-2B3FE7A76A59}" type="sibTrans" cxnId="{C16F4BA0-F6F2-4944-97BE-40CB7020D149}">
      <dgm:prSet/>
      <dgm:spPr/>
      <dgm:t>
        <a:bodyPr/>
        <a:lstStyle/>
        <a:p>
          <a:endParaRPr lang="en-US"/>
        </a:p>
      </dgm:t>
    </dgm:pt>
    <dgm:pt modelId="{5280B3DA-FDA4-44B0-9D71-57E512BBF57B}" type="pres">
      <dgm:prSet presAssocID="{6E3351F6-FF24-4946-9A96-2575B9EE7667}" presName="root" presStyleCnt="0">
        <dgm:presLayoutVars>
          <dgm:dir/>
          <dgm:resizeHandles val="exact"/>
        </dgm:presLayoutVars>
      </dgm:prSet>
      <dgm:spPr/>
    </dgm:pt>
    <dgm:pt modelId="{6E100522-D6FB-4288-A565-AB05CA73831D}" type="pres">
      <dgm:prSet presAssocID="{6E3351F6-FF24-4946-9A96-2575B9EE7667}" presName="container" presStyleCnt="0">
        <dgm:presLayoutVars>
          <dgm:dir/>
          <dgm:resizeHandles val="exact"/>
        </dgm:presLayoutVars>
      </dgm:prSet>
      <dgm:spPr/>
    </dgm:pt>
    <dgm:pt modelId="{384AA4C1-2630-4510-BB2A-A144E5E5F69E}" type="pres">
      <dgm:prSet presAssocID="{6A2BFFF4-189B-4463-AE0E-26738D02C0AA}" presName="compNode" presStyleCnt="0"/>
      <dgm:spPr/>
    </dgm:pt>
    <dgm:pt modelId="{69E4B1AA-158C-4FA8-91D0-12139A869251}" type="pres">
      <dgm:prSet presAssocID="{6A2BFFF4-189B-4463-AE0E-26738D02C0AA}" presName="iconBgRect" presStyleLbl="bgShp" presStyleIdx="0" presStyleCnt="4"/>
      <dgm:spPr>
        <a:solidFill>
          <a:srgbClr val="006721"/>
        </a:solidFill>
      </dgm:spPr>
    </dgm:pt>
    <dgm:pt modelId="{618989F5-E5D4-4F0B-8767-FA2182356F15}" type="pres">
      <dgm:prSet presAssocID="{6A2BFFF4-189B-4463-AE0E-26738D02C0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20B3E21-C0CD-4BEC-9C5F-6FE1E1A3B892}" type="pres">
      <dgm:prSet presAssocID="{6A2BFFF4-189B-4463-AE0E-26738D02C0AA}" presName="spaceRect" presStyleCnt="0"/>
      <dgm:spPr/>
    </dgm:pt>
    <dgm:pt modelId="{E6E54F62-C7E3-42EF-9FBB-13089A9A07F0}" type="pres">
      <dgm:prSet presAssocID="{6A2BFFF4-189B-4463-AE0E-26738D02C0AA}" presName="textRect" presStyleLbl="revTx" presStyleIdx="0" presStyleCnt="4">
        <dgm:presLayoutVars>
          <dgm:chMax val="1"/>
          <dgm:chPref val="1"/>
        </dgm:presLayoutVars>
      </dgm:prSet>
      <dgm:spPr/>
    </dgm:pt>
    <dgm:pt modelId="{29CE8B2B-2BF1-4F11-8214-89EA6F149A2E}" type="pres">
      <dgm:prSet presAssocID="{FFFF89D2-729B-4B4A-8961-7B2C2B3C5780}" presName="sibTrans" presStyleLbl="sibTrans2D1" presStyleIdx="0" presStyleCnt="0"/>
      <dgm:spPr/>
    </dgm:pt>
    <dgm:pt modelId="{ED8714F7-4FBA-41A4-892C-D601B3EFDD4D}" type="pres">
      <dgm:prSet presAssocID="{EFB31999-0841-4957-9738-2AFC564C854D}" presName="compNode" presStyleCnt="0"/>
      <dgm:spPr/>
    </dgm:pt>
    <dgm:pt modelId="{5BA7076A-0435-44A0-9A6D-513951614ACA}" type="pres">
      <dgm:prSet presAssocID="{EFB31999-0841-4957-9738-2AFC564C854D}" presName="iconBgRect" presStyleLbl="bgShp" presStyleIdx="1" presStyleCnt="4"/>
      <dgm:spPr>
        <a:solidFill>
          <a:srgbClr val="006721"/>
        </a:solidFill>
      </dgm:spPr>
    </dgm:pt>
    <dgm:pt modelId="{F505D34C-0A11-4ACE-9ACB-A4F5078A4926}" type="pres">
      <dgm:prSet presAssocID="{EFB31999-0841-4957-9738-2AFC564C85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E0BBF973-E01F-4248-9DEA-4DAE8DA55589}" type="pres">
      <dgm:prSet presAssocID="{EFB31999-0841-4957-9738-2AFC564C854D}" presName="spaceRect" presStyleCnt="0"/>
      <dgm:spPr/>
    </dgm:pt>
    <dgm:pt modelId="{DA000547-0DB1-4247-8151-AC608C11C02B}" type="pres">
      <dgm:prSet presAssocID="{EFB31999-0841-4957-9738-2AFC564C854D}" presName="textRect" presStyleLbl="revTx" presStyleIdx="1" presStyleCnt="4">
        <dgm:presLayoutVars>
          <dgm:chMax val="1"/>
          <dgm:chPref val="1"/>
        </dgm:presLayoutVars>
      </dgm:prSet>
      <dgm:spPr/>
    </dgm:pt>
    <dgm:pt modelId="{DF531435-13B2-445D-80C3-73FA58690982}" type="pres">
      <dgm:prSet presAssocID="{30FFCA65-4EDF-4DE6-AF35-473C5BA5318D}" presName="sibTrans" presStyleLbl="sibTrans2D1" presStyleIdx="0" presStyleCnt="0"/>
      <dgm:spPr/>
    </dgm:pt>
    <dgm:pt modelId="{7C7688BA-CF4E-4C04-8785-D54B37B652F3}" type="pres">
      <dgm:prSet presAssocID="{3F632A8E-9436-4491-A1F9-1F88ADE617A9}" presName="compNode" presStyleCnt="0"/>
      <dgm:spPr/>
    </dgm:pt>
    <dgm:pt modelId="{36B45C25-60AC-452C-B847-C008F51A50DB}" type="pres">
      <dgm:prSet presAssocID="{3F632A8E-9436-4491-A1F9-1F88ADE617A9}" presName="iconBgRect" presStyleLbl="bgShp" presStyleIdx="2" presStyleCnt="4"/>
      <dgm:spPr>
        <a:solidFill>
          <a:srgbClr val="006721"/>
        </a:solidFill>
      </dgm:spPr>
    </dgm:pt>
    <dgm:pt modelId="{7BE4871A-3E0C-44B7-8E9B-ADF7FFBC19C3}" type="pres">
      <dgm:prSet presAssocID="{3F632A8E-9436-4491-A1F9-1F88ADE617A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339BBD9-C55C-40A8-B892-DE4578CCBC14}" type="pres">
      <dgm:prSet presAssocID="{3F632A8E-9436-4491-A1F9-1F88ADE617A9}" presName="spaceRect" presStyleCnt="0"/>
      <dgm:spPr/>
    </dgm:pt>
    <dgm:pt modelId="{4AF2ED83-3831-4DC9-B2A6-E1C0DAE21911}" type="pres">
      <dgm:prSet presAssocID="{3F632A8E-9436-4491-A1F9-1F88ADE617A9}" presName="textRect" presStyleLbl="revTx" presStyleIdx="2" presStyleCnt="4">
        <dgm:presLayoutVars>
          <dgm:chMax val="1"/>
          <dgm:chPref val="1"/>
        </dgm:presLayoutVars>
      </dgm:prSet>
      <dgm:spPr/>
    </dgm:pt>
    <dgm:pt modelId="{B17CA82F-FE69-475D-82B1-C1CB833E7559}" type="pres">
      <dgm:prSet presAssocID="{669BF412-F2DB-41EA-8DBA-BC7D2B525D0F}" presName="sibTrans" presStyleLbl="sibTrans2D1" presStyleIdx="0" presStyleCnt="0"/>
      <dgm:spPr/>
    </dgm:pt>
    <dgm:pt modelId="{B2EF1B72-94DB-440B-87AA-1883A1E7B703}" type="pres">
      <dgm:prSet presAssocID="{E77955E2-0077-4060-9A69-FFCA9745A4A5}" presName="compNode" presStyleCnt="0"/>
      <dgm:spPr/>
    </dgm:pt>
    <dgm:pt modelId="{2CB7D5A4-91F5-42C2-9EF9-F2B4328C1EEF}" type="pres">
      <dgm:prSet presAssocID="{E77955E2-0077-4060-9A69-FFCA9745A4A5}" presName="iconBgRect" presStyleLbl="bgShp" presStyleIdx="3" presStyleCnt="4"/>
      <dgm:spPr>
        <a:solidFill>
          <a:srgbClr val="006721"/>
        </a:solidFill>
      </dgm:spPr>
    </dgm:pt>
    <dgm:pt modelId="{8256BDE2-CBED-4A6F-97C2-C1FDC06B392F}" type="pres">
      <dgm:prSet presAssocID="{E77955E2-0077-4060-9A69-FFCA9745A4A5}" presName="iconRect" presStyleLbl="node1" presStyleIdx="3" presStyleCnt="4" custLinFactNeighborX="-979" custLinFactNeighborY="3709"/>
      <dgm:spPr>
        <a:prstGeom prst="actionButtonDocumen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03443975-638D-4DCD-9D6F-F241E28FD1DC}" type="pres">
      <dgm:prSet presAssocID="{E77955E2-0077-4060-9A69-FFCA9745A4A5}" presName="spaceRect" presStyleCnt="0"/>
      <dgm:spPr/>
    </dgm:pt>
    <dgm:pt modelId="{3C1E96BC-CDD4-4C05-BCE1-6C99796BB811}" type="pres">
      <dgm:prSet presAssocID="{E77955E2-0077-4060-9A69-FFCA9745A4A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EC27D62-9E00-44BA-9EEC-98A21EA8F4D9}" srcId="{6E3351F6-FF24-4946-9A96-2575B9EE7667}" destId="{EFB31999-0841-4957-9738-2AFC564C854D}" srcOrd="1" destOrd="0" parTransId="{F0B226E0-731B-43C3-B00B-12DC5EF5CAD5}" sibTransId="{30FFCA65-4EDF-4DE6-AF35-473C5BA5318D}"/>
    <dgm:cxn modelId="{C9220E63-DD93-44D0-8FBE-7A1CDA0E21FD}" type="presOf" srcId="{EFB31999-0841-4957-9738-2AFC564C854D}" destId="{DA000547-0DB1-4247-8151-AC608C11C02B}" srcOrd="0" destOrd="0" presId="urn:microsoft.com/office/officeart/2018/2/layout/IconCircleList"/>
    <dgm:cxn modelId="{5026284A-453E-46BC-AEDB-13AB64F0F6F0}" type="presOf" srcId="{30FFCA65-4EDF-4DE6-AF35-473C5BA5318D}" destId="{DF531435-13B2-445D-80C3-73FA58690982}" srcOrd="0" destOrd="0" presId="urn:microsoft.com/office/officeart/2018/2/layout/IconCircleList"/>
    <dgm:cxn modelId="{797FF576-BA9E-45F5-A2BD-29FF066CDFFB}" type="presOf" srcId="{6E3351F6-FF24-4946-9A96-2575B9EE7667}" destId="{5280B3DA-FDA4-44B0-9D71-57E512BBF57B}" srcOrd="0" destOrd="0" presId="urn:microsoft.com/office/officeart/2018/2/layout/IconCircleList"/>
    <dgm:cxn modelId="{A4C97194-B3BF-4198-B647-63F3750F2147}" type="presOf" srcId="{FFFF89D2-729B-4B4A-8961-7B2C2B3C5780}" destId="{29CE8B2B-2BF1-4F11-8214-89EA6F149A2E}" srcOrd="0" destOrd="0" presId="urn:microsoft.com/office/officeart/2018/2/layout/IconCircleList"/>
    <dgm:cxn modelId="{C16F4BA0-F6F2-4944-97BE-40CB7020D149}" srcId="{6E3351F6-FF24-4946-9A96-2575B9EE7667}" destId="{E77955E2-0077-4060-9A69-FFCA9745A4A5}" srcOrd="3" destOrd="0" parTransId="{CA053B52-A739-4DEE-B2B0-79B706CFA3C2}" sibTransId="{500F819D-3694-4EFC-A055-2B3FE7A76A59}"/>
    <dgm:cxn modelId="{7BD41BAA-0899-46D5-9EBD-AFAFBDD2E458}" type="presOf" srcId="{3F632A8E-9436-4491-A1F9-1F88ADE617A9}" destId="{4AF2ED83-3831-4DC9-B2A6-E1C0DAE21911}" srcOrd="0" destOrd="0" presId="urn:microsoft.com/office/officeart/2018/2/layout/IconCircleList"/>
    <dgm:cxn modelId="{0A549AAC-2DF7-44AA-B867-D5CAD73B9DDA}" srcId="{6E3351F6-FF24-4946-9A96-2575B9EE7667}" destId="{3F632A8E-9436-4491-A1F9-1F88ADE617A9}" srcOrd="2" destOrd="0" parTransId="{2E7CC47A-E42D-47F4-B160-79BAA33C2228}" sibTransId="{669BF412-F2DB-41EA-8DBA-BC7D2B525D0F}"/>
    <dgm:cxn modelId="{DFCD0ABF-2616-4032-8459-DAE955E8A89E}" srcId="{6E3351F6-FF24-4946-9A96-2575B9EE7667}" destId="{6A2BFFF4-189B-4463-AE0E-26738D02C0AA}" srcOrd="0" destOrd="0" parTransId="{9C5C6BA3-5A3C-4DFE-95EB-A52BFA0E0306}" sibTransId="{FFFF89D2-729B-4B4A-8961-7B2C2B3C5780}"/>
    <dgm:cxn modelId="{DB19CCC1-A2C8-4458-8502-D048C6F6B17C}" type="presOf" srcId="{6A2BFFF4-189B-4463-AE0E-26738D02C0AA}" destId="{E6E54F62-C7E3-42EF-9FBB-13089A9A07F0}" srcOrd="0" destOrd="0" presId="urn:microsoft.com/office/officeart/2018/2/layout/IconCircleList"/>
    <dgm:cxn modelId="{A6FE98C9-DDCC-47B6-955E-C1B9913F617E}" type="presOf" srcId="{669BF412-F2DB-41EA-8DBA-BC7D2B525D0F}" destId="{B17CA82F-FE69-475D-82B1-C1CB833E7559}" srcOrd="0" destOrd="0" presId="urn:microsoft.com/office/officeart/2018/2/layout/IconCircleList"/>
    <dgm:cxn modelId="{611460E9-A0EC-49C3-8663-65EFC688ADBA}" type="presOf" srcId="{E77955E2-0077-4060-9A69-FFCA9745A4A5}" destId="{3C1E96BC-CDD4-4C05-BCE1-6C99796BB811}" srcOrd="0" destOrd="0" presId="urn:microsoft.com/office/officeart/2018/2/layout/IconCircleList"/>
    <dgm:cxn modelId="{5239885B-3255-4A18-B77E-C814D8DEEA2F}" type="presParOf" srcId="{5280B3DA-FDA4-44B0-9D71-57E512BBF57B}" destId="{6E100522-D6FB-4288-A565-AB05CA73831D}" srcOrd="0" destOrd="0" presId="urn:microsoft.com/office/officeart/2018/2/layout/IconCircleList"/>
    <dgm:cxn modelId="{D2D264DC-A89A-4230-ADB2-6A9C00003BC4}" type="presParOf" srcId="{6E100522-D6FB-4288-A565-AB05CA73831D}" destId="{384AA4C1-2630-4510-BB2A-A144E5E5F69E}" srcOrd="0" destOrd="0" presId="urn:microsoft.com/office/officeart/2018/2/layout/IconCircleList"/>
    <dgm:cxn modelId="{C9ABDDDC-8428-462D-837B-B60B5C17BA7D}" type="presParOf" srcId="{384AA4C1-2630-4510-BB2A-A144E5E5F69E}" destId="{69E4B1AA-158C-4FA8-91D0-12139A869251}" srcOrd="0" destOrd="0" presId="urn:microsoft.com/office/officeart/2018/2/layout/IconCircleList"/>
    <dgm:cxn modelId="{F5CDF5EB-057B-4775-B0AD-41B6107FF8F1}" type="presParOf" srcId="{384AA4C1-2630-4510-BB2A-A144E5E5F69E}" destId="{618989F5-E5D4-4F0B-8767-FA2182356F15}" srcOrd="1" destOrd="0" presId="urn:microsoft.com/office/officeart/2018/2/layout/IconCircleList"/>
    <dgm:cxn modelId="{3D036097-8D49-4A88-AF74-47DE3977BF70}" type="presParOf" srcId="{384AA4C1-2630-4510-BB2A-A144E5E5F69E}" destId="{120B3E21-C0CD-4BEC-9C5F-6FE1E1A3B892}" srcOrd="2" destOrd="0" presId="urn:microsoft.com/office/officeart/2018/2/layout/IconCircleList"/>
    <dgm:cxn modelId="{DD172CD4-242A-47C5-BAAD-D19061A26626}" type="presParOf" srcId="{384AA4C1-2630-4510-BB2A-A144E5E5F69E}" destId="{E6E54F62-C7E3-42EF-9FBB-13089A9A07F0}" srcOrd="3" destOrd="0" presId="urn:microsoft.com/office/officeart/2018/2/layout/IconCircleList"/>
    <dgm:cxn modelId="{CF29DC49-E439-44D2-B896-F6F85B328386}" type="presParOf" srcId="{6E100522-D6FB-4288-A565-AB05CA73831D}" destId="{29CE8B2B-2BF1-4F11-8214-89EA6F149A2E}" srcOrd="1" destOrd="0" presId="urn:microsoft.com/office/officeart/2018/2/layout/IconCircleList"/>
    <dgm:cxn modelId="{CE7EB5E6-05F6-4F83-BF5D-90FFDBE3DA45}" type="presParOf" srcId="{6E100522-D6FB-4288-A565-AB05CA73831D}" destId="{ED8714F7-4FBA-41A4-892C-D601B3EFDD4D}" srcOrd="2" destOrd="0" presId="urn:microsoft.com/office/officeart/2018/2/layout/IconCircleList"/>
    <dgm:cxn modelId="{50E78C21-C071-4217-8E7B-C0621B1C18AA}" type="presParOf" srcId="{ED8714F7-4FBA-41A4-892C-D601B3EFDD4D}" destId="{5BA7076A-0435-44A0-9A6D-513951614ACA}" srcOrd="0" destOrd="0" presId="urn:microsoft.com/office/officeart/2018/2/layout/IconCircleList"/>
    <dgm:cxn modelId="{7B13FCFC-9B59-4165-A085-83D886F41147}" type="presParOf" srcId="{ED8714F7-4FBA-41A4-892C-D601B3EFDD4D}" destId="{F505D34C-0A11-4ACE-9ACB-A4F5078A4926}" srcOrd="1" destOrd="0" presId="urn:microsoft.com/office/officeart/2018/2/layout/IconCircleList"/>
    <dgm:cxn modelId="{3AF81182-B639-487C-97DB-09E697F12462}" type="presParOf" srcId="{ED8714F7-4FBA-41A4-892C-D601B3EFDD4D}" destId="{E0BBF973-E01F-4248-9DEA-4DAE8DA55589}" srcOrd="2" destOrd="0" presId="urn:microsoft.com/office/officeart/2018/2/layout/IconCircleList"/>
    <dgm:cxn modelId="{2FF230D4-ED37-4057-96C5-7B54E71D76E1}" type="presParOf" srcId="{ED8714F7-4FBA-41A4-892C-D601B3EFDD4D}" destId="{DA000547-0DB1-4247-8151-AC608C11C02B}" srcOrd="3" destOrd="0" presId="urn:microsoft.com/office/officeart/2018/2/layout/IconCircleList"/>
    <dgm:cxn modelId="{2A9D78CB-54CF-42AE-9F33-4353E836ACBD}" type="presParOf" srcId="{6E100522-D6FB-4288-A565-AB05CA73831D}" destId="{DF531435-13B2-445D-80C3-73FA58690982}" srcOrd="3" destOrd="0" presId="urn:microsoft.com/office/officeart/2018/2/layout/IconCircleList"/>
    <dgm:cxn modelId="{B12BBAA7-E26F-4BAE-8056-08247E3C04DA}" type="presParOf" srcId="{6E100522-D6FB-4288-A565-AB05CA73831D}" destId="{7C7688BA-CF4E-4C04-8785-D54B37B652F3}" srcOrd="4" destOrd="0" presId="urn:microsoft.com/office/officeart/2018/2/layout/IconCircleList"/>
    <dgm:cxn modelId="{4F535AFA-8F11-4BD6-BAAA-92BAE7148B5B}" type="presParOf" srcId="{7C7688BA-CF4E-4C04-8785-D54B37B652F3}" destId="{36B45C25-60AC-452C-B847-C008F51A50DB}" srcOrd="0" destOrd="0" presId="urn:microsoft.com/office/officeart/2018/2/layout/IconCircleList"/>
    <dgm:cxn modelId="{044E5693-E9CA-48A2-B94A-07181F6B2968}" type="presParOf" srcId="{7C7688BA-CF4E-4C04-8785-D54B37B652F3}" destId="{7BE4871A-3E0C-44B7-8E9B-ADF7FFBC19C3}" srcOrd="1" destOrd="0" presId="urn:microsoft.com/office/officeart/2018/2/layout/IconCircleList"/>
    <dgm:cxn modelId="{43F103E6-FF56-47E2-8BB1-2E3FBD6EF939}" type="presParOf" srcId="{7C7688BA-CF4E-4C04-8785-D54B37B652F3}" destId="{A339BBD9-C55C-40A8-B892-DE4578CCBC14}" srcOrd="2" destOrd="0" presId="urn:microsoft.com/office/officeart/2018/2/layout/IconCircleList"/>
    <dgm:cxn modelId="{5B0BCC78-F1FC-4482-8927-E5658194FEC6}" type="presParOf" srcId="{7C7688BA-CF4E-4C04-8785-D54B37B652F3}" destId="{4AF2ED83-3831-4DC9-B2A6-E1C0DAE21911}" srcOrd="3" destOrd="0" presId="urn:microsoft.com/office/officeart/2018/2/layout/IconCircleList"/>
    <dgm:cxn modelId="{472AB647-D941-4000-A467-CC217DD7B7D0}" type="presParOf" srcId="{6E100522-D6FB-4288-A565-AB05CA73831D}" destId="{B17CA82F-FE69-475D-82B1-C1CB833E7559}" srcOrd="5" destOrd="0" presId="urn:microsoft.com/office/officeart/2018/2/layout/IconCircleList"/>
    <dgm:cxn modelId="{C2864933-862C-4E46-A47F-05F3474BEA17}" type="presParOf" srcId="{6E100522-D6FB-4288-A565-AB05CA73831D}" destId="{B2EF1B72-94DB-440B-87AA-1883A1E7B703}" srcOrd="6" destOrd="0" presId="urn:microsoft.com/office/officeart/2018/2/layout/IconCircleList"/>
    <dgm:cxn modelId="{6A560569-914C-4A53-A025-35FDEA5F9CEB}" type="presParOf" srcId="{B2EF1B72-94DB-440B-87AA-1883A1E7B703}" destId="{2CB7D5A4-91F5-42C2-9EF9-F2B4328C1EEF}" srcOrd="0" destOrd="0" presId="urn:microsoft.com/office/officeart/2018/2/layout/IconCircleList"/>
    <dgm:cxn modelId="{7E4A23EF-D0D5-444F-8BFF-9A697A9579D9}" type="presParOf" srcId="{B2EF1B72-94DB-440B-87AA-1883A1E7B703}" destId="{8256BDE2-CBED-4A6F-97C2-C1FDC06B392F}" srcOrd="1" destOrd="0" presId="urn:microsoft.com/office/officeart/2018/2/layout/IconCircleList"/>
    <dgm:cxn modelId="{7F838F55-85DA-4ADD-B53C-6C2FA33EB2CE}" type="presParOf" srcId="{B2EF1B72-94DB-440B-87AA-1883A1E7B703}" destId="{03443975-638D-4DCD-9D6F-F241E28FD1DC}" srcOrd="2" destOrd="0" presId="urn:microsoft.com/office/officeart/2018/2/layout/IconCircleList"/>
    <dgm:cxn modelId="{2F89795F-098E-4031-9AB2-421585A146EE}" type="presParOf" srcId="{B2EF1B72-94DB-440B-87AA-1883A1E7B703}" destId="{3C1E96BC-CDD4-4C05-BCE1-6C99796BB81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9FF492-480C-4E4E-9F9A-FD0B1C4E6AAF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11BBAA7-94DD-41A2-A35F-5B895312A90D}">
      <dgm:prSet/>
      <dgm:spPr/>
      <dgm:t>
        <a:bodyPr/>
        <a:lstStyle/>
        <a:p>
          <a:r>
            <a:rPr lang="en-US" b="1" dirty="0"/>
            <a:t>Community Workshops</a:t>
          </a:r>
        </a:p>
      </dgm:t>
    </dgm:pt>
    <dgm:pt modelId="{EC9F0D24-1988-44E1-AF44-21D2AAF52342}" type="parTrans" cxnId="{76ECC92C-3BCD-4CBE-ACD2-8C608D60FDCB}">
      <dgm:prSet/>
      <dgm:spPr/>
      <dgm:t>
        <a:bodyPr/>
        <a:lstStyle/>
        <a:p>
          <a:endParaRPr lang="en-US"/>
        </a:p>
      </dgm:t>
    </dgm:pt>
    <dgm:pt modelId="{35067B57-5A14-42D0-A6EC-6667EFFDEA30}" type="sibTrans" cxnId="{76ECC92C-3BCD-4CBE-ACD2-8C608D60FDCB}">
      <dgm:prSet/>
      <dgm:spPr/>
      <dgm:t>
        <a:bodyPr/>
        <a:lstStyle/>
        <a:p>
          <a:endParaRPr lang="en-US"/>
        </a:p>
      </dgm:t>
    </dgm:pt>
    <dgm:pt modelId="{7F313B75-3B20-4058-A6A0-059735A5787E}">
      <dgm:prSet custT="1"/>
      <dgm:spPr/>
      <dgm:t>
        <a:bodyPr/>
        <a:lstStyle/>
        <a:p>
          <a:pPr algn="l"/>
          <a:r>
            <a:rPr lang="en-US" sz="2000" dirty="0"/>
            <a:t>Two workshops in the community. </a:t>
          </a:r>
        </a:p>
      </dgm:t>
    </dgm:pt>
    <dgm:pt modelId="{682CD3DA-C8D6-4667-9207-525EFD544529}" type="parTrans" cxnId="{1E792C96-F026-48D1-9C54-61D3FA1BB837}">
      <dgm:prSet/>
      <dgm:spPr/>
      <dgm:t>
        <a:bodyPr/>
        <a:lstStyle/>
        <a:p>
          <a:endParaRPr lang="en-US"/>
        </a:p>
      </dgm:t>
    </dgm:pt>
    <dgm:pt modelId="{9CC1C262-BF57-4DCC-BC1D-05212A010D4A}" type="sibTrans" cxnId="{1E792C96-F026-48D1-9C54-61D3FA1BB837}">
      <dgm:prSet/>
      <dgm:spPr/>
      <dgm:t>
        <a:bodyPr/>
        <a:lstStyle/>
        <a:p>
          <a:endParaRPr lang="en-US"/>
        </a:p>
      </dgm:t>
    </dgm:pt>
    <dgm:pt modelId="{E8D8123E-F591-43AA-870D-904C7F6D9101}">
      <dgm:prSet/>
      <dgm:spPr/>
      <dgm:t>
        <a:bodyPr/>
        <a:lstStyle/>
        <a:p>
          <a:r>
            <a:rPr lang="en-US" b="1" dirty="0"/>
            <a:t>Mobile Engagement</a:t>
          </a:r>
        </a:p>
      </dgm:t>
    </dgm:pt>
    <dgm:pt modelId="{8CA262A0-39B7-407A-8640-4EF77303389E}" type="parTrans" cxnId="{6A357F70-39E9-4B2D-B9AD-E17B14DB774E}">
      <dgm:prSet/>
      <dgm:spPr/>
      <dgm:t>
        <a:bodyPr/>
        <a:lstStyle/>
        <a:p>
          <a:endParaRPr lang="en-US"/>
        </a:p>
      </dgm:t>
    </dgm:pt>
    <dgm:pt modelId="{A79C107D-8F56-429F-9111-BEB81C20414B}" type="sibTrans" cxnId="{6A357F70-39E9-4B2D-B9AD-E17B14DB774E}">
      <dgm:prSet/>
      <dgm:spPr/>
      <dgm:t>
        <a:bodyPr/>
        <a:lstStyle/>
        <a:p>
          <a:endParaRPr lang="en-US"/>
        </a:p>
      </dgm:t>
    </dgm:pt>
    <dgm:pt modelId="{57436390-86E6-416D-AC82-178C63477BDC}">
      <dgm:prSet custT="1"/>
      <dgm:spPr/>
      <dgm:t>
        <a:bodyPr/>
        <a:lstStyle/>
        <a:p>
          <a:pPr algn="l"/>
          <a:r>
            <a:rPr lang="en-US" sz="2000" dirty="0"/>
            <a:t>Mobile engagement opportunities include Community Walk and Talks and Community Ambassador Training.</a:t>
          </a:r>
        </a:p>
      </dgm:t>
    </dgm:pt>
    <dgm:pt modelId="{092B0F58-E0A3-41CB-8289-4623ED3297DB}" type="parTrans" cxnId="{9F633D5C-445D-4628-9D33-31AF36997F7D}">
      <dgm:prSet/>
      <dgm:spPr/>
      <dgm:t>
        <a:bodyPr/>
        <a:lstStyle/>
        <a:p>
          <a:endParaRPr lang="en-US"/>
        </a:p>
      </dgm:t>
    </dgm:pt>
    <dgm:pt modelId="{59197A8D-33B5-4FC0-8454-4637D04DA009}" type="sibTrans" cxnId="{9F633D5C-445D-4628-9D33-31AF36997F7D}">
      <dgm:prSet/>
      <dgm:spPr/>
      <dgm:t>
        <a:bodyPr/>
        <a:lstStyle/>
        <a:p>
          <a:endParaRPr lang="en-US"/>
        </a:p>
      </dgm:t>
    </dgm:pt>
    <dgm:pt modelId="{0836820A-BB23-49C8-8C3A-C2EC2A315C34}">
      <dgm:prSet/>
      <dgm:spPr/>
      <dgm:t>
        <a:bodyPr/>
        <a:lstStyle/>
        <a:p>
          <a:r>
            <a:rPr lang="en-US" dirty="0"/>
            <a:t>Vision Toolkit</a:t>
          </a:r>
        </a:p>
      </dgm:t>
    </dgm:pt>
    <dgm:pt modelId="{CAD8A55A-F600-4D72-B08C-825E5B48ABC3}" type="parTrans" cxnId="{B1B5900A-38A5-44BB-AF64-3FE3D11BD7BD}">
      <dgm:prSet/>
      <dgm:spPr/>
      <dgm:t>
        <a:bodyPr/>
        <a:lstStyle/>
        <a:p>
          <a:endParaRPr lang="en-US"/>
        </a:p>
      </dgm:t>
    </dgm:pt>
    <dgm:pt modelId="{55141758-1C49-44E9-A7B3-218D6C80E04E}" type="sibTrans" cxnId="{B1B5900A-38A5-44BB-AF64-3FE3D11BD7BD}">
      <dgm:prSet/>
      <dgm:spPr/>
      <dgm:t>
        <a:bodyPr/>
        <a:lstStyle/>
        <a:p>
          <a:endParaRPr lang="en-US"/>
        </a:p>
      </dgm:t>
    </dgm:pt>
    <dgm:pt modelId="{2338D96E-2DAB-44BC-AC43-428D54C7B897}">
      <dgm:prSet custT="1"/>
      <dgm:spPr/>
      <dgm:t>
        <a:bodyPr/>
        <a:lstStyle/>
        <a:p>
          <a:pPr algn="l"/>
          <a:r>
            <a:rPr lang="en-US" sz="2000" dirty="0"/>
            <a:t>Materials available to bring to your community organizations and neighborhoods.</a:t>
          </a:r>
        </a:p>
      </dgm:t>
    </dgm:pt>
    <dgm:pt modelId="{4A283E0C-0411-432F-B71E-F840D944FA14}" type="parTrans" cxnId="{B93AA27D-884D-41EA-85AC-F01618DFB68C}">
      <dgm:prSet/>
      <dgm:spPr/>
      <dgm:t>
        <a:bodyPr/>
        <a:lstStyle/>
        <a:p>
          <a:endParaRPr lang="en-US"/>
        </a:p>
      </dgm:t>
    </dgm:pt>
    <dgm:pt modelId="{87FB5A67-D69E-4F61-B0A1-17B378662824}" type="sibTrans" cxnId="{B93AA27D-884D-41EA-85AC-F01618DFB68C}">
      <dgm:prSet/>
      <dgm:spPr/>
      <dgm:t>
        <a:bodyPr/>
        <a:lstStyle/>
        <a:p>
          <a:endParaRPr lang="en-US"/>
        </a:p>
      </dgm:t>
    </dgm:pt>
    <dgm:pt modelId="{890709A8-A56F-4BBC-BC09-CC7D4BCB1B90}">
      <dgm:prSet/>
      <dgm:spPr/>
      <dgm:t>
        <a:bodyPr/>
        <a:lstStyle/>
        <a:p>
          <a:r>
            <a:rPr lang="en-US" dirty="0"/>
            <a:t>Focus Groups</a:t>
          </a:r>
        </a:p>
      </dgm:t>
    </dgm:pt>
    <dgm:pt modelId="{5E5FA831-1C4F-4BA8-AD54-02C1FA92BD2A}" type="parTrans" cxnId="{2EEAE878-7155-4DE9-B5F1-DB43A785975C}">
      <dgm:prSet/>
      <dgm:spPr/>
      <dgm:t>
        <a:bodyPr/>
        <a:lstStyle/>
        <a:p>
          <a:endParaRPr lang="en-US"/>
        </a:p>
      </dgm:t>
    </dgm:pt>
    <dgm:pt modelId="{510F301E-2508-4004-BABC-C0B49B1BD57B}" type="sibTrans" cxnId="{2EEAE878-7155-4DE9-B5F1-DB43A785975C}">
      <dgm:prSet/>
      <dgm:spPr/>
      <dgm:t>
        <a:bodyPr/>
        <a:lstStyle/>
        <a:p>
          <a:endParaRPr lang="en-US"/>
        </a:p>
      </dgm:t>
    </dgm:pt>
    <dgm:pt modelId="{08C3EB59-A21F-468E-A0B5-9CE488D57441}">
      <dgm:prSet/>
      <dgm:spPr/>
      <dgm:t>
        <a:bodyPr/>
        <a:lstStyle/>
        <a:p>
          <a:r>
            <a:rPr lang="en-US" b="1" dirty="0"/>
            <a:t>Online Engagement</a:t>
          </a:r>
        </a:p>
      </dgm:t>
    </dgm:pt>
    <dgm:pt modelId="{E84BDB9B-36C9-45E3-809F-205B8EA2CC19}" type="parTrans" cxnId="{F75E15DB-C8A6-49D2-BA3E-0104DD05C812}">
      <dgm:prSet/>
      <dgm:spPr/>
      <dgm:t>
        <a:bodyPr/>
        <a:lstStyle/>
        <a:p>
          <a:endParaRPr lang="en-US"/>
        </a:p>
      </dgm:t>
    </dgm:pt>
    <dgm:pt modelId="{4DFDABD6-26AC-4DD4-96F9-D08250D915AD}" type="sibTrans" cxnId="{F75E15DB-C8A6-49D2-BA3E-0104DD05C812}">
      <dgm:prSet/>
      <dgm:spPr/>
      <dgm:t>
        <a:bodyPr/>
        <a:lstStyle/>
        <a:p>
          <a:endParaRPr lang="en-US"/>
        </a:p>
      </dgm:t>
    </dgm:pt>
    <dgm:pt modelId="{175F948F-F07B-468B-A530-E2C68253C956}">
      <dgm:prSet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Stakeholder meetings and focus groups with business stakeholders, community groups and/or neighborhood groups.</a:t>
          </a:r>
        </a:p>
      </dgm:t>
    </dgm:pt>
    <dgm:pt modelId="{797E5F8A-2F78-4925-AD15-1A11ADBAE0B0}" type="parTrans" cxnId="{FE9B4A57-6AFE-4F1F-AF9C-8CD813F8A5C7}">
      <dgm:prSet/>
      <dgm:spPr/>
      <dgm:t>
        <a:bodyPr/>
        <a:lstStyle/>
        <a:p>
          <a:endParaRPr lang="en-US"/>
        </a:p>
      </dgm:t>
    </dgm:pt>
    <dgm:pt modelId="{096F4A5C-84B2-4354-88A6-93E67C2BF853}" type="sibTrans" cxnId="{FE9B4A57-6AFE-4F1F-AF9C-8CD813F8A5C7}">
      <dgm:prSet/>
      <dgm:spPr/>
      <dgm:t>
        <a:bodyPr/>
        <a:lstStyle/>
        <a:p>
          <a:endParaRPr lang="en-US"/>
        </a:p>
      </dgm:t>
    </dgm:pt>
    <dgm:pt modelId="{13958008-3EAC-4278-BC55-6DC9B11B0BCB}">
      <dgm:prSet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 online survey on the project website. </a:t>
          </a:r>
        </a:p>
      </dgm:t>
    </dgm:pt>
    <dgm:pt modelId="{83867683-FC45-4989-8ED0-C8468B4275DF}" type="parTrans" cxnId="{CE96E919-B69C-44F6-B790-2355E981E342}">
      <dgm:prSet/>
      <dgm:spPr/>
    </dgm:pt>
    <dgm:pt modelId="{84F5B723-AA51-4A62-B07E-CF33CC0EAEA0}" type="sibTrans" cxnId="{CE96E919-B69C-44F6-B790-2355E981E342}">
      <dgm:prSet/>
      <dgm:spPr/>
    </dgm:pt>
    <dgm:pt modelId="{B5C9D979-3DAC-439F-9819-995B04A0B66E}" type="pres">
      <dgm:prSet presAssocID="{509FF492-480C-4E4E-9F9A-FD0B1C4E6AAF}" presName="Name0" presStyleCnt="0">
        <dgm:presLayoutVars>
          <dgm:dir/>
          <dgm:animLvl val="lvl"/>
          <dgm:resizeHandles val="exact"/>
        </dgm:presLayoutVars>
      </dgm:prSet>
      <dgm:spPr/>
    </dgm:pt>
    <dgm:pt modelId="{1F42441D-AFA8-4DFC-BA82-A9D9C6226B27}" type="pres">
      <dgm:prSet presAssocID="{811BBAA7-94DD-41A2-A35F-5B895312A90D}" presName="composite" presStyleCnt="0"/>
      <dgm:spPr/>
    </dgm:pt>
    <dgm:pt modelId="{2B0F9B35-03D0-4746-8B69-0531BE43D3A5}" type="pres">
      <dgm:prSet presAssocID="{811BBAA7-94DD-41A2-A35F-5B895312A90D}" presName="parTx" presStyleLbl="alignNode1" presStyleIdx="0" presStyleCnt="5" custLinFactNeighborY="-1377">
        <dgm:presLayoutVars>
          <dgm:chMax val="0"/>
          <dgm:chPref val="0"/>
        </dgm:presLayoutVars>
      </dgm:prSet>
      <dgm:spPr/>
    </dgm:pt>
    <dgm:pt modelId="{C65FDB66-C89C-4C3F-8A1B-CC3B480026B5}" type="pres">
      <dgm:prSet presAssocID="{811BBAA7-94DD-41A2-A35F-5B895312A90D}" presName="desTx" presStyleLbl="alignAccFollowNode1" presStyleIdx="0" presStyleCnt="5">
        <dgm:presLayoutVars/>
      </dgm:prSet>
      <dgm:spPr/>
    </dgm:pt>
    <dgm:pt modelId="{9B3A8F06-B5F5-4D98-AA30-E7829F73C196}" type="pres">
      <dgm:prSet presAssocID="{35067B57-5A14-42D0-A6EC-6667EFFDEA30}" presName="space" presStyleCnt="0"/>
      <dgm:spPr/>
    </dgm:pt>
    <dgm:pt modelId="{DCFD7D1A-99A5-4B48-BD5B-E251F8371455}" type="pres">
      <dgm:prSet presAssocID="{E8D8123E-F591-43AA-870D-904C7F6D9101}" presName="composite" presStyleCnt="0"/>
      <dgm:spPr/>
    </dgm:pt>
    <dgm:pt modelId="{E9EF1D85-BA28-4C91-8909-01ABCE78819E}" type="pres">
      <dgm:prSet presAssocID="{E8D8123E-F591-43AA-870D-904C7F6D9101}" presName="parTx" presStyleLbl="alignNode1" presStyleIdx="1" presStyleCnt="5">
        <dgm:presLayoutVars>
          <dgm:chMax val="0"/>
          <dgm:chPref val="0"/>
        </dgm:presLayoutVars>
      </dgm:prSet>
      <dgm:spPr/>
    </dgm:pt>
    <dgm:pt modelId="{7FD982B5-0BCB-49CF-8BD6-942832F0AE95}" type="pres">
      <dgm:prSet presAssocID="{E8D8123E-F591-43AA-870D-904C7F6D9101}" presName="desTx" presStyleLbl="alignAccFollowNode1" presStyleIdx="1" presStyleCnt="5">
        <dgm:presLayoutVars/>
      </dgm:prSet>
      <dgm:spPr/>
    </dgm:pt>
    <dgm:pt modelId="{A170843F-65D4-4B0D-90C4-C0DAB7694ED2}" type="pres">
      <dgm:prSet presAssocID="{A79C107D-8F56-429F-9111-BEB81C20414B}" presName="space" presStyleCnt="0"/>
      <dgm:spPr/>
    </dgm:pt>
    <dgm:pt modelId="{7711F42A-DDBC-4C4D-AE3C-5A03116268E4}" type="pres">
      <dgm:prSet presAssocID="{890709A8-A56F-4BBC-BC09-CC7D4BCB1B90}" presName="composite" presStyleCnt="0"/>
      <dgm:spPr/>
    </dgm:pt>
    <dgm:pt modelId="{763BB3D8-3B1A-4AC8-8D17-A6D0DBE4D405}" type="pres">
      <dgm:prSet presAssocID="{890709A8-A56F-4BBC-BC09-CC7D4BCB1B90}" presName="parTx" presStyleLbl="alignNode1" presStyleIdx="2" presStyleCnt="5">
        <dgm:presLayoutVars>
          <dgm:chMax val="0"/>
          <dgm:chPref val="0"/>
        </dgm:presLayoutVars>
      </dgm:prSet>
      <dgm:spPr/>
    </dgm:pt>
    <dgm:pt modelId="{CADFFCA8-17D5-456E-B690-7D60C12EBD7C}" type="pres">
      <dgm:prSet presAssocID="{890709A8-A56F-4BBC-BC09-CC7D4BCB1B90}" presName="desTx" presStyleLbl="alignAccFollowNode1" presStyleIdx="2" presStyleCnt="5">
        <dgm:presLayoutVars/>
      </dgm:prSet>
      <dgm:spPr/>
    </dgm:pt>
    <dgm:pt modelId="{D8DB4C13-E707-4B58-B933-AB9BFBD7A5F4}" type="pres">
      <dgm:prSet presAssocID="{510F301E-2508-4004-BABC-C0B49B1BD57B}" presName="space" presStyleCnt="0"/>
      <dgm:spPr/>
    </dgm:pt>
    <dgm:pt modelId="{422951B9-1ACD-4F6A-81E6-429A9951D790}" type="pres">
      <dgm:prSet presAssocID="{08C3EB59-A21F-468E-A0B5-9CE488D57441}" presName="composite" presStyleCnt="0"/>
      <dgm:spPr/>
    </dgm:pt>
    <dgm:pt modelId="{0E0D19EB-3706-400C-AA3E-7955C3DBC935}" type="pres">
      <dgm:prSet presAssocID="{08C3EB59-A21F-468E-A0B5-9CE488D57441}" presName="parTx" presStyleLbl="alignNode1" presStyleIdx="3" presStyleCnt="5">
        <dgm:presLayoutVars>
          <dgm:chMax val="0"/>
          <dgm:chPref val="0"/>
        </dgm:presLayoutVars>
      </dgm:prSet>
      <dgm:spPr/>
    </dgm:pt>
    <dgm:pt modelId="{ACE4A545-AA9A-45CA-B2DE-B7375415E87B}" type="pres">
      <dgm:prSet presAssocID="{08C3EB59-A21F-468E-A0B5-9CE488D57441}" presName="desTx" presStyleLbl="alignAccFollowNode1" presStyleIdx="3" presStyleCnt="5">
        <dgm:presLayoutVars/>
      </dgm:prSet>
      <dgm:spPr/>
    </dgm:pt>
    <dgm:pt modelId="{839E0F96-1D0C-4BE8-A73D-DFD87B3344AB}" type="pres">
      <dgm:prSet presAssocID="{4DFDABD6-26AC-4DD4-96F9-D08250D915AD}" presName="space" presStyleCnt="0"/>
      <dgm:spPr/>
    </dgm:pt>
    <dgm:pt modelId="{0086ADD6-5E9D-4D6D-97DA-94C647DE9B9C}" type="pres">
      <dgm:prSet presAssocID="{0836820A-BB23-49C8-8C3A-C2EC2A315C34}" presName="composite" presStyleCnt="0"/>
      <dgm:spPr/>
    </dgm:pt>
    <dgm:pt modelId="{190B1E0B-6E60-4885-B87A-03EC02B68F9A}" type="pres">
      <dgm:prSet presAssocID="{0836820A-BB23-49C8-8C3A-C2EC2A315C34}" presName="parTx" presStyleLbl="alignNode1" presStyleIdx="4" presStyleCnt="5">
        <dgm:presLayoutVars>
          <dgm:chMax val="0"/>
          <dgm:chPref val="0"/>
        </dgm:presLayoutVars>
      </dgm:prSet>
      <dgm:spPr/>
    </dgm:pt>
    <dgm:pt modelId="{96E9B3EC-064B-443F-8A42-675E13C15541}" type="pres">
      <dgm:prSet presAssocID="{0836820A-BB23-49C8-8C3A-C2EC2A315C34}" presName="desTx" presStyleLbl="alignAccFollowNode1" presStyleIdx="4" presStyleCnt="5">
        <dgm:presLayoutVars/>
      </dgm:prSet>
      <dgm:spPr/>
    </dgm:pt>
  </dgm:ptLst>
  <dgm:cxnLst>
    <dgm:cxn modelId="{F7114104-715F-4C14-8E1C-3BF9B97EC0B3}" type="presOf" srcId="{7F313B75-3B20-4058-A6A0-059735A5787E}" destId="{C65FDB66-C89C-4C3F-8A1B-CC3B480026B5}" srcOrd="0" destOrd="0" presId="urn:microsoft.com/office/officeart/2016/7/layout/ChevronBlockProcess"/>
    <dgm:cxn modelId="{B1B5900A-38A5-44BB-AF64-3FE3D11BD7BD}" srcId="{509FF492-480C-4E4E-9F9A-FD0B1C4E6AAF}" destId="{0836820A-BB23-49C8-8C3A-C2EC2A315C34}" srcOrd="4" destOrd="0" parTransId="{CAD8A55A-F600-4D72-B08C-825E5B48ABC3}" sibTransId="{55141758-1C49-44E9-A7B3-218D6C80E04E}"/>
    <dgm:cxn modelId="{7470B510-0B56-4B9A-B713-00E4863D1D76}" type="presOf" srcId="{509FF492-480C-4E4E-9F9A-FD0B1C4E6AAF}" destId="{B5C9D979-3DAC-439F-9819-995B04A0B66E}" srcOrd="0" destOrd="0" presId="urn:microsoft.com/office/officeart/2016/7/layout/ChevronBlockProcess"/>
    <dgm:cxn modelId="{22B57017-D4FD-4FF2-82A1-BE1F69E49E62}" type="presOf" srcId="{890709A8-A56F-4BBC-BC09-CC7D4BCB1B90}" destId="{763BB3D8-3B1A-4AC8-8D17-A6D0DBE4D405}" srcOrd="0" destOrd="0" presId="urn:microsoft.com/office/officeart/2016/7/layout/ChevronBlockProcess"/>
    <dgm:cxn modelId="{CE96E919-B69C-44F6-B790-2355E981E342}" srcId="{08C3EB59-A21F-468E-A0B5-9CE488D57441}" destId="{13958008-3EAC-4278-BC55-6DC9B11B0BCB}" srcOrd="0" destOrd="0" parTransId="{83867683-FC45-4989-8ED0-C8468B4275DF}" sibTransId="{84F5B723-AA51-4A62-B07E-CF33CC0EAEA0}"/>
    <dgm:cxn modelId="{76ECC92C-3BCD-4CBE-ACD2-8C608D60FDCB}" srcId="{509FF492-480C-4E4E-9F9A-FD0B1C4E6AAF}" destId="{811BBAA7-94DD-41A2-A35F-5B895312A90D}" srcOrd="0" destOrd="0" parTransId="{EC9F0D24-1988-44E1-AF44-21D2AAF52342}" sibTransId="{35067B57-5A14-42D0-A6EC-6667EFFDEA30}"/>
    <dgm:cxn modelId="{9F633D5C-445D-4628-9D33-31AF36997F7D}" srcId="{E8D8123E-F591-43AA-870D-904C7F6D9101}" destId="{57436390-86E6-416D-AC82-178C63477BDC}" srcOrd="0" destOrd="0" parTransId="{092B0F58-E0A3-41CB-8289-4623ED3297DB}" sibTransId="{59197A8D-33B5-4FC0-8454-4637D04DA009}"/>
    <dgm:cxn modelId="{AEF1234E-A317-4E10-AA66-ACDC450631E9}" type="presOf" srcId="{811BBAA7-94DD-41A2-A35F-5B895312A90D}" destId="{2B0F9B35-03D0-4746-8B69-0531BE43D3A5}" srcOrd="0" destOrd="0" presId="urn:microsoft.com/office/officeart/2016/7/layout/ChevronBlockProcess"/>
    <dgm:cxn modelId="{6A357F70-39E9-4B2D-B9AD-E17B14DB774E}" srcId="{509FF492-480C-4E4E-9F9A-FD0B1C4E6AAF}" destId="{E8D8123E-F591-43AA-870D-904C7F6D9101}" srcOrd="1" destOrd="0" parTransId="{8CA262A0-39B7-407A-8640-4EF77303389E}" sibTransId="{A79C107D-8F56-429F-9111-BEB81C20414B}"/>
    <dgm:cxn modelId="{B71BBD72-FC65-4F93-B18F-DADBEC076AB7}" type="presOf" srcId="{175F948F-F07B-468B-A530-E2C68253C956}" destId="{CADFFCA8-17D5-456E-B690-7D60C12EBD7C}" srcOrd="0" destOrd="0" presId="urn:microsoft.com/office/officeart/2016/7/layout/ChevronBlockProcess"/>
    <dgm:cxn modelId="{FE9B4A57-6AFE-4F1F-AF9C-8CD813F8A5C7}" srcId="{890709A8-A56F-4BBC-BC09-CC7D4BCB1B90}" destId="{175F948F-F07B-468B-A530-E2C68253C956}" srcOrd="0" destOrd="0" parTransId="{797E5F8A-2F78-4925-AD15-1A11ADBAE0B0}" sibTransId="{096F4A5C-84B2-4354-88A6-93E67C2BF853}"/>
    <dgm:cxn modelId="{2EEAE878-7155-4DE9-B5F1-DB43A785975C}" srcId="{509FF492-480C-4E4E-9F9A-FD0B1C4E6AAF}" destId="{890709A8-A56F-4BBC-BC09-CC7D4BCB1B90}" srcOrd="2" destOrd="0" parTransId="{5E5FA831-1C4F-4BA8-AD54-02C1FA92BD2A}" sibTransId="{510F301E-2508-4004-BABC-C0B49B1BD57B}"/>
    <dgm:cxn modelId="{B93AA27D-884D-41EA-85AC-F01618DFB68C}" srcId="{0836820A-BB23-49C8-8C3A-C2EC2A315C34}" destId="{2338D96E-2DAB-44BC-AC43-428D54C7B897}" srcOrd="0" destOrd="0" parTransId="{4A283E0C-0411-432F-B71E-F840D944FA14}" sibTransId="{87FB5A67-D69E-4F61-B0A1-17B378662824}"/>
    <dgm:cxn modelId="{41F02F7E-5091-40B2-B0FB-55DC87E0E303}" type="presOf" srcId="{57436390-86E6-416D-AC82-178C63477BDC}" destId="{7FD982B5-0BCB-49CF-8BD6-942832F0AE95}" srcOrd="0" destOrd="0" presId="urn:microsoft.com/office/officeart/2016/7/layout/ChevronBlockProcess"/>
    <dgm:cxn modelId="{3B193490-5FF6-433D-B9BA-FB3610AEA22D}" type="presOf" srcId="{E8D8123E-F591-43AA-870D-904C7F6D9101}" destId="{E9EF1D85-BA28-4C91-8909-01ABCE78819E}" srcOrd="0" destOrd="0" presId="urn:microsoft.com/office/officeart/2016/7/layout/ChevronBlockProcess"/>
    <dgm:cxn modelId="{1E792C96-F026-48D1-9C54-61D3FA1BB837}" srcId="{811BBAA7-94DD-41A2-A35F-5B895312A90D}" destId="{7F313B75-3B20-4058-A6A0-059735A5787E}" srcOrd="0" destOrd="0" parTransId="{682CD3DA-C8D6-4667-9207-525EFD544529}" sibTransId="{9CC1C262-BF57-4DCC-BC1D-05212A010D4A}"/>
    <dgm:cxn modelId="{2AA47DA5-CAC9-487B-9894-6ABBF48E12DA}" type="presOf" srcId="{2338D96E-2DAB-44BC-AC43-428D54C7B897}" destId="{96E9B3EC-064B-443F-8A42-675E13C15541}" srcOrd="0" destOrd="0" presId="urn:microsoft.com/office/officeart/2016/7/layout/ChevronBlockProcess"/>
    <dgm:cxn modelId="{EDF546A7-A3E6-4C5B-B135-D789AC0D0AD7}" type="presOf" srcId="{13958008-3EAC-4278-BC55-6DC9B11B0BCB}" destId="{ACE4A545-AA9A-45CA-B2DE-B7375415E87B}" srcOrd="0" destOrd="0" presId="urn:microsoft.com/office/officeart/2016/7/layout/ChevronBlockProcess"/>
    <dgm:cxn modelId="{7B8F80AA-68BD-4B56-A6B8-B6D84E6314DA}" type="presOf" srcId="{08C3EB59-A21F-468E-A0B5-9CE488D57441}" destId="{0E0D19EB-3706-400C-AA3E-7955C3DBC935}" srcOrd="0" destOrd="0" presId="urn:microsoft.com/office/officeart/2016/7/layout/ChevronBlockProcess"/>
    <dgm:cxn modelId="{F739E2BC-87B7-4921-A053-C0A1E28495A8}" type="presOf" srcId="{0836820A-BB23-49C8-8C3A-C2EC2A315C34}" destId="{190B1E0B-6E60-4885-B87A-03EC02B68F9A}" srcOrd="0" destOrd="0" presId="urn:microsoft.com/office/officeart/2016/7/layout/ChevronBlockProcess"/>
    <dgm:cxn modelId="{F75E15DB-C8A6-49D2-BA3E-0104DD05C812}" srcId="{509FF492-480C-4E4E-9F9A-FD0B1C4E6AAF}" destId="{08C3EB59-A21F-468E-A0B5-9CE488D57441}" srcOrd="3" destOrd="0" parTransId="{E84BDB9B-36C9-45E3-809F-205B8EA2CC19}" sibTransId="{4DFDABD6-26AC-4DD4-96F9-D08250D915AD}"/>
    <dgm:cxn modelId="{856EFE91-6143-4D58-A32E-511B7F9AE10D}" type="presParOf" srcId="{B5C9D979-3DAC-439F-9819-995B04A0B66E}" destId="{1F42441D-AFA8-4DFC-BA82-A9D9C6226B27}" srcOrd="0" destOrd="0" presId="urn:microsoft.com/office/officeart/2016/7/layout/ChevronBlockProcess"/>
    <dgm:cxn modelId="{4ACC96B7-6E79-4369-A9D9-776608D46886}" type="presParOf" srcId="{1F42441D-AFA8-4DFC-BA82-A9D9C6226B27}" destId="{2B0F9B35-03D0-4746-8B69-0531BE43D3A5}" srcOrd="0" destOrd="0" presId="urn:microsoft.com/office/officeart/2016/7/layout/ChevronBlockProcess"/>
    <dgm:cxn modelId="{D66BA34C-7A6E-4009-B34C-ECB23E80AAE2}" type="presParOf" srcId="{1F42441D-AFA8-4DFC-BA82-A9D9C6226B27}" destId="{C65FDB66-C89C-4C3F-8A1B-CC3B480026B5}" srcOrd="1" destOrd="0" presId="urn:microsoft.com/office/officeart/2016/7/layout/ChevronBlockProcess"/>
    <dgm:cxn modelId="{527BFF7A-3923-47D7-A154-B0989DE4F779}" type="presParOf" srcId="{B5C9D979-3DAC-439F-9819-995B04A0B66E}" destId="{9B3A8F06-B5F5-4D98-AA30-E7829F73C196}" srcOrd="1" destOrd="0" presId="urn:microsoft.com/office/officeart/2016/7/layout/ChevronBlockProcess"/>
    <dgm:cxn modelId="{0154C2EA-3DD1-4F69-8515-464CA7FCCAC5}" type="presParOf" srcId="{B5C9D979-3DAC-439F-9819-995B04A0B66E}" destId="{DCFD7D1A-99A5-4B48-BD5B-E251F8371455}" srcOrd="2" destOrd="0" presId="urn:microsoft.com/office/officeart/2016/7/layout/ChevronBlockProcess"/>
    <dgm:cxn modelId="{096B4C6B-4802-4895-BAAE-260F6CB0D823}" type="presParOf" srcId="{DCFD7D1A-99A5-4B48-BD5B-E251F8371455}" destId="{E9EF1D85-BA28-4C91-8909-01ABCE78819E}" srcOrd="0" destOrd="0" presId="urn:microsoft.com/office/officeart/2016/7/layout/ChevronBlockProcess"/>
    <dgm:cxn modelId="{659B44B1-4C43-4A95-BB1A-FA6CDC890F64}" type="presParOf" srcId="{DCFD7D1A-99A5-4B48-BD5B-E251F8371455}" destId="{7FD982B5-0BCB-49CF-8BD6-942832F0AE95}" srcOrd="1" destOrd="0" presId="urn:microsoft.com/office/officeart/2016/7/layout/ChevronBlockProcess"/>
    <dgm:cxn modelId="{43621D0F-5B95-4825-8F53-AAD88B91A283}" type="presParOf" srcId="{B5C9D979-3DAC-439F-9819-995B04A0B66E}" destId="{A170843F-65D4-4B0D-90C4-C0DAB7694ED2}" srcOrd="3" destOrd="0" presId="urn:microsoft.com/office/officeart/2016/7/layout/ChevronBlockProcess"/>
    <dgm:cxn modelId="{CF1DE52C-60BE-48AC-946E-A6A1ADB67911}" type="presParOf" srcId="{B5C9D979-3DAC-439F-9819-995B04A0B66E}" destId="{7711F42A-DDBC-4C4D-AE3C-5A03116268E4}" srcOrd="4" destOrd="0" presId="urn:microsoft.com/office/officeart/2016/7/layout/ChevronBlockProcess"/>
    <dgm:cxn modelId="{F3D2368F-276D-4AE6-B7E0-FB39B444B201}" type="presParOf" srcId="{7711F42A-DDBC-4C4D-AE3C-5A03116268E4}" destId="{763BB3D8-3B1A-4AC8-8D17-A6D0DBE4D405}" srcOrd="0" destOrd="0" presId="urn:microsoft.com/office/officeart/2016/7/layout/ChevronBlockProcess"/>
    <dgm:cxn modelId="{750DBDA2-3B4E-435A-83B9-C546B675E785}" type="presParOf" srcId="{7711F42A-DDBC-4C4D-AE3C-5A03116268E4}" destId="{CADFFCA8-17D5-456E-B690-7D60C12EBD7C}" srcOrd="1" destOrd="0" presId="urn:microsoft.com/office/officeart/2016/7/layout/ChevronBlockProcess"/>
    <dgm:cxn modelId="{E5CA80EF-E76D-4F5C-BA3F-6AFCDB21A357}" type="presParOf" srcId="{B5C9D979-3DAC-439F-9819-995B04A0B66E}" destId="{D8DB4C13-E707-4B58-B933-AB9BFBD7A5F4}" srcOrd="5" destOrd="0" presId="urn:microsoft.com/office/officeart/2016/7/layout/ChevronBlockProcess"/>
    <dgm:cxn modelId="{55A95A36-FB1C-4B1C-A526-3DA42D3A4D54}" type="presParOf" srcId="{B5C9D979-3DAC-439F-9819-995B04A0B66E}" destId="{422951B9-1ACD-4F6A-81E6-429A9951D790}" srcOrd="6" destOrd="0" presId="urn:microsoft.com/office/officeart/2016/7/layout/ChevronBlockProcess"/>
    <dgm:cxn modelId="{FB8B2FCF-0C55-487B-BCE1-A020B44A6175}" type="presParOf" srcId="{422951B9-1ACD-4F6A-81E6-429A9951D790}" destId="{0E0D19EB-3706-400C-AA3E-7955C3DBC935}" srcOrd="0" destOrd="0" presId="urn:microsoft.com/office/officeart/2016/7/layout/ChevronBlockProcess"/>
    <dgm:cxn modelId="{49FA3EB1-BF1E-407D-BCF0-478C4A230C4F}" type="presParOf" srcId="{422951B9-1ACD-4F6A-81E6-429A9951D790}" destId="{ACE4A545-AA9A-45CA-B2DE-B7375415E87B}" srcOrd="1" destOrd="0" presId="urn:microsoft.com/office/officeart/2016/7/layout/ChevronBlockProcess"/>
    <dgm:cxn modelId="{508B420E-81C9-4DE1-AD17-D4084D81AA08}" type="presParOf" srcId="{B5C9D979-3DAC-439F-9819-995B04A0B66E}" destId="{839E0F96-1D0C-4BE8-A73D-DFD87B3344AB}" srcOrd="7" destOrd="0" presId="urn:microsoft.com/office/officeart/2016/7/layout/ChevronBlockProcess"/>
    <dgm:cxn modelId="{149E76C3-5DDA-42F8-9103-BA9E93F2FAD5}" type="presParOf" srcId="{B5C9D979-3DAC-439F-9819-995B04A0B66E}" destId="{0086ADD6-5E9D-4D6D-97DA-94C647DE9B9C}" srcOrd="8" destOrd="0" presId="urn:microsoft.com/office/officeart/2016/7/layout/ChevronBlockProcess"/>
    <dgm:cxn modelId="{34430D41-8517-4999-8F7C-ACE0124373AF}" type="presParOf" srcId="{0086ADD6-5E9D-4D6D-97DA-94C647DE9B9C}" destId="{190B1E0B-6E60-4885-B87A-03EC02B68F9A}" srcOrd="0" destOrd="0" presId="urn:microsoft.com/office/officeart/2016/7/layout/ChevronBlockProcess"/>
    <dgm:cxn modelId="{C42C1304-7FBC-45F1-9C0F-D6C9605277EE}" type="presParOf" srcId="{0086ADD6-5E9D-4D6D-97DA-94C647DE9B9C}" destId="{96E9B3EC-064B-443F-8A42-675E13C15541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4B1AA-158C-4FA8-91D0-12139A869251}">
      <dsp:nvSpPr>
        <dsp:cNvPr id="0" name=""/>
        <dsp:cNvSpPr/>
      </dsp:nvSpPr>
      <dsp:spPr>
        <a:xfrm>
          <a:off x="289845" y="445564"/>
          <a:ext cx="1375920" cy="1375920"/>
        </a:xfrm>
        <a:prstGeom prst="ellipse">
          <a:avLst/>
        </a:prstGeom>
        <a:solidFill>
          <a:srgbClr val="00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989F5-E5D4-4F0B-8767-FA2182356F15}">
      <dsp:nvSpPr>
        <dsp:cNvPr id="0" name=""/>
        <dsp:cNvSpPr/>
      </dsp:nvSpPr>
      <dsp:spPr>
        <a:xfrm>
          <a:off x="578788" y="734507"/>
          <a:ext cx="798033" cy="798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54F62-C7E3-42EF-9FBB-13089A9A07F0}">
      <dsp:nvSpPr>
        <dsp:cNvPr id="0" name=""/>
        <dsp:cNvSpPr/>
      </dsp:nvSpPr>
      <dsp:spPr>
        <a:xfrm>
          <a:off x="1960605" y="445564"/>
          <a:ext cx="3243239" cy="137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 Comprehensive Vision Plan for Fowler Avenue</a:t>
          </a:r>
        </a:p>
      </dsp:txBody>
      <dsp:txXfrm>
        <a:off x="1960605" y="445564"/>
        <a:ext cx="3243239" cy="1375920"/>
      </dsp:txXfrm>
    </dsp:sp>
    <dsp:sp modelId="{5BA7076A-0435-44A0-9A6D-513951614ACA}">
      <dsp:nvSpPr>
        <dsp:cNvPr id="0" name=""/>
        <dsp:cNvSpPr/>
      </dsp:nvSpPr>
      <dsp:spPr>
        <a:xfrm>
          <a:off x="5768955" y="445564"/>
          <a:ext cx="1375920" cy="1375920"/>
        </a:xfrm>
        <a:prstGeom prst="ellipse">
          <a:avLst/>
        </a:prstGeom>
        <a:solidFill>
          <a:srgbClr val="00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5D34C-0A11-4ACE-9ACB-A4F5078A4926}">
      <dsp:nvSpPr>
        <dsp:cNvPr id="0" name=""/>
        <dsp:cNvSpPr/>
      </dsp:nvSpPr>
      <dsp:spPr>
        <a:xfrm>
          <a:off x="6057898" y="734507"/>
          <a:ext cx="798033" cy="798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00547-0DB1-4247-8151-AC608C11C02B}">
      <dsp:nvSpPr>
        <dsp:cNvPr id="0" name=""/>
        <dsp:cNvSpPr/>
      </dsp:nvSpPr>
      <dsp:spPr>
        <a:xfrm>
          <a:off x="7439715" y="445564"/>
          <a:ext cx="3243239" cy="137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Coordination with HART and FDOT studies</a:t>
          </a:r>
        </a:p>
      </dsp:txBody>
      <dsp:txXfrm>
        <a:off x="7439715" y="445564"/>
        <a:ext cx="3243239" cy="1375920"/>
      </dsp:txXfrm>
    </dsp:sp>
    <dsp:sp modelId="{36B45C25-60AC-452C-B847-C008F51A50DB}">
      <dsp:nvSpPr>
        <dsp:cNvPr id="0" name=""/>
        <dsp:cNvSpPr/>
      </dsp:nvSpPr>
      <dsp:spPr>
        <a:xfrm>
          <a:off x="289845" y="2567635"/>
          <a:ext cx="1375920" cy="1375920"/>
        </a:xfrm>
        <a:prstGeom prst="ellipse">
          <a:avLst/>
        </a:prstGeom>
        <a:solidFill>
          <a:srgbClr val="00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4871A-3E0C-44B7-8E9B-ADF7FFBC19C3}">
      <dsp:nvSpPr>
        <dsp:cNvPr id="0" name=""/>
        <dsp:cNvSpPr/>
      </dsp:nvSpPr>
      <dsp:spPr>
        <a:xfrm>
          <a:off x="578788" y="2856578"/>
          <a:ext cx="798033" cy="7980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2ED83-3831-4DC9-B2A6-E1C0DAE21911}">
      <dsp:nvSpPr>
        <dsp:cNvPr id="0" name=""/>
        <dsp:cNvSpPr/>
      </dsp:nvSpPr>
      <dsp:spPr>
        <a:xfrm>
          <a:off x="1960605" y="2567635"/>
          <a:ext cx="3243239" cy="137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 education, engagement, and feedback</a:t>
          </a:r>
        </a:p>
      </dsp:txBody>
      <dsp:txXfrm>
        <a:off x="1960605" y="2567635"/>
        <a:ext cx="3243239" cy="1375920"/>
      </dsp:txXfrm>
    </dsp:sp>
    <dsp:sp modelId="{2CB7D5A4-91F5-42C2-9EF9-F2B4328C1EEF}">
      <dsp:nvSpPr>
        <dsp:cNvPr id="0" name=""/>
        <dsp:cNvSpPr/>
      </dsp:nvSpPr>
      <dsp:spPr>
        <a:xfrm>
          <a:off x="5768955" y="2567635"/>
          <a:ext cx="1375920" cy="1375920"/>
        </a:xfrm>
        <a:prstGeom prst="ellipse">
          <a:avLst/>
        </a:prstGeom>
        <a:solidFill>
          <a:srgbClr val="00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6BDE2-CBED-4A6F-97C2-C1FDC06B392F}">
      <dsp:nvSpPr>
        <dsp:cNvPr id="0" name=""/>
        <dsp:cNvSpPr/>
      </dsp:nvSpPr>
      <dsp:spPr>
        <a:xfrm>
          <a:off x="6050085" y="2886177"/>
          <a:ext cx="798033" cy="798033"/>
        </a:xfrm>
        <a:prstGeom prst="actionButtonDocumen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E96BC-CDD4-4C05-BCE1-6C99796BB811}">
      <dsp:nvSpPr>
        <dsp:cNvPr id="0" name=""/>
        <dsp:cNvSpPr/>
      </dsp:nvSpPr>
      <dsp:spPr>
        <a:xfrm>
          <a:off x="7439715" y="2567635"/>
          <a:ext cx="3243239" cy="137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Comprehensive plan policy updates and recommendations for land use updates</a:t>
          </a:r>
        </a:p>
      </dsp:txBody>
      <dsp:txXfrm>
        <a:off x="7439715" y="2567635"/>
        <a:ext cx="3243239" cy="1375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F9B35-03D0-4746-8B69-0531BE43D3A5}">
      <dsp:nvSpPr>
        <dsp:cNvPr id="0" name=""/>
        <dsp:cNvSpPr/>
      </dsp:nvSpPr>
      <dsp:spPr>
        <a:xfrm>
          <a:off x="9265" y="347154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Community Workshops</a:t>
          </a:r>
        </a:p>
      </dsp:txBody>
      <dsp:txXfrm>
        <a:off x="210388" y="347154"/>
        <a:ext cx="1832456" cy="670410"/>
      </dsp:txXfrm>
    </dsp:sp>
    <dsp:sp modelId="{C65FDB66-C89C-4C3F-8A1B-CC3B480026B5}">
      <dsp:nvSpPr>
        <dsp:cNvPr id="0" name=""/>
        <dsp:cNvSpPr/>
      </dsp:nvSpPr>
      <dsp:spPr>
        <a:xfrm>
          <a:off x="9265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Two workshops in the community. </a:t>
          </a:r>
        </a:p>
      </dsp:txBody>
      <dsp:txXfrm>
        <a:off x="9265" y="1026796"/>
        <a:ext cx="2033579" cy="3005937"/>
      </dsp:txXfrm>
    </dsp:sp>
    <dsp:sp modelId="{E9EF1D85-BA28-4C91-8909-01ABCE78819E}">
      <dsp:nvSpPr>
        <dsp:cNvPr id="0" name=""/>
        <dsp:cNvSpPr/>
      </dsp:nvSpPr>
      <dsp:spPr>
        <a:xfrm>
          <a:off x="2189157" y="356385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Mobile Engagement</a:t>
          </a:r>
        </a:p>
      </dsp:txBody>
      <dsp:txXfrm>
        <a:off x="2390280" y="356385"/>
        <a:ext cx="1832456" cy="670410"/>
      </dsp:txXfrm>
    </dsp:sp>
    <dsp:sp modelId="{7FD982B5-0BCB-49CF-8BD6-942832F0AE95}">
      <dsp:nvSpPr>
        <dsp:cNvPr id="0" name=""/>
        <dsp:cNvSpPr/>
      </dsp:nvSpPr>
      <dsp:spPr>
        <a:xfrm>
          <a:off x="2189157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Mobile engagement opportunities include Community Walk and Talks and Community Ambassador Training.</a:t>
          </a:r>
        </a:p>
      </dsp:txBody>
      <dsp:txXfrm>
        <a:off x="2189157" y="1026796"/>
        <a:ext cx="2033579" cy="3005937"/>
      </dsp:txXfrm>
    </dsp:sp>
    <dsp:sp modelId="{763BB3D8-3B1A-4AC8-8D17-A6D0DBE4D405}">
      <dsp:nvSpPr>
        <dsp:cNvPr id="0" name=""/>
        <dsp:cNvSpPr/>
      </dsp:nvSpPr>
      <dsp:spPr>
        <a:xfrm>
          <a:off x="4369048" y="356385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Focus Groups</a:t>
          </a:r>
        </a:p>
      </dsp:txBody>
      <dsp:txXfrm>
        <a:off x="4570171" y="356385"/>
        <a:ext cx="1832456" cy="670410"/>
      </dsp:txXfrm>
    </dsp:sp>
    <dsp:sp modelId="{CADFFCA8-17D5-456E-B690-7D60C12EBD7C}">
      <dsp:nvSpPr>
        <dsp:cNvPr id="0" name=""/>
        <dsp:cNvSpPr/>
      </dsp:nvSpPr>
      <dsp:spPr>
        <a:xfrm>
          <a:off x="4369048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Stakeholder meetings and focus groups with business stakeholders, community groups and/or neighborhood groups.</a:t>
          </a:r>
        </a:p>
      </dsp:txBody>
      <dsp:txXfrm>
        <a:off x="4369048" y="1026796"/>
        <a:ext cx="2033579" cy="3005937"/>
      </dsp:txXfrm>
    </dsp:sp>
    <dsp:sp modelId="{0E0D19EB-3706-400C-AA3E-7955C3DBC935}">
      <dsp:nvSpPr>
        <dsp:cNvPr id="0" name=""/>
        <dsp:cNvSpPr/>
      </dsp:nvSpPr>
      <dsp:spPr>
        <a:xfrm>
          <a:off x="6548940" y="356385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Online Engagement</a:t>
          </a:r>
        </a:p>
      </dsp:txBody>
      <dsp:txXfrm>
        <a:off x="6750063" y="356385"/>
        <a:ext cx="1832456" cy="670410"/>
      </dsp:txXfrm>
    </dsp:sp>
    <dsp:sp modelId="{ACE4A545-AA9A-45CA-B2DE-B7375415E87B}">
      <dsp:nvSpPr>
        <dsp:cNvPr id="0" name=""/>
        <dsp:cNvSpPr/>
      </dsp:nvSpPr>
      <dsp:spPr>
        <a:xfrm>
          <a:off x="6548940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 online survey on the project website. </a:t>
          </a:r>
        </a:p>
      </dsp:txBody>
      <dsp:txXfrm>
        <a:off x="6548940" y="1026796"/>
        <a:ext cx="2033579" cy="3005937"/>
      </dsp:txXfrm>
    </dsp:sp>
    <dsp:sp modelId="{190B1E0B-6E60-4885-B87A-03EC02B68F9A}">
      <dsp:nvSpPr>
        <dsp:cNvPr id="0" name=""/>
        <dsp:cNvSpPr/>
      </dsp:nvSpPr>
      <dsp:spPr>
        <a:xfrm>
          <a:off x="8728832" y="356385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Vision Toolkit</a:t>
          </a:r>
        </a:p>
      </dsp:txBody>
      <dsp:txXfrm>
        <a:off x="8929955" y="356385"/>
        <a:ext cx="1832456" cy="670410"/>
      </dsp:txXfrm>
    </dsp:sp>
    <dsp:sp modelId="{96E9B3EC-064B-443F-8A42-675E13C15541}">
      <dsp:nvSpPr>
        <dsp:cNvPr id="0" name=""/>
        <dsp:cNvSpPr/>
      </dsp:nvSpPr>
      <dsp:spPr>
        <a:xfrm>
          <a:off x="8728832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Materials available to bring to your community organizations and neighborhoods.</a:t>
          </a:r>
        </a:p>
      </dsp:txBody>
      <dsp:txXfrm>
        <a:off x="8728832" y="1026796"/>
        <a:ext cx="2033579" cy="3005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06B37-4C76-42C8-824D-38CC93B207E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AB601-1B72-4D81-80AC-E54A3FDE6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5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5F66A-1CF1-4122-9D4F-04075BCD7D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0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61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5F66A-1CF1-4122-9D4F-04075BCD7D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5F66A-1CF1-4122-9D4F-04075BCD7D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9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 with low confidence">
            <a:extLst>
              <a:ext uri="{FF2B5EF4-FFF2-40B4-BE49-F238E27FC236}">
                <a16:creationId xmlns:a16="http://schemas.microsoft.com/office/drawing/2014/main" id="{5FF10354-C718-4223-9C06-4C583FD51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3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venn diagram&#10;&#10;Description automatically generated with medium confidence">
            <a:extLst>
              <a:ext uri="{FF2B5EF4-FFF2-40B4-BE49-F238E27FC236}">
                <a16:creationId xmlns:a16="http://schemas.microsoft.com/office/drawing/2014/main" id="{AADE277E-7AD7-465D-A18E-189FE20BA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705AA-4B28-4AC7-B67A-4BCC7F9C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668" y="365125"/>
            <a:ext cx="516913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E463-84B8-4B73-9417-EF8BD4F12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668" y="1825625"/>
            <a:ext cx="516913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61A2-02A7-4B51-92BC-4881A19E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7B5-FA10-4C58-B0BA-EA8EBC8EC63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EA5F3-14CF-415C-9B62-B93BBC22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66CC3-B01E-485D-9A50-C3EB557A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C964-D891-4473-B7A3-881777914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8910834-F8B2-481A-BDB7-2FDBB540DD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96704-FA33-4BCB-8DB5-8DE01311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444" y="512705"/>
            <a:ext cx="4580890" cy="2852737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3924-B1D3-44A7-ACF3-DACCA738F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2444" y="3392430"/>
            <a:ext cx="458089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3ED03-1C97-44E0-BBBD-DE890970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7B5-FA10-4C58-B0BA-EA8EBC8EC63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FFF79-43D0-49BA-A31E-3F46B4A5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4EE8-3DB5-4A8E-B04A-B74660FA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C964-D891-4473-B7A3-881777914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4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54C7-C5BA-41B9-A882-AD803242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0AE76-84CE-49B2-A394-622B5ADE8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20BDB-2A15-4E57-BD9E-E3404AD23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B5C80-5443-4409-B622-CD3E6585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7B5-FA10-4C58-B0BA-EA8EBC8EC63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9C46-BB87-4698-89C1-199F22D58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A7E58-92F5-4CB7-97C4-85D63387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C964-D891-4473-B7A3-881777914A0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BDF6F7D-B30C-40E1-827A-D6054C9E71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7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AF57942A-8A47-448E-AD0D-5E2B25A0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0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A1CD99-FBD6-BF20-3ED3-4B6EFE7C1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2AFD-FE4B-43BA-B668-100D74AC4F8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32D44-02A3-4A8C-1577-0EECD7AF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7EB13-143F-8B07-1571-07C9B761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6D7-6F34-4D60-B79D-6518658A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4360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66CFB-69F7-4B0F-92D5-EDAF0E99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1605-9314-4FAF-9356-C39BC0D43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42D2D-BCC4-4F02-9510-3679C81E6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D27B5-FA10-4C58-B0BA-EA8EBC8EC63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F1BE-382D-45EF-8082-BE35B9C87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45D-5F7C-483A-9248-79E87C4E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4C964-D891-4473-B7A3-881777914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www.fdotd7studies.com%2Fprojects%2Ffowler-florida-to-56th%2F&amp;data=05%7C01%7CAmber.Russo%40dot.state.fl.us%7Cde9db2f8be1f4fcc98fa08daa861b386%7Cdb21de5dbc9c420c8f3f8f08f85b5ada%7C0%7C0%7C638007436017580529%7CUnknown%7CTWFpbGZsb3d8eyJWIjoiMC4wLjAwMDAiLCJQIjoiV2luMzIiLCJBTiI6Ik1haWwiLCJXVCI6Mn0%3D%7C1000%7C%7C%7C&amp;sdata=b9dsZALMPRxDTnTqSG10PX0f4QNlkuwFQtolgZTMGF8%3D&amp;reserved=0" TargetMode="External"/><Relationship Id="rId2" Type="http://schemas.openxmlformats.org/officeDocument/2006/relationships/hyperlink" Target="http://gohart.org/Pages/brt-arterial.aspx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2.png"/><Relationship Id="rId7" Type="http://schemas.openxmlformats.org/officeDocument/2006/relationships/image" Target="../media/image2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E5790D-2E18-4EEB-9F10-8ABE6B96A2C1}"/>
              </a:ext>
            </a:extLst>
          </p:cNvPr>
          <p:cNvSpPr txBox="1"/>
          <p:nvPr/>
        </p:nvSpPr>
        <p:spPr>
          <a:xfrm>
            <a:off x="7889966" y="6248289"/>
            <a:ext cx="4066903" cy="461665"/>
          </a:xfrm>
          <a:prstGeom prst="rect">
            <a:avLst/>
          </a:prstGeom>
          <a:solidFill>
            <a:srgbClr val="DFED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Open House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39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42805-E9BC-4E14-B185-D04D2675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62843"/>
            <a:ext cx="5169131" cy="373231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Today’s Workshop</a:t>
            </a:r>
          </a:p>
        </p:txBody>
      </p:sp>
    </p:spTree>
    <p:extLst>
      <p:ext uri="{BB962C8B-B14F-4D97-AF65-F5344CB8AC3E}">
        <p14:creationId xmlns:p14="http://schemas.microsoft.com/office/powerpoint/2010/main" val="30173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85746AA-431F-4DC7-A37A-21BA69362599}"/>
              </a:ext>
            </a:extLst>
          </p:cNvPr>
          <p:cNvSpPr txBox="1">
            <a:spLocks/>
          </p:cNvSpPr>
          <p:nvPr/>
        </p:nvSpPr>
        <p:spPr>
          <a:xfrm>
            <a:off x="580292" y="0"/>
            <a:ext cx="10972800" cy="91468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Unincorporated County Future Land Use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121959" y="15733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Workshop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F1154-0B5B-4943-810C-B0F8C61FD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4508" y="2643848"/>
            <a:ext cx="6537428" cy="590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Station 2 – On-Going Study Area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691A0-98A2-4EBE-ABF4-65DD56A5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0" y="1299654"/>
            <a:ext cx="876300" cy="1000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65A434-3AEA-4E57-957E-6EF4B304E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58" y="2494903"/>
            <a:ext cx="857250" cy="819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E30D35-E236-449C-8B95-08404EA8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21" y="4777075"/>
            <a:ext cx="942975" cy="819150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372612D-A186-44CF-A5EE-7BAAC19300B1}"/>
              </a:ext>
            </a:extLst>
          </p:cNvPr>
          <p:cNvSpPr txBox="1">
            <a:spLocks/>
          </p:cNvSpPr>
          <p:nvPr/>
        </p:nvSpPr>
        <p:spPr>
          <a:xfrm>
            <a:off x="1114508" y="1540668"/>
            <a:ext cx="5363178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Station 1 - Project Information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F278ECD-3C49-411A-8241-10D2223582BE}"/>
              </a:ext>
            </a:extLst>
          </p:cNvPr>
          <p:cNvSpPr txBox="1">
            <a:spLocks/>
          </p:cNvSpPr>
          <p:nvPr/>
        </p:nvSpPr>
        <p:spPr>
          <a:xfrm>
            <a:off x="1157369" y="3840303"/>
            <a:ext cx="6238853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Station 3 – Opportunities and Challenges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2A739BE4-D94D-4AE4-A8E6-DCCB238E31E6}"/>
              </a:ext>
            </a:extLst>
          </p:cNvPr>
          <p:cNvSpPr txBox="1">
            <a:spLocks/>
          </p:cNvSpPr>
          <p:nvPr/>
        </p:nvSpPr>
        <p:spPr>
          <a:xfrm>
            <a:off x="1157370" y="4968318"/>
            <a:ext cx="5363178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Station 4 – Live, Work, Travel Map</a:t>
            </a:r>
          </a:p>
        </p:txBody>
      </p:sp>
      <p:pic>
        <p:nvPicPr>
          <p:cNvPr id="25" name="Graphic 24" descr="Clipboard Mixed with solid fill">
            <a:extLst>
              <a:ext uri="{FF2B5EF4-FFF2-40B4-BE49-F238E27FC236}">
                <a16:creationId xmlns:a16="http://schemas.microsoft.com/office/drawing/2014/main" id="{7CEE4F1B-DE4D-47E8-9A63-3549830D3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108" y="36581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42805-E9BC-4E14-B185-D04D2675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62843"/>
            <a:ext cx="5169131" cy="373231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42786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Background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A4EA30F-CAD2-47A1-9429-3A0353BA8EB4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838200" y="1374849"/>
            <a:ext cx="5181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normAutofit fontScale="92500" lnSpcReduction="20000"/>
          </a:bodyPr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2732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Fowler Ave intersects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Hillsbo</a:t>
            </a:r>
            <a:r>
              <a:rPr lang="en-US" altLang="en-US" dirty="0">
                <a:latin typeface="Arial"/>
              </a:rPr>
              <a:t>rough County and City of Tampa boundaries</a:t>
            </a:r>
          </a:p>
          <a:p>
            <a:pPr marL="272732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Provides unique land use </a:t>
            </a:r>
            <a:r>
              <a:rPr lang="en-US" altLang="en-US" dirty="0">
                <a:latin typeface="Arial"/>
              </a:rPr>
              <a:t>challenges</a:t>
            </a:r>
          </a:p>
          <a:p>
            <a:pPr marL="272732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Arial"/>
              </a:rPr>
              <a:t>Synergy with other studies and partners:</a:t>
            </a:r>
          </a:p>
          <a:p>
            <a:pPr marL="1187132" lvl="3" indent="-273050"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FDOT PD&amp;E Study</a:t>
            </a:r>
          </a:p>
          <a:p>
            <a:pPr marL="1187132" lvl="3" indent="-273050"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rial"/>
                <a:cs typeface="Arial"/>
              </a:rPr>
              <a:t>HART Arterial BRT Study</a:t>
            </a:r>
          </a:p>
          <a:p>
            <a:pPr marL="1187132" lvl="3" indent="-273050"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USF </a:t>
            </a:r>
          </a:p>
          <a:p>
            <a:pPr marL="1187132" lvl="3" indent="-273050"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rial"/>
                <a:cs typeface="Arial"/>
              </a:rPr>
              <a:t>Soaring City !p / University Mall</a:t>
            </a:r>
            <a:endParaRPr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DF7B9D-639B-4D57-A276-DD9F73760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705984"/>
            <a:ext cx="6029062" cy="2360314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9" name="Picture 2" descr="slider_eastfowlerave">
            <a:extLst>
              <a:ext uri="{FF2B5EF4-FFF2-40B4-BE49-F238E27FC236}">
                <a16:creationId xmlns:a16="http://schemas.microsoft.com/office/drawing/2014/main" id="{F6E453D8-B495-4590-83C8-A5C6470F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39" y="3365873"/>
            <a:ext cx="6012723" cy="2360314"/>
          </a:xfrm>
          <a:prstGeom prst="rect">
            <a:avLst/>
          </a:prstGeom>
          <a:noFill/>
          <a:ln>
            <a:solidFill>
              <a:srgbClr val="0067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1799542-7FCB-4ED2-BDA4-4FF3DBA67160}"/>
              </a:ext>
            </a:extLst>
          </p:cNvPr>
          <p:cNvSpPr/>
          <p:nvPr/>
        </p:nvSpPr>
        <p:spPr>
          <a:xfrm>
            <a:off x="0" y="6147209"/>
            <a:ext cx="8667750" cy="588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6" y="-17667"/>
            <a:ext cx="11662913" cy="1325563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Planned Transportation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E4CEA-109C-4A58-8855-38ABB9D1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/>
          <a:stretch/>
        </p:blipFill>
        <p:spPr>
          <a:xfrm>
            <a:off x="-12559" y="992144"/>
            <a:ext cx="7838979" cy="58658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6E1A-A7AE-40BD-A13C-C74ECA8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19632-3CBE-4EF7-9704-DFE74B9474A5}"/>
              </a:ext>
            </a:extLst>
          </p:cNvPr>
          <p:cNvSpPr txBox="1"/>
          <p:nvPr/>
        </p:nvSpPr>
        <p:spPr>
          <a:xfrm>
            <a:off x="8080203" y="1717223"/>
            <a:ext cx="411179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Bruce B Downs Blvd at Campus Hill Transportation Facilities Upgrade (ADA compliance)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83F34A-F6A7-4984-9831-1F2CA00429C9}"/>
              </a:ext>
            </a:extLst>
          </p:cNvPr>
          <p:cNvSpPr txBox="1"/>
          <p:nvPr/>
        </p:nvSpPr>
        <p:spPr>
          <a:xfrm>
            <a:off x="7707382" y="994317"/>
            <a:ext cx="43736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Unincorporated County CIP Project Point Descriptions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08598A-9A3F-4EE9-9FF9-9EF886FD53F9}"/>
              </a:ext>
            </a:extLst>
          </p:cNvPr>
          <p:cNvSpPr txBox="1"/>
          <p:nvPr/>
        </p:nvSpPr>
        <p:spPr>
          <a:xfrm>
            <a:off x="8080203" y="2803737"/>
            <a:ext cx="392261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Sidewalk Improvements along Bruce B Downs Boulevard from USF Pine Drive to Fletcher Avenue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AD29C0-607F-464C-ADB8-601CE0D9C203}"/>
              </a:ext>
            </a:extLst>
          </p:cNvPr>
          <p:cNvSpPr txBox="1"/>
          <p:nvPr/>
        </p:nvSpPr>
        <p:spPr>
          <a:xfrm>
            <a:off x="8080203" y="4754430"/>
            <a:ext cx="411179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Copeland Park Pond Overlook and ecosystem restoration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9F01D5-E148-43E8-B221-A19416490CB2}"/>
              </a:ext>
            </a:extLst>
          </p:cNvPr>
          <p:cNvSpPr txBox="1"/>
          <p:nvPr/>
        </p:nvSpPr>
        <p:spPr>
          <a:xfrm>
            <a:off x="7707382" y="3986309"/>
            <a:ext cx="43736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Tampa CIP Project Point Descriptions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09D650-4F07-4808-870B-FE00EA5FB3CF}"/>
              </a:ext>
            </a:extLst>
          </p:cNvPr>
          <p:cNvSpPr txBox="1"/>
          <p:nvPr/>
        </p:nvSpPr>
        <p:spPr>
          <a:xfrm>
            <a:off x="8080203" y="5589319"/>
            <a:ext cx="392261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Copeland Park Flooding Relief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D1C628-3B59-4331-B291-F1BA7D346A1E}"/>
              </a:ext>
            </a:extLst>
          </p:cNvPr>
          <p:cNvSpPr txBox="1"/>
          <p:nvPr/>
        </p:nvSpPr>
        <p:spPr>
          <a:xfrm>
            <a:off x="7565999" y="2435959"/>
            <a:ext cx="2090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DAEE64-2C05-4605-954B-2DDB08E13588}"/>
              </a:ext>
            </a:extLst>
          </p:cNvPr>
          <p:cNvGrpSpPr/>
          <p:nvPr/>
        </p:nvGrpSpPr>
        <p:grpSpPr>
          <a:xfrm>
            <a:off x="7825383" y="2825757"/>
            <a:ext cx="243840" cy="369332"/>
            <a:chOff x="7536178" y="2328811"/>
            <a:chExt cx="243840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FE8FA89-D5EC-4E9A-B4BD-EC2DE0C77020}"/>
                </a:ext>
              </a:extLst>
            </p:cNvPr>
            <p:cNvSpPr/>
            <p:nvPr/>
          </p:nvSpPr>
          <p:spPr>
            <a:xfrm>
              <a:off x="7536178" y="2402265"/>
              <a:ext cx="243840" cy="24384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AFAFD3-5893-43BA-9C9B-739FAFB6ACC6}"/>
                </a:ext>
              </a:extLst>
            </p:cNvPr>
            <p:cNvSpPr txBox="1"/>
            <p:nvPr/>
          </p:nvSpPr>
          <p:spPr>
            <a:xfrm>
              <a:off x="7550348" y="2328811"/>
              <a:ext cx="2090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A3AB9019-4D34-466C-A914-C4C0DE11EDB3}"/>
              </a:ext>
            </a:extLst>
          </p:cNvPr>
          <p:cNvSpPr/>
          <p:nvPr/>
        </p:nvSpPr>
        <p:spPr>
          <a:xfrm>
            <a:off x="7825383" y="1837246"/>
            <a:ext cx="243840" cy="24384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F0D604-6CF0-443A-BEE6-3EAA1846AB4F}"/>
              </a:ext>
            </a:extLst>
          </p:cNvPr>
          <p:cNvSpPr txBox="1"/>
          <p:nvPr/>
        </p:nvSpPr>
        <p:spPr>
          <a:xfrm>
            <a:off x="7837400" y="1767009"/>
            <a:ext cx="2090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2A02A94E-7429-495D-A893-FCBA7EBD23AC}"/>
              </a:ext>
            </a:extLst>
          </p:cNvPr>
          <p:cNvSpPr/>
          <p:nvPr/>
        </p:nvSpPr>
        <p:spPr>
          <a:xfrm>
            <a:off x="3663919" y="2513324"/>
            <a:ext cx="211049" cy="208967"/>
          </a:xfrm>
          <a:prstGeom prst="wedgeRoundRectCallout">
            <a:avLst>
              <a:gd name="adj1" fmla="val 100168"/>
              <a:gd name="adj2" fmla="val -25433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9A96927-F73F-4656-B0CA-5EC2A368C807}"/>
              </a:ext>
            </a:extLst>
          </p:cNvPr>
          <p:cNvSpPr/>
          <p:nvPr/>
        </p:nvSpPr>
        <p:spPr>
          <a:xfrm>
            <a:off x="3663918" y="2161186"/>
            <a:ext cx="211049" cy="208967"/>
          </a:xfrm>
          <a:prstGeom prst="wedgeRoundRectCallout">
            <a:avLst>
              <a:gd name="adj1" fmla="val 101625"/>
              <a:gd name="adj2" fmla="val 41503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38309610-4A20-4637-8EE6-C1E0020E5C2D}"/>
              </a:ext>
            </a:extLst>
          </p:cNvPr>
          <p:cNvSpPr/>
          <p:nvPr/>
        </p:nvSpPr>
        <p:spPr>
          <a:xfrm>
            <a:off x="2062697" y="3716104"/>
            <a:ext cx="211049" cy="208967"/>
          </a:xfrm>
          <a:prstGeom prst="wedgeRoundRectCallout">
            <a:avLst>
              <a:gd name="adj1" fmla="val 90850"/>
              <a:gd name="adj2" fmla="val 61612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9647D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4F7D7C8-5A4E-44DE-BEC7-B341A91F0234}"/>
              </a:ext>
            </a:extLst>
          </p:cNvPr>
          <p:cNvSpPr/>
          <p:nvPr/>
        </p:nvSpPr>
        <p:spPr>
          <a:xfrm>
            <a:off x="2483361" y="3716103"/>
            <a:ext cx="211049" cy="208967"/>
          </a:xfrm>
          <a:prstGeom prst="wedgeRoundRectCallout">
            <a:avLst>
              <a:gd name="adj1" fmla="val -13972"/>
              <a:gd name="adj2" fmla="val 96901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9647D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9E451B-7184-4496-B5F1-2FC4FDBC391A}"/>
              </a:ext>
            </a:extLst>
          </p:cNvPr>
          <p:cNvGrpSpPr/>
          <p:nvPr/>
        </p:nvGrpSpPr>
        <p:grpSpPr>
          <a:xfrm>
            <a:off x="7825383" y="5589319"/>
            <a:ext cx="243840" cy="369332"/>
            <a:chOff x="7536178" y="2328811"/>
            <a:chExt cx="243840" cy="36933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4E05B62-A88C-4FF4-BDCA-696C0682D93D}"/>
                </a:ext>
              </a:extLst>
            </p:cNvPr>
            <p:cNvSpPr/>
            <p:nvPr/>
          </p:nvSpPr>
          <p:spPr>
            <a:xfrm>
              <a:off x="7536178" y="2402265"/>
              <a:ext cx="243840" cy="243840"/>
            </a:xfrm>
            <a:prstGeom prst="ellipse">
              <a:avLst/>
            </a:prstGeom>
            <a:solidFill>
              <a:srgbClr val="9647D1"/>
            </a:solidFill>
            <a:ln>
              <a:solidFill>
                <a:srgbClr val="9647D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27E710-A5FF-4F31-ADCA-7C147CB792D9}"/>
                </a:ext>
              </a:extLst>
            </p:cNvPr>
            <p:cNvSpPr txBox="1"/>
            <p:nvPr/>
          </p:nvSpPr>
          <p:spPr>
            <a:xfrm>
              <a:off x="7550348" y="2328811"/>
              <a:ext cx="2090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4CDCBC69-5613-4D6B-9F05-4A39CCA0F776}"/>
              </a:ext>
            </a:extLst>
          </p:cNvPr>
          <p:cNvSpPr/>
          <p:nvPr/>
        </p:nvSpPr>
        <p:spPr>
          <a:xfrm>
            <a:off x="7822136" y="4824566"/>
            <a:ext cx="243840" cy="243840"/>
          </a:xfrm>
          <a:prstGeom prst="ellipse">
            <a:avLst/>
          </a:prstGeom>
          <a:solidFill>
            <a:srgbClr val="9647D1"/>
          </a:solidFill>
          <a:ln>
            <a:solidFill>
              <a:srgbClr val="9647D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16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443CB-45E3-436D-AB7C-0E2A684D8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2" y="102319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HART BRT Study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http://gohart.org/Pages/brt-arterial.aspx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2A8B38E0-94A3-4026-89EB-F4E03C9B2F44}"/>
              </a:ext>
            </a:extLst>
          </p:cNvPr>
          <p:cNvSpPr txBox="1">
            <a:spLocks/>
          </p:cNvSpPr>
          <p:nvPr/>
        </p:nvSpPr>
        <p:spPr>
          <a:xfrm>
            <a:off x="148085" y="17712"/>
            <a:ext cx="116629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On-Going Study Area Efforts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BDF166-2CB5-4DAC-8151-9548C4B69C51}"/>
              </a:ext>
            </a:extLst>
          </p:cNvPr>
          <p:cNvSpPr txBox="1">
            <a:spLocks/>
          </p:cNvSpPr>
          <p:nvPr/>
        </p:nvSpPr>
        <p:spPr>
          <a:xfrm>
            <a:off x="6309051" y="1023193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FDOT Fowler Avenue PD&amp;E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https://www.fdotd7studies.com/projects/fowler-florida-to-56th/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C97823D-E2E0-40EC-BDDF-61A1701E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5" y="3392648"/>
            <a:ext cx="5091013" cy="109362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59EAAC0-F9C1-493A-8431-52FD5596C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98" y="2696935"/>
            <a:ext cx="4970106" cy="24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3CDD9C-CC9A-46B2-BD46-8A48DD6DD84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Demographics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FF776-DEF3-4D6C-A33F-CCCFA5A7A627}"/>
              </a:ext>
            </a:extLst>
          </p:cNvPr>
          <p:cNvSpPr txBox="1"/>
          <p:nvPr/>
        </p:nvSpPr>
        <p:spPr>
          <a:xfrm>
            <a:off x="4142170" y="2642255"/>
            <a:ext cx="609777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Number of Households: </a:t>
            </a:r>
            <a:r>
              <a:rPr lang="en-US" sz="2400" dirty="0"/>
              <a:t>6,080</a:t>
            </a:r>
          </a:p>
          <a:p>
            <a:pPr marL="5095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F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Household Size: 2.44</a:t>
            </a:r>
            <a:endParaRPr lang="en-US" sz="2400" dirty="0"/>
          </a:p>
        </p:txBody>
      </p:sp>
      <p:pic>
        <p:nvPicPr>
          <p:cNvPr id="13" name="Content Placeholder 6" descr="Group of men with solid fill">
            <a:extLst>
              <a:ext uri="{FF2B5EF4-FFF2-40B4-BE49-F238E27FC236}">
                <a16:creationId xmlns:a16="http://schemas.microsoft.com/office/drawing/2014/main" id="{2C8A38BE-D873-4839-99A4-82D9B23CD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7768" y="1370024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FB2431-41C4-4130-B593-967AB9A7D53A}"/>
              </a:ext>
            </a:extLst>
          </p:cNvPr>
          <p:cNvSpPr txBox="1"/>
          <p:nvPr/>
        </p:nvSpPr>
        <p:spPr>
          <a:xfrm>
            <a:off x="4142170" y="1514395"/>
            <a:ext cx="609777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Population: </a:t>
            </a:r>
            <a:r>
              <a:rPr lang="en-US" sz="2400" dirty="0"/>
              <a:t>15,120</a:t>
            </a:r>
          </a:p>
          <a:p>
            <a:pPr marL="509588" indent="-222250">
              <a:buClr>
                <a:srgbClr val="C0CF3A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Approx. 1% of County population</a:t>
            </a:r>
          </a:p>
        </p:txBody>
      </p:sp>
      <p:pic>
        <p:nvPicPr>
          <p:cNvPr id="15" name="Graphic 14" descr="House with solid fill">
            <a:extLst>
              <a:ext uri="{FF2B5EF4-FFF2-40B4-BE49-F238E27FC236}">
                <a16:creationId xmlns:a16="http://schemas.microsoft.com/office/drawing/2014/main" id="{49760FC1-09D0-49DA-AA20-2D87BD4DC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7771" y="2496354"/>
            <a:ext cx="839715" cy="8397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68FE5F-4681-42D3-AA84-A270AADAA551}"/>
              </a:ext>
            </a:extLst>
          </p:cNvPr>
          <p:cNvSpPr txBox="1"/>
          <p:nvPr/>
        </p:nvSpPr>
        <p:spPr>
          <a:xfrm>
            <a:off x="4142168" y="3557305"/>
            <a:ext cx="533754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25%</a:t>
            </a:r>
            <a:r>
              <a:rPr lang="en-US" sz="2400" dirty="0"/>
              <a:t> of households do not have a vehicle</a:t>
            </a:r>
            <a:endParaRPr lang="en-US" sz="2400" b="1" dirty="0"/>
          </a:p>
        </p:txBody>
      </p:sp>
      <p:pic>
        <p:nvPicPr>
          <p:cNvPr id="17" name="Graphic 16" descr="No Driving with solid fill">
            <a:extLst>
              <a:ext uri="{FF2B5EF4-FFF2-40B4-BE49-F238E27FC236}">
                <a16:creationId xmlns:a16="http://schemas.microsoft.com/office/drawing/2014/main" id="{D7862DF0-2286-49FC-BCD0-CFB99FFB3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7771" y="3548587"/>
            <a:ext cx="839715" cy="839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23B9C4-F010-4A07-A0C7-739BF41133FD}"/>
              </a:ext>
            </a:extLst>
          </p:cNvPr>
          <p:cNvSpPr txBox="1"/>
          <p:nvPr/>
        </p:nvSpPr>
        <p:spPr>
          <a:xfrm>
            <a:off x="4142168" y="4600820"/>
            <a:ext cx="609777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Total Employees: </a:t>
            </a:r>
            <a:r>
              <a:rPr lang="en-US" sz="2400" dirty="0"/>
              <a:t>9,950</a:t>
            </a:r>
          </a:p>
          <a:p>
            <a:pPr marL="5095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F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About 1.5% of total County employees</a:t>
            </a:r>
            <a:endParaRPr lang="en-US" sz="2400" dirty="0"/>
          </a:p>
        </p:txBody>
      </p:sp>
      <p:pic>
        <p:nvPicPr>
          <p:cNvPr id="19" name="Graphic 18" descr="Briefcase with solid fill">
            <a:extLst>
              <a:ext uri="{FF2B5EF4-FFF2-40B4-BE49-F238E27FC236}">
                <a16:creationId xmlns:a16="http://schemas.microsoft.com/office/drawing/2014/main" id="{EEC4DAC6-9BD4-45A1-A293-EF010580D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23757" y="4600820"/>
            <a:ext cx="839715" cy="83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45" y="198107"/>
            <a:ext cx="3973658" cy="1756481"/>
          </a:xfrm>
        </p:spPr>
        <p:txBody>
          <a:bodyPr>
            <a:normAutofit/>
          </a:bodyPr>
          <a:lstStyle/>
          <a:p>
            <a:r>
              <a:rPr lang="en-US" sz="3600" dirty="0"/>
              <a:t>Household Income Expressed as a Percentage of AMI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6E1A-A7AE-40BD-A13C-C74ECA8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 descr="Chart, treemap chart&#10;&#10;Description automatically generated">
            <a:extLst>
              <a:ext uri="{FF2B5EF4-FFF2-40B4-BE49-F238E27FC236}">
                <a16:creationId xmlns:a16="http://schemas.microsoft.com/office/drawing/2014/main" id="{1AA7D118-257E-4FFD-A671-4B9B030A6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t="6812" r="1359"/>
          <a:stretch/>
        </p:blipFill>
        <p:spPr>
          <a:xfrm>
            <a:off x="4728753" y="550617"/>
            <a:ext cx="7463247" cy="5535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679923-1E50-42D9-BAFE-624927B035BB}"/>
              </a:ext>
            </a:extLst>
          </p:cNvPr>
          <p:cNvSpPr txBox="1"/>
          <p:nvPr/>
        </p:nvSpPr>
        <p:spPr>
          <a:xfrm>
            <a:off x="8126277" y="5568719"/>
            <a:ext cx="39736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data sourced from 2020 ACS 5-Year Estimates, AMI determined using FHFC 2020 Income Limits for a Three Person Household</a:t>
            </a:r>
            <a:endParaRPr lang="en-US" sz="1400" i="1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63BA4F2-4DC6-4703-8BBB-934AB73C0A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027112"/>
              </p:ext>
            </p:extLst>
          </p:nvPr>
        </p:nvGraphicFramePr>
        <p:xfrm>
          <a:off x="199044" y="1891970"/>
          <a:ext cx="4437643" cy="327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1EEEC5C-269A-4EA4-A3F5-C99277AEAB4E}"/>
              </a:ext>
            </a:extLst>
          </p:cNvPr>
          <p:cNvSpPr txBox="1"/>
          <p:nvPr/>
        </p:nvSpPr>
        <p:spPr>
          <a:xfrm>
            <a:off x="92065" y="5129347"/>
            <a:ext cx="454462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i="1" dirty="0"/>
              <a:t>The Study Area median household income is 64% lower than the Tampa-St. Pete-Clearwater MSA median household income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4324AA-0887-4A7F-9EC4-E336ED2AF268}"/>
              </a:ext>
            </a:extLst>
          </p:cNvPr>
          <p:cNvSpPr/>
          <p:nvPr/>
        </p:nvSpPr>
        <p:spPr>
          <a:xfrm>
            <a:off x="0" y="6147209"/>
            <a:ext cx="8667750" cy="588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8DA2E-EFD4-4A9A-B0FD-4129168E5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3485"/>
          <a:stretch/>
        </p:blipFill>
        <p:spPr>
          <a:xfrm>
            <a:off x="-4938" y="1070125"/>
            <a:ext cx="7648896" cy="53005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5" y="17712"/>
            <a:ext cx="11662913" cy="1325563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Vulnerability to Displacement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6E1A-A7AE-40BD-A13C-C74ECA8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4019F9-1686-4158-844D-6FDCC637CFD3}"/>
              </a:ext>
            </a:extLst>
          </p:cNvPr>
          <p:cNvGrpSpPr/>
          <p:nvPr/>
        </p:nvGrpSpPr>
        <p:grpSpPr>
          <a:xfrm>
            <a:off x="2509983" y="5777877"/>
            <a:ext cx="7182749" cy="923330"/>
            <a:chOff x="4905375" y="5266384"/>
            <a:chExt cx="7182749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A31E9C-F564-47FC-9B9A-319E6D9EF493}"/>
                </a:ext>
              </a:extLst>
            </p:cNvPr>
            <p:cNvSpPr txBox="1"/>
            <p:nvPr/>
          </p:nvSpPr>
          <p:spPr>
            <a:xfrm>
              <a:off x="4905375" y="5312551"/>
              <a:ext cx="131706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Median Household Income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B8D072-9E03-4C75-A736-582C3CF051BF}"/>
                </a:ext>
              </a:extLst>
            </p:cNvPr>
            <p:cNvSpPr txBox="1"/>
            <p:nvPr/>
          </p:nvSpPr>
          <p:spPr>
            <a:xfrm>
              <a:off x="6598473" y="5312551"/>
              <a:ext cx="135496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Renter-Occupied Households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0366DE-8E0A-4221-8EE7-1F1839F5F1FE}"/>
                </a:ext>
              </a:extLst>
            </p:cNvPr>
            <p:cNvSpPr txBox="1"/>
            <p:nvPr/>
          </p:nvSpPr>
          <p:spPr>
            <a:xfrm>
              <a:off x="8338390" y="5312551"/>
              <a:ext cx="194034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Population 25+ with a Bachelor’s Degree or Higher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045F8A-E159-4ECB-80E5-AF0C0D90D6AF}"/>
                </a:ext>
              </a:extLst>
            </p:cNvPr>
            <p:cNvSpPr/>
            <p:nvPr/>
          </p:nvSpPr>
          <p:spPr>
            <a:xfrm>
              <a:off x="6122221" y="5266384"/>
              <a:ext cx="58538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rgbClr val="006721"/>
                    </a:solidFill>
                    <a:prstDash val="solid"/>
                  </a:ln>
                  <a:solidFill>
                    <a:srgbClr val="80B390"/>
                  </a:solidFill>
                  <a:effectLst/>
                </a:rPr>
                <a:t>+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820CBC-3569-44FF-9D36-5BCADC735B13}"/>
                </a:ext>
              </a:extLst>
            </p:cNvPr>
            <p:cNvSpPr/>
            <p:nvPr/>
          </p:nvSpPr>
          <p:spPr>
            <a:xfrm>
              <a:off x="7853223" y="5266384"/>
              <a:ext cx="58538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rgbClr val="006721"/>
                    </a:solidFill>
                    <a:prstDash val="solid"/>
                  </a:ln>
                  <a:solidFill>
                    <a:srgbClr val="80B390"/>
                  </a:solidFill>
                  <a:effectLst/>
                </a:rPr>
                <a:t>+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9AD6E6-65DD-4F22-80C9-461401D5FF06}"/>
                </a:ext>
              </a:extLst>
            </p:cNvPr>
            <p:cNvSpPr/>
            <p:nvPr/>
          </p:nvSpPr>
          <p:spPr>
            <a:xfrm>
              <a:off x="10178521" y="5266384"/>
              <a:ext cx="58538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rgbClr val="006721"/>
                    </a:solidFill>
                    <a:prstDash val="solid"/>
                  </a:ln>
                  <a:solidFill>
                    <a:srgbClr val="80B390"/>
                  </a:solidFill>
                  <a:effectLst/>
                </a:rPr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D71F94-DDCC-4550-BB8F-AEB84752338A}"/>
                </a:ext>
              </a:extLst>
            </p:cNvPr>
            <p:cNvSpPr txBox="1"/>
            <p:nvPr/>
          </p:nvSpPr>
          <p:spPr>
            <a:xfrm>
              <a:off x="10663687" y="5312551"/>
              <a:ext cx="142443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Vulnerability to Displacement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52B2A61-C2FD-4E98-B67C-7585000D6072}"/>
              </a:ext>
            </a:extLst>
          </p:cNvPr>
          <p:cNvSpPr txBox="1"/>
          <p:nvPr/>
        </p:nvSpPr>
        <p:spPr>
          <a:xfrm>
            <a:off x="7500089" y="1184313"/>
            <a:ext cx="4717773" cy="36625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Census Block Groups in Study Area are below the County Median Income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Average Percent of Renter-Occupied Households = 79.6%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County average = 40.7%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Average Population Over 25 with a Bachelor’s Degree or Higher = 17.3%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average = 34.5%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F3DB7B-F0A2-4EF3-9716-E9158AB5B415}"/>
              </a:ext>
            </a:extLst>
          </p:cNvPr>
          <p:cNvSpPr txBox="1"/>
          <p:nvPr/>
        </p:nvSpPr>
        <p:spPr>
          <a:xfrm>
            <a:off x="7553529" y="4893021"/>
            <a:ext cx="4481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sourced from 2020 ACS 5-Year Estimates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65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BA959E-B45E-4F76-8A20-CFBD42E0C06F}"/>
              </a:ext>
            </a:extLst>
          </p:cNvPr>
          <p:cNvSpPr/>
          <p:nvPr/>
        </p:nvSpPr>
        <p:spPr>
          <a:xfrm>
            <a:off x="0" y="5295014"/>
            <a:ext cx="12192000" cy="1562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85746AA-431F-4DC7-A37A-21BA69362599}"/>
              </a:ext>
            </a:extLst>
          </p:cNvPr>
          <p:cNvSpPr txBox="1">
            <a:spLocks/>
          </p:cNvSpPr>
          <p:nvPr/>
        </p:nvSpPr>
        <p:spPr>
          <a:xfrm>
            <a:off x="580292" y="0"/>
            <a:ext cx="10972800" cy="91468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City Use </a:t>
            </a:r>
          </a:p>
        </p:txBody>
      </p:sp>
      <p:pic>
        <p:nvPicPr>
          <p:cNvPr id="6" name="Content Placeholder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05FCA5F7-38BE-441E-B5A4-EEC44CD6C6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2597" r="1278" b="1965"/>
          <a:stretch/>
        </p:blipFill>
        <p:spPr>
          <a:xfrm>
            <a:off x="16042" y="615848"/>
            <a:ext cx="8194127" cy="623259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4163D71-5FBF-4D40-A728-5FFCC3A597B5}"/>
              </a:ext>
            </a:extLst>
          </p:cNvPr>
          <p:cNvSpPr txBox="1">
            <a:spLocks/>
          </p:cNvSpPr>
          <p:nvPr/>
        </p:nvSpPr>
        <p:spPr>
          <a:xfrm>
            <a:off x="16043" y="9552"/>
            <a:ext cx="116629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Future Land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C16D2-7F84-46EA-A3D9-49F9883D2BC5}"/>
              </a:ext>
            </a:extLst>
          </p:cNvPr>
          <p:cNvSpPr txBox="1"/>
          <p:nvPr/>
        </p:nvSpPr>
        <p:spPr>
          <a:xfrm>
            <a:off x="8155627" y="1153579"/>
            <a:ext cx="4052415" cy="50885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City of Tampa is predominantly Industrial (39.6%), followed by Residential (26.3%)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Unincorporated Hillsborough is predominantly Residential (59.8%)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Tech Corridor Overlay is meant to create economic development opportunities and promote energy-efficient development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56250"/>
      </p:ext>
    </p:extLst>
  </p:cSld>
  <p:clrMapOvr>
    <a:masterClrMapping/>
  </p:clrMapOvr>
  <p:transition spd="med" advTm="2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DD96-B599-4724-B4C0-B1C855BD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829" y="384015"/>
            <a:ext cx="5169131" cy="1325563"/>
          </a:xfrm>
        </p:spPr>
        <p:txBody>
          <a:bodyPr/>
          <a:lstStyle/>
          <a:p>
            <a:r>
              <a:rPr lang="en-US" b="1" dirty="0"/>
              <a:t>Presentation 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A775-941F-49A2-9416-DFF5C9FEDC5B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5921829" y="1459865"/>
            <a:ext cx="6270171" cy="4351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dirty="0"/>
              <a:t>Project Background and Purpose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/>
              <a:t>Overview of Public Engagement Process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/>
              <a:t>Overview of Existing Conditions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/>
              <a:t>Workshop Activities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/>
              <a:t>Next Steps</a:t>
            </a:r>
          </a:p>
          <a:p>
            <a:endParaRPr lang="en-US" sz="1600" dirty="0">
              <a:solidFill>
                <a:srgbClr val="114C5C"/>
              </a:solidFill>
              <a:latin typeface="HelveticaNeueLT Com 63 MdEx" panose="020B0705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5" y="17712"/>
            <a:ext cx="11662913" cy="819551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Potential Opportunities for Fowler Avenue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2AE550-DEB0-4834-84C6-B5FFC3EC2861}"/>
              </a:ext>
            </a:extLst>
          </p:cNvPr>
          <p:cNvGrpSpPr/>
          <p:nvPr/>
        </p:nvGrpSpPr>
        <p:grpSpPr>
          <a:xfrm>
            <a:off x="616363" y="2898445"/>
            <a:ext cx="10708793" cy="629170"/>
            <a:chOff x="616363" y="2805135"/>
            <a:chExt cx="10708793" cy="629170"/>
          </a:xfrm>
        </p:grpSpPr>
        <p:sp>
          <p:nvSpPr>
            <p:cNvPr id="7" name="Content Placeholder 3">
              <a:extLst>
                <a:ext uri="{FF2B5EF4-FFF2-40B4-BE49-F238E27FC236}">
                  <a16:creationId xmlns:a16="http://schemas.microsoft.com/office/drawing/2014/main" id="{F3BC8161-4BDA-41C5-BB30-D628A90E8721}"/>
                </a:ext>
              </a:extLst>
            </p:cNvPr>
            <p:cNvSpPr txBox="1">
              <a:spLocks/>
            </p:cNvSpPr>
            <p:nvPr/>
          </p:nvSpPr>
          <p:spPr>
            <a:xfrm>
              <a:off x="616363" y="2844277"/>
              <a:ext cx="2798248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Land Use</a:t>
              </a:r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D82EFAD9-E83D-43F4-91F7-E48F3FECE9B3}"/>
                </a:ext>
              </a:extLst>
            </p:cNvPr>
            <p:cNvSpPr txBox="1">
              <a:spLocks/>
            </p:cNvSpPr>
            <p:nvPr/>
          </p:nvSpPr>
          <p:spPr>
            <a:xfrm>
              <a:off x="4368679" y="2844277"/>
              <a:ext cx="3009348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Transportation</a:t>
              </a:r>
            </a:p>
          </p:txBody>
        </p:sp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E1BF1D82-9EE0-4278-8705-C2528B855FCC}"/>
                </a:ext>
              </a:extLst>
            </p:cNvPr>
            <p:cNvSpPr txBox="1">
              <a:spLocks/>
            </p:cNvSpPr>
            <p:nvPr/>
          </p:nvSpPr>
          <p:spPr>
            <a:xfrm>
              <a:off x="8175929" y="2805135"/>
              <a:ext cx="3149227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Housing</a:t>
              </a:r>
            </a:p>
          </p:txBody>
        </p: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13EE70B-29EF-45FC-B693-C87B64BA72DC}"/>
              </a:ext>
            </a:extLst>
          </p:cNvPr>
          <p:cNvSpPr txBox="1">
            <a:spLocks/>
          </p:cNvSpPr>
          <p:nvPr/>
        </p:nvSpPr>
        <p:spPr>
          <a:xfrm>
            <a:off x="1754175" y="5622340"/>
            <a:ext cx="3210518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6721"/>
                </a:solidFill>
              </a:rPr>
              <a:t>Economic Development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B7EF86-2737-4585-A698-B99DFFF9C53A}"/>
              </a:ext>
            </a:extLst>
          </p:cNvPr>
          <p:cNvSpPr txBox="1">
            <a:spLocks/>
          </p:cNvSpPr>
          <p:nvPr/>
        </p:nvSpPr>
        <p:spPr>
          <a:xfrm>
            <a:off x="6507441" y="5622340"/>
            <a:ext cx="3210519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6721"/>
                </a:solidFill>
              </a:rPr>
              <a:t>Public Spaces</a:t>
            </a:r>
          </a:p>
        </p:txBody>
      </p:sp>
      <p:pic>
        <p:nvPicPr>
          <p:cNvPr id="14" name="Picture 13" descr="A picture containing tree, outdoor, ground, way&#10;&#10;Description automatically generated">
            <a:extLst>
              <a:ext uri="{FF2B5EF4-FFF2-40B4-BE49-F238E27FC236}">
                <a16:creationId xmlns:a16="http://schemas.microsoft.com/office/drawing/2014/main" id="{8C76056C-44BE-4570-AC5C-7771E4395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65" y="3468902"/>
            <a:ext cx="3415870" cy="2173010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17" name="Picture 16" descr="A picture containing text, tree, outdoor, road&#10;&#10;Description automatically generated">
            <a:extLst>
              <a:ext uri="{FF2B5EF4-FFF2-40B4-BE49-F238E27FC236}">
                <a16:creationId xmlns:a16="http://schemas.microsoft.com/office/drawing/2014/main" id="{BE3F813D-8241-45EA-B493-1B0B2BE3D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79" y="837263"/>
            <a:ext cx="3149227" cy="2100324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19" name="Picture 18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ABDF73EB-855B-453E-8FE9-51D1736BC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3" y="837263"/>
            <a:ext cx="3129302" cy="2122710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21" name="Picture 20" descr="A row of houses&#10;&#10;Description automatically generated with medium confidence">
            <a:extLst>
              <a:ext uri="{FF2B5EF4-FFF2-40B4-BE49-F238E27FC236}">
                <a16:creationId xmlns:a16="http://schemas.microsoft.com/office/drawing/2014/main" id="{79D7745A-A48D-428A-B2EA-D63E2AABC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29" y="838103"/>
            <a:ext cx="3149227" cy="2099484"/>
          </a:xfrm>
          <a:prstGeom prst="rect">
            <a:avLst/>
          </a:prstGeom>
          <a:ln>
            <a:solidFill>
              <a:srgbClr val="00672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5CF273-7ACD-432F-B914-D122D64A7B1D}"/>
              </a:ext>
            </a:extLst>
          </p:cNvPr>
          <p:cNvSpPr txBox="1"/>
          <p:nvPr/>
        </p:nvSpPr>
        <p:spPr>
          <a:xfrm>
            <a:off x="9367934" y="6471248"/>
            <a:ext cx="33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Inspirational / Example Images</a:t>
            </a:r>
          </a:p>
        </p:txBody>
      </p:sp>
      <p:pic>
        <p:nvPicPr>
          <p:cNvPr id="24" name="Picture 23" descr="A picture containing building, outdoor, city, apartment building&#10;&#10;Description automatically generated">
            <a:extLst>
              <a:ext uri="{FF2B5EF4-FFF2-40B4-BE49-F238E27FC236}">
                <a16:creationId xmlns:a16="http://schemas.microsoft.com/office/drawing/2014/main" id="{6EC9E2C3-A1EB-4721-B9A6-F01B5DDE3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21" y="3468902"/>
            <a:ext cx="3259515" cy="2173010"/>
          </a:xfrm>
          <a:prstGeom prst="rect">
            <a:avLst/>
          </a:prstGeom>
          <a:ln>
            <a:solidFill>
              <a:srgbClr val="006721"/>
            </a:solidFill>
          </a:ln>
        </p:spPr>
      </p:pic>
    </p:spTree>
    <p:extLst>
      <p:ext uri="{BB962C8B-B14F-4D97-AF65-F5344CB8AC3E}">
        <p14:creationId xmlns:p14="http://schemas.microsoft.com/office/powerpoint/2010/main" val="25220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42805-E9BC-4E14-B185-D04D2675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62843"/>
            <a:ext cx="5169131" cy="373231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Today’s Workshop</a:t>
            </a:r>
          </a:p>
        </p:txBody>
      </p:sp>
    </p:spTree>
    <p:extLst>
      <p:ext uri="{BB962C8B-B14F-4D97-AF65-F5344CB8AC3E}">
        <p14:creationId xmlns:p14="http://schemas.microsoft.com/office/powerpoint/2010/main" val="18847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85746AA-431F-4DC7-A37A-21BA69362599}"/>
              </a:ext>
            </a:extLst>
          </p:cNvPr>
          <p:cNvSpPr txBox="1">
            <a:spLocks/>
          </p:cNvSpPr>
          <p:nvPr/>
        </p:nvSpPr>
        <p:spPr>
          <a:xfrm>
            <a:off x="580292" y="0"/>
            <a:ext cx="10972800" cy="91468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Unincorporated County Future Land Use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121959" y="15733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Workshop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F1154-0B5B-4943-810C-B0F8C61FD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4508" y="2643848"/>
            <a:ext cx="6537428" cy="590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Station 2 – On-Going Study Area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691A0-98A2-4EBE-ABF4-65DD56A56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70" y="1299654"/>
            <a:ext cx="876300" cy="1000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65A434-3AEA-4E57-957E-6EF4B304E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58" y="2494903"/>
            <a:ext cx="857250" cy="819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E30D35-E236-449C-8B95-08404EA8D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21" y="4777075"/>
            <a:ext cx="942975" cy="819150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372612D-A186-44CF-A5EE-7BAAC19300B1}"/>
              </a:ext>
            </a:extLst>
          </p:cNvPr>
          <p:cNvSpPr txBox="1">
            <a:spLocks/>
          </p:cNvSpPr>
          <p:nvPr/>
        </p:nvSpPr>
        <p:spPr>
          <a:xfrm>
            <a:off x="1114508" y="1540668"/>
            <a:ext cx="5363178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Station 1 - Project Information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F278ECD-3C49-411A-8241-10D2223582BE}"/>
              </a:ext>
            </a:extLst>
          </p:cNvPr>
          <p:cNvSpPr txBox="1">
            <a:spLocks/>
          </p:cNvSpPr>
          <p:nvPr/>
        </p:nvSpPr>
        <p:spPr>
          <a:xfrm>
            <a:off x="1157369" y="3840303"/>
            <a:ext cx="6238853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Station 3 – Opportunities and Challenges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2A739BE4-D94D-4AE4-A8E6-DCCB238E31E6}"/>
              </a:ext>
            </a:extLst>
          </p:cNvPr>
          <p:cNvSpPr txBox="1">
            <a:spLocks/>
          </p:cNvSpPr>
          <p:nvPr/>
        </p:nvSpPr>
        <p:spPr>
          <a:xfrm>
            <a:off x="1157370" y="4968318"/>
            <a:ext cx="5363178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Station 4 – Live, Work, Travel Map</a:t>
            </a:r>
          </a:p>
        </p:txBody>
      </p:sp>
      <p:pic>
        <p:nvPicPr>
          <p:cNvPr id="25" name="Graphic 24" descr="Clipboard Mixed with solid fill">
            <a:extLst>
              <a:ext uri="{FF2B5EF4-FFF2-40B4-BE49-F238E27FC236}">
                <a16:creationId xmlns:a16="http://schemas.microsoft.com/office/drawing/2014/main" id="{7CEE4F1B-DE4D-47E8-9A63-3549830D3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0108" y="36581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DD96-B599-4724-B4C0-B1C855BD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6721"/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72FE3-453B-4E17-8E6C-46A797BA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89894"/>
            <a:ext cx="5930537" cy="4667250"/>
          </a:xfrm>
        </p:spPr>
        <p:txBody>
          <a:bodyPr>
            <a:normAutofit/>
          </a:bodyPr>
          <a:lstStyle/>
          <a:p>
            <a:r>
              <a:rPr lang="en-US" dirty="0"/>
              <a:t>Existing Conditions Report  </a:t>
            </a:r>
          </a:p>
          <a:p>
            <a:r>
              <a:rPr lang="en-US" dirty="0"/>
              <a:t>Mobile Engagement Activities</a:t>
            </a:r>
          </a:p>
          <a:p>
            <a:r>
              <a:rPr lang="en-US" dirty="0"/>
              <a:t>Stakeholder Meetings</a:t>
            </a:r>
          </a:p>
          <a:p>
            <a:r>
              <a:rPr lang="en-US" dirty="0"/>
              <a:t>Develop Vision to guide land use</a:t>
            </a:r>
          </a:p>
          <a:p>
            <a:r>
              <a:rPr lang="en-US" dirty="0"/>
              <a:t>Redevelopment Strategies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02A29-2E2E-470B-80DE-78BF7619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95304-2115-479E-8D18-8433BFBAF636}"/>
              </a:ext>
            </a:extLst>
          </p:cNvPr>
          <p:cNvSpPr txBox="1">
            <a:spLocks/>
          </p:cNvSpPr>
          <p:nvPr/>
        </p:nvSpPr>
        <p:spPr>
          <a:xfrm>
            <a:off x="3403600" y="2341386"/>
            <a:ext cx="5384800" cy="217522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marL="273050" indent="-27305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800" b="1" dirty="0"/>
              <a:t>Alvaro Gabaldon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sz="2800" dirty="0"/>
              <a:t>Planner II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sz="2800" dirty="0"/>
              <a:t>(813) 582-7349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sz="2800" dirty="0"/>
              <a:t>GabaldonA@plancom.org</a:t>
            </a:r>
          </a:p>
        </p:txBody>
      </p:sp>
    </p:spTree>
    <p:extLst>
      <p:ext uri="{BB962C8B-B14F-4D97-AF65-F5344CB8AC3E}">
        <p14:creationId xmlns:p14="http://schemas.microsoft.com/office/powerpoint/2010/main" val="15453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BA959E-B45E-4F76-8A20-CFBD42E0C06F}"/>
              </a:ext>
            </a:extLst>
          </p:cNvPr>
          <p:cNvSpPr/>
          <p:nvPr/>
        </p:nvSpPr>
        <p:spPr>
          <a:xfrm>
            <a:off x="0" y="5295014"/>
            <a:ext cx="12192000" cy="1562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57E6F8E2-A13B-40F5-AB2B-333D6D3F5D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2597" r="1278" b="1965"/>
          <a:stretch/>
        </p:blipFill>
        <p:spPr>
          <a:xfrm>
            <a:off x="106325" y="1095154"/>
            <a:ext cx="7380829" cy="5613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B5C9-7B12-4358-BDA9-9E0B6D5525C3}"/>
              </a:ext>
            </a:extLst>
          </p:cNvPr>
          <p:cNvGraphicFramePr>
            <a:graphicFrameLocks noGrp="1"/>
          </p:cNvGraphicFramePr>
          <p:nvPr/>
        </p:nvGraphicFramePr>
        <p:xfrm>
          <a:off x="7593479" y="1860979"/>
          <a:ext cx="4463842" cy="40823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8986">
                  <a:extLst>
                    <a:ext uri="{9D8B030D-6E8A-4147-A177-3AD203B41FA5}">
                      <a16:colId xmlns:a16="http://schemas.microsoft.com/office/drawing/2014/main" val="1608086921"/>
                    </a:ext>
                  </a:extLst>
                </a:gridCol>
                <a:gridCol w="1217428">
                  <a:extLst>
                    <a:ext uri="{9D8B030D-6E8A-4147-A177-3AD203B41FA5}">
                      <a16:colId xmlns:a16="http://schemas.microsoft.com/office/drawing/2014/main" val="482545939"/>
                    </a:ext>
                  </a:extLst>
                </a:gridCol>
                <a:gridCol w="1217428">
                  <a:extLst>
                    <a:ext uri="{9D8B030D-6E8A-4147-A177-3AD203B41FA5}">
                      <a16:colId xmlns:a16="http://schemas.microsoft.com/office/drawing/2014/main" val="3265407794"/>
                    </a:ext>
                  </a:extLst>
                </a:gridCol>
              </a:tblGrid>
              <a:tr h="645829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County Future Land Use 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% of County Land within Study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219262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Innovation Corridor Mixed-Use </a:t>
                      </a:r>
                      <a:r>
                        <a:rPr lang="en-US" sz="1400" dirty="0"/>
                        <a:t>(ICMU-35)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1890459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Office Commercial </a:t>
                      </a:r>
                      <a:r>
                        <a:rPr lang="en-US" sz="1400" dirty="0"/>
                        <a:t>(OC-20)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117.2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451443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Regional Mixed-Use </a:t>
                      </a:r>
                      <a:r>
                        <a:rPr lang="en-US" sz="1400" b="0" dirty="0"/>
                        <a:t>(RMU-35)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825266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Residential-6 </a:t>
                      </a:r>
                      <a:r>
                        <a:rPr lang="en-US" sz="1400" b="0" dirty="0"/>
                        <a:t>(R-6)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2258322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Residential-12 </a:t>
                      </a:r>
                      <a:r>
                        <a:rPr lang="en-US" sz="1400" b="0" dirty="0"/>
                        <a:t>(R-12)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232.8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44.6%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782740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Residential-20 </a:t>
                      </a:r>
                      <a:r>
                        <a:rPr lang="en-US" sz="1400" b="0" dirty="0"/>
                        <a:t>(R-20)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806266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Urban Mixed-Use</a:t>
                      </a:r>
                      <a:r>
                        <a:rPr lang="en-US" sz="1400" dirty="0"/>
                        <a:t> (UMU-20)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3229098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5516721"/>
                  </a:ext>
                </a:extLst>
              </a:tr>
            </a:tbl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E5004ACC-2F74-43C4-A8DE-6A4B8208FB86}"/>
              </a:ext>
            </a:extLst>
          </p:cNvPr>
          <p:cNvSpPr txBox="1">
            <a:spLocks/>
          </p:cNvSpPr>
          <p:nvPr/>
        </p:nvSpPr>
        <p:spPr>
          <a:xfrm>
            <a:off x="148085" y="17712"/>
            <a:ext cx="116629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Future Land Use – Hillsborough County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37EED2-7883-40F3-92FA-0DEE9E706F30}"/>
              </a:ext>
            </a:extLst>
          </p:cNvPr>
          <p:cNvGraphicFramePr>
            <a:graphicFrameLocks noGrp="1"/>
          </p:cNvGraphicFramePr>
          <p:nvPr/>
        </p:nvGraphicFramePr>
        <p:xfrm>
          <a:off x="1870693" y="1343275"/>
          <a:ext cx="4331369" cy="5040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92429">
                  <a:extLst>
                    <a:ext uri="{9D8B030D-6E8A-4147-A177-3AD203B41FA5}">
                      <a16:colId xmlns:a16="http://schemas.microsoft.com/office/drawing/2014/main" val="1608086921"/>
                    </a:ext>
                  </a:extLst>
                </a:gridCol>
                <a:gridCol w="1169470">
                  <a:extLst>
                    <a:ext uri="{9D8B030D-6E8A-4147-A177-3AD203B41FA5}">
                      <a16:colId xmlns:a16="http://schemas.microsoft.com/office/drawing/2014/main" val="482545939"/>
                    </a:ext>
                  </a:extLst>
                </a:gridCol>
                <a:gridCol w="1169470">
                  <a:extLst>
                    <a:ext uri="{9D8B030D-6E8A-4147-A177-3AD203B41FA5}">
                      <a16:colId xmlns:a16="http://schemas.microsoft.com/office/drawing/2014/main" val="3265407794"/>
                    </a:ext>
                  </a:extLst>
                </a:gridCol>
              </a:tblGrid>
              <a:tr h="645829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City of Tampa Future Land Use 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% of City Land within Study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219262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Community Commercial </a:t>
                      </a:r>
                      <a:r>
                        <a:rPr lang="en-US" sz="1400" dirty="0"/>
                        <a:t>(CC-35)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237.5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1890459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Community Mixed-Use</a:t>
                      </a:r>
                      <a:r>
                        <a:rPr lang="en-US" sz="1400" dirty="0"/>
                        <a:t> (CMU-35)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99.2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451443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Heavy Industrial </a:t>
                      </a:r>
                      <a:r>
                        <a:rPr lang="en-US" sz="1400" b="0" dirty="0"/>
                        <a:t>(HI)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448.5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32.5%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825266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Light Industrial</a:t>
                      </a:r>
                      <a:r>
                        <a:rPr lang="en-US" sz="1400" b="0" dirty="0"/>
                        <a:t> (LI)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98.2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7.1%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2258322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Public/Semi-Public </a:t>
                      </a:r>
                      <a:r>
                        <a:rPr lang="en-US" sz="1400" b="0" dirty="0"/>
                        <a:t>(P/QP)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782740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Recreation/Open Space </a:t>
                      </a:r>
                      <a:r>
                        <a:rPr lang="en-US" sz="1400" b="0" dirty="0"/>
                        <a:t>(R/OS)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6.0%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806266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Residential-10</a:t>
                      </a:r>
                      <a:r>
                        <a:rPr lang="en-US" sz="1400" dirty="0"/>
                        <a:t> (R-10)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225.4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16.3%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3229098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Residential-20</a:t>
                      </a:r>
                      <a:r>
                        <a:rPr lang="en-US" sz="1400" dirty="0"/>
                        <a:t> (R-20)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44.3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3.2%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4871692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Residential-35</a:t>
                      </a:r>
                      <a:r>
                        <a:rPr lang="en-US" sz="1400" dirty="0"/>
                        <a:t> (R-35)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92.3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8732864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Residential-50</a:t>
                      </a:r>
                      <a:r>
                        <a:rPr lang="en-US" sz="1400" dirty="0"/>
                        <a:t> (R-50)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5009304"/>
                  </a:ext>
                </a:extLst>
              </a:tr>
              <a:tr h="319545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1380.8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5516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941050"/>
      </p:ext>
    </p:extLst>
  </p:cSld>
  <p:clrMapOvr>
    <a:masterClrMapping/>
  </p:clrMapOvr>
  <p:transition spd="med" advTm="20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BA959E-B45E-4F76-8A20-CFBD42E0C06F}"/>
              </a:ext>
            </a:extLst>
          </p:cNvPr>
          <p:cNvSpPr/>
          <p:nvPr/>
        </p:nvSpPr>
        <p:spPr>
          <a:xfrm>
            <a:off x="0" y="5295014"/>
            <a:ext cx="12192000" cy="1562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85746AA-431F-4DC7-A37A-21BA69362599}"/>
              </a:ext>
            </a:extLst>
          </p:cNvPr>
          <p:cNvSpPr txBox="1">
            <a:spLocks/>
          </p:cNvSpPr>
          <p:nvPr/>
        </p:nvSpPr>
        <p:spPr>
          <a:xfrm>
            <a:off x="580292" y="0"/>
            <a:ext cx="10972800" cy="91468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City of Tampa Zoning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5293193-6B7F-492E-AC9B-DBC51A3497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3453" r="1450" b="-100"/>
          <a:stretch/>
        </p:blipFill>
        <p:spPr>
          <a:xfrm>
            <a:off x="0" y="1075901"/>
            <a:ext cx="7507120" cy="5746539"/>
          </a:xfrm>
          <a:prstGeom prst="rect">
            <a:avLst/>
          </a:prstGeom>
        </p:spPr>
      </p:pic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0AA2C8B4-5842-4C01-A910-78C7B5D7AFC3}"/>
              </a:ext>
            </a:extLst>
          </p:cNvPr>
          <p:cNvGraphicFramePr>
            <a:graphicFrameLocks noGrp="1"/>
          </p:cNvGraphicFramePr>
          <p:nvPr/>
        </p:nvGraphicFramePr>
        <p:xfrm>
          <a:off x="7756470" y="1259310"/>
          <a:ext cx="4186179" cy="4556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1867">
                  <a:extLst>
                    <a:ext uri="{9D8B030D-6E8A-4147-A177-3AD203B41FA5}">
                      <a16:colId xmlns:a16="http://schemas.microsoft.com/office/drawing/2014/main" val="1608086921"/>
                    </a:ext>
                  </a:extLst>
                </a:gridCol>
                <a:gridCol w="1257156">
                  <a:extLst>
                    <a:ext uri="{9D8B030D-6E8A-4147-A177-3AD203B41FA5}">
                      <a16:colId xmlns:a16="http://schemas.microsoft.com/office/drawing/2014/main" val="482545939"/>
                    </a:ext>
                  </a:extLst>
                </a:gridCol>
                <a:gridCol w="1257156">
                  <a:extLst>
                    <a:ext uri="{9D8B030D-6E8A-4147-A177-3AD203B41FA5}">
                      <a16:colId xmlns:a16="http://schemas.microsoft.com/office/drawing/2014/main" val="3265407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City of Tampa Zoning District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% of City Land within Study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21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Commercial </a:t>
                      </a:r>
                      <a:r>
                        <a:rPr lang="en-US" sz="1400" dirty="0"/>
                        <a:t>(CG, CI, CN)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289.3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21.0%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1890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Industrial</a:t>
                      </a:r>
                      <a:r>
                        <a:rPr lang="en-US" sz="1400" dirty="0"/>
                        <a:t> (IG, IH)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363.4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26.3%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45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Planned Development </a:t>
                      </a:r>
                    </a:p>
                    <a:p>
                      <a:r>
                        <a:rPr lang="en-US" sz="1400" dirty="0"/>
                        <a:t>(PD, PD-A)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270.9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19.6%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825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 Multi-Family </a:t>
                      </a:r>
                      <a:r>
                        <a:rPr lang="en-US" sz="1400" dirty="0"/>
                        <a:t>(RM-12, RM-16, RM-24, RM-25)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4.4%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2258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 Single-Family </a:t>
                      </a:r>
                      <a:r>
                        <a:rPr lang="en-US" sz="1400" dirty="0"/>
                        <a:t>(RS-50, RS-60)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394.7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28.6%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78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Other</a:t>
                      </a:r>
                      <a:r>
                        <a:rPr lang="en-US" sz="1400" dirty="0"/>
                        <a:t> (RO-1, UC)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806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1380.8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5516721"/>
                  </a:ext>
                </a:extLst>
              </a:tr>
            </a:tbl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8A68C185-03F8-4CCC-8B73-507A28735C7A}"/>
              </a:ext>
            </a:extLst>
          </p:cNvPr>
          <p:cNvSpPr txBox="1">
            <a:spLocks/>
          </p:cNvSpPr>
          <p:nvPr/>
        </p:nvSpPr>
        <p:spPr>
          <a:xfrm>
            <a:off x="148085" y="17712"/>
            <a:ext cx="116629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Zoning – City of Tampa</a:t>
            </a:r>
          </a:p>
        </p:txBody>
      </p:sp>
    </p:spTree>
    <p:extLst>
      <p:ext uri="{BB962C8B-B14F-4D97-AF65-F5344CB8AC3E}">
        <p14:creationId xmlns:p14="http://schemas.microsoft.com/office/powerpoint/2010/main" val="4049405624"/>
      </p:ext>
    </p:extLst>
  </p:cSld>
  <p:clrMapOvr>
    <a:masterClrMapping/>
  </p:clrMapOvr>
  <p:transition spd="med" advTm="20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BA959E-B45E-4F76-8A20-CFBD42E0C06F}"/>
              </a:ext>
            </a:extLst>
          </p:cNvPr>
          <p:cNvSpPr/>
          <p:nvPr/>
        </p:nvSpPr>
        <p:spPr>
          <a:xfrm>
            <a:off x="0" y="5295014"/>
            <a:ext cx="12192000" cy="1562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85746AA-431F-4DC7-A37A-21BA69362599}"/>
              </a:ext>
            </a:extLst>
          </p:cNvPr>
          <p:cNvSpPr txBox="1">
            <a:spLocks/>
          </p:cNvSpPr>
          <p:nvPr/>
        </p:nvSpPr>
        <p:spPr>
          <a:xfrm>
            <a:off x="580292" y="0"/>
            <a:ext cx="10972800" cy="91468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Unincorporated County Future Land Use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89C6043-25DF-4688-8406-9BD881EB5B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3930" r="1530" b="-501"/>
          <a:stretch/>
        </p:blipFill>
        <p:spPr>
          <a:xfrm>
            <a:off x="0" y="1127050"/>
            <a:ext cx="7506756" cy="573094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14874F-8FCD-4262-8AA5-10C824F8F36E}"/>
              </a:ext>
            </a:extLst>
          </p:cNvPr>
          <p:cNvGraphicFramePr>
            <a:graphicFrameLocks noGrp="1"/>
          </p:cNvGraphicFramePr>
          <p:nvPr/>
        </p:nvGraphicFramePr>
        <p:xfrm>
          <a:off x="7652083" y="1640484"/>
          <a:ext cx="4253557" cy="4277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7044">
                  <a:extLst>
                    <a:ext uri="{9D8B030D-6E8A-4147-A177-3AD203B41FA5}">
                      <a16:colId xmlns:a16="http://schemas.microsoft.com/office/drawing/2014/main" val="1608086921"/>
                    </a:ext>
                  </a:extLst>
                </a:gridCol>
                <a:gridCol w="1183215">
                  <a:extLst>
                    <a:ext uri="{9D8B030D-6E8A-4147-A177-3AD203B41FA5}">
                      <a16:colId xmlns:a16="http://schemas.microsoft.com/office/drawing/2014/main" val="482545939"/>
                    </a:ext>
                  </a:extLst>
                </a:gridCol>
                <a:gridCol w="1263298">
                  <a:extLst>
                    <a:ext uri="{9D8B030D-6E8A-4147-A177-3AD203B41FA5}">
                      <a16:colId xmlns:a16="http://schemas.microsoft.com/office/drawing/2014/main" val="3265407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County Zoning District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% of County Land within Study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21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Commercial</a:t>
                      </a:r>
                      <a:r>
                        <a:rPr lang="en-US" sz="1400" dirty="0"/>
                        <a:t> (CG, CI, CN)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55.4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1890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Office</a:t>
                      </a:r>
                      <a:r>
                        <a:rPr lang="en-US" sz="1400" dirty="0"/>
                        <a:t> (BPO, 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45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Planned Development </a:t>
                      </a:r>
                      <a:r>
                        <a:rPr lang="en-US" sz="1400" dirty="0"/>
                        <a:t>(PD)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175.3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33.6%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825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 Multi-Family </a:t>
                      </a:r>
                      <a:r>
                        <a:rPr lang="en-US" sz="1400" dirty="0"/>
                        <a:t>(RDC-12, RMC-12, RMC-16, RMC-20)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178.1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34.1%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258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 Single-Family </a:t>
                      </a:r>
                      <a:r>
                        <a:rPr lang="en-US" sz="1400" dirty="0"/>
                        <a:t>(RSC-6, RSC-9)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11.9%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78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University</a:t>
                      </a:r>
                      <a:r>
                        <a:rPr lang="en-US" sz="1400" dirty="0"/>
                        <a:t> (SPI-UC-1, SPI-UC-2)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49.9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806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522.0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5516721"/>
                  </a:ext>
                </a:extLst>
              </a:tr>
            </a:tbl>
          </a:graphicData>
        </a:graphic>
      </p:graphicFrame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148085" y="17712"/>
            <a:ext cx="116629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Zoning – Hillsborough County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BB282-5F15-49DD-A2E9-D914B3963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639" y="1343275"/>
            <a:ext cx="4881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83846"/>
      </p:ext>
    </p:extLst>
  </p:cSld>
  <p:clrMapOvr>
    <a:masterClrMapping/>
  </p:clrMapOvr>
  <p:transition spd="med" advTm="2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29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6721"/>
                </a:solidFill>
              </a:rPr>
              <a:t>Study Area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2ABD0B-FD4A-4D3D-B231-99F5AC7AB9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3202E1-894D-4279-B03D-232002FB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10" y="809928"/>
            <a:ext cx="10744579" cy="6048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54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Study Area Quick Facts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A4EA30F-CAD2-47A1-9429-3A0353BA8EB4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734028" y="1383885"/>
            <a:ext cx="4816996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normAutofit/>
          </a:bodyPr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2732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Approximately </a:t>
            </a:r>
            <a:r>
              <a:rPr lang="en-US" altLang="en-US" b="1" dirty="0">
                <a:solidFill>
                  <a:srgbClr val="006721"/>
                </a:solidFill>
                <a:latin typeface="Arial"/>
              </a:rPr>
              <a:t>1,900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acres</a:t>
            </a:r>
            <a:endParaRPr lang="en-US" altLang="en-US" dirty="0">
              <a:latin typeface="Arial"/>
            </a:endParaRP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7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1,380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in City of Tampa</a:t>
            </a: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b="1" dirty="0">
                <a:solidFill>
                  <a:srgbClr val="006721"/>
                </a:solidFill>
                <a:latin typeface="Arial"/>
              </a:rPr>
              <a:t>520</a:t>
            </a:r>
            <a:r>
              <a:rPr lang="en-US" altLang="en-US" dirty="0">
                <a:latin typeface="Arial"/>
              </a:rPr>
              <a:t> in Hillsborough County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92EB9-0685-4FC1-A4AA-198845FB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196" y="1374849"/>
            <a:ext cx="63776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9763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87450" indent="-2095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62088" indent="-2095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19288" indent="-2095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376488" indent="-2095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833688" indent="-2095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290888" indent="-2095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72732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Points of Interest include</a:t>
            </a: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Busch Gardens</a:t>
            </a: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USF</a:t>
            </a: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University Mall / RITHM at Uptown</a:t>
            </a: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Museum of Science and Industry (MOSI)</a:t>
            </a: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Churches and Religious Institutions</a:t>
            </a: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 Parks</a:t>
            </a:r>
          </a:p>
          <a:p>
            <a:pPr marL="639445" lvl="1">
              <a:lnSpc>
                <a:spcPct val="100000"/>
              </a:lnSpc>
              <a:spcAft>
                <a:spcPts val="600"/>
              </a:spcAft>
              <a:buSzPct val="95000"/>
              <a:buFont typeface="Wingdings 2" panose="05020102010507070707" pitchFamily="18" charset="2"/>
              <a:buChar char=""/>
              <a:defRPr/>
            </a:pPr>
            <a:r>
              <a:rPr lang="en-US" altLang="en-US" dirty="0">
                <a:latin typeface="Arial"/>
              </a:rPr>
              <a:t>Schools</a:t>
            </a:r>
          </a:p>
        </p:txBody>
      </p:sp>
    </p:spTree>
    <p:extLst>
      <p:ext uri="{BB962C8B-B14F-4D97-AF65-F5344CB8AC3E}">
        <p14:creationId xmlns:p14="http://schemas.microsoft.com/office/powerpoint/2010/main" val="21002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25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Purpose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AB96725-B4DB-45CF-BEC9-5ABA62BD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1442"/>
            <a:ext cx="10972800" cy="4389120"/>
          </a:xfrm>
        </p:spPr>
        <p:txBody>
          <a:bodyPr/>
          <a:lstStyle/>
          <a:p>
            <a:r>
              <a:rPr lang="en-US" dirty="0"/>
              <a:t>Develop a vision plan for the Fowler Avenue Corridor that enables equitable redevelopment</a:t>
            </a:r>
          </a:p>
          <a:p>
            <a:r>
              <a:rPr lang="en-US" dirty="0"/>
              <a:t>Achieve an integrated land use and transportation vision for Fowler Avenue</a:t>
            </a:r>
          </a:p>
          <a:p>
            <a:r>
              <a:rPr lang="en-US" dirty="0"/>
              <a:t>Develop clear and consistent redevelopment strategies across jurisdictional boundaries along Fowler Avenue</a:t>
            </a:r>
          </a:p>
        </p:txBody>
      </p:sp>
    </p:spTree>
    <p:extLst>
      <p:ext uri="{BB962C8B-B14F-4D97-AF65-F5344CB8AC3E}">
        <p14:creationId xmlns:p14="http://schemas.microsoft.com/office/powerpoint/2010/main" val="18413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Outcomes</a:t>
            </a:r>
          </a:p>
        </p:txBody>
      </p:sp>
      <p:graphicFrame>
        <p:nvGraphicFramePr>
          <p:cNvPr id="5" name="Content Placeholder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8CE6DE-7BD4-438E-88FE-4A77D2837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173969"/>
              </p:ext>
            </p:extLst>
          </p:nvPr>
        </p:nvGraphicFramePr>
        <p:xfrm>
          <a:off x="609600" y="1300482"/>
          <a:ext cx="109728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37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8101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Public Engagement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7EB7DA9-B087-4033-BFC0-F25C6FCFA33F}"/>
              </a:ext>
            </a:extLst>
          </p:cNvPr>
          <p:cNvGraphicFramePr/>
          <p:nvPr/>
        </p:nvGraphicFramePr>
        <p:xfrm>
          <a:off x="609600" y="1690688"/>
          <a:ext cx="109728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5278404-382A-449F-99F4-93B171F35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8101"/>
            <a:ext cx="10972800" cy="740780"/>
          </a:xfrm>
        </p:spPr>
        <p:txBody>
          <a:bodyPr>
            <a:normAutofit fontScale="92500"/>
          </a:bodyPr>
          <a:lstStyle/>
          <a:p>
            <a:r>
              <a:rPr lang="en-US" dirty="0"/>
              <a:t>Different in-person and online engagement opportunities will be provided.</a:t>
            </a:r>
          </a:p>
        </p:txBody>
      </p:sp>
    </p:spTree>
    <p:extLst>
      <p:ext uri="{BB962C8B-B14F-4D97-AF65-F5344CB8AC3E}">
        <p14:creationId xmlns:p14="http://schemas.microsoft.com/office/powerpoint/2010/main" val="38396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6" y="-17667"/>
            <a:ext cx="11662913" cy="1325563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Project Schedule: Engagement throughout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6E1A-A7AE-40BD-A13C-C74ECA8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8EF3932-3ADC-4987-828A-27887A6BC1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855" y="1053548"/>
          <a:ext cx="10514290" cy="4778829"/>
        </p:xfrm>
        <a:graphic>
          <a:graphicData uri="http://schemas.openxmlformats.org/drawingml/2006/table">
            <a:tbl>
              <a:tblPr/>
              <a:tblGrid>
                <a:gridCol w="4311652">
                  <a:extLst>
                    <a:ext uri="{9D8B030D-6E8A-4147-A177-3AD203B41FA5}">
                      <a16:colId xmlns:a16="http://schemas.microsoft.com/office/drawing/2014/main" val="1636771252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3762957625"/>
                    </a:ext>
                  </a:extLst>
                </a:gridCol>
                <a:gridCol w="886092">
                  <a:extLst>
                    <a:ext uri="{9D8B030D-6E8A-4147-A177-3AD203B41FA5}">
                      <a16:colId xmlns:a16="http://schemas.microsoft.com/office/drawing/2014/main" val="3277162304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3123047684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1963982589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2995339825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4082939929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4016045785"/>
                    </a:ext>
                  </a:extLst>
                </a:gridCol>
              </a:tblGrid>
              <a:tr h="24268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Fowler Avenue Vision Study - Project Schedule</a:t>
                      </a:r>
                    </a:p>
                  </a:txBody>
                  <a:tcPr marL="4956" marR="4956" marT="4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31920"/>
                  </a:ext>
                </a:extLst>
              </a:tr>
              <a:tr h="2916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Task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2023/2024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749584"/>
                  </a:ext>
                </a:extLst>
              </a:tr>
              <a:tr h="27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006024"/>
                  </a:ext>
                </a:extLst>
              </a:tr>
              <a:tr h="3608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Phase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Values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459266"/>
                  </a:ext>
                </a:extLst>
              </a:tr>
              <a:tr h="360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Corridor Vision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215011"/>
                  </a:ext>
                </a:extLst>
              </a:tr>
              <a:tr h="360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Redevelopment Plan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713336"/>
                  </a:ext>
                </a:extLst>
              </a:tr>
              <a:tr h="36081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 Engagement and Outreach Activities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773372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Workshop #1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239841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Workshop #2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87421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Online Survey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8109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Website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185071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Mobile Events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484748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Stakeholder Focus Group Meetings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77149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Presentations to Agencies and Boards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465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5" y="17712"/>
            <a:ext cx="11662913" cy="819551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Potential Opportunities for Fowler Avenue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2AE550-DEB0-4834-84C6-B5FFC3EC2861}"/>
              </a:ext>
            </a:extLst>
          </p:cNvPr>
          <p:cNvGrpSpPr/>
          <p:nvPr/>
        </p:nvGrpSpPr>
        <p:grpSpPr>
          <a:xfrm>
            <a:off x="616363" y="2898445"/>
            <a:ext cx="10708793" cy="629170"/>
            <a:chOff x="616363" y="2805135"/>
            <a:chExt cx="10708793" cy="629170"/>
          </a:xfrm>
        </p:grpSpPr>
        <p:sp>
          <p:nvSpPr>
            <p:cNvPr id="7" name="Content Placeholder 3">
              <a:extLst>
                <a:ext uri="{FF2B5EF4-FFF2-40B4-BE49-F238E27FC236}">
                  <a16:creationId xmlns:a16="http://schemas.microsoft.com/office/drawing/2014/main" id="{F3BC8161-4BDA-41C5-BB30-D628A90E8721}"/>
                </a:ext>
              </a:extLst>
            </p:cNvPr>
            <p:cNvSpPr txBox="1">
              <a:spLocks/>
            </p:cNvSpPr>
            <p:nvPr/>
          </p:nvSpPr>
          <p:spPr>
            <a:xfrm>
              <a:off x="616363" y="2844277"/>
              <a:ext cx="2798248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Land Use</a:t>
              </a:r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D82EFAD9-E83D-43F4-91F7-E48F3FECE9B3}"/>
                </a:ext>
              </a:extLst>
            </p:cNvPr>
            <p:cNvSpPr txBox="1">
              <a:spLocks/>
            </p:cNvSpPr>
            <p:nvPr/>
          </p:nvSpPr>
          <p:spPr>
            <a:xfrm>
              <a:off x="4368679" y="2844277"/>
              <a:ext cx="3009348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Transportation</a:t>
              </a:r>
            </a:p>
          </p:txBody>
        </p:sp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E1BF1D82-9EE0-4278-8705-C2528B855FCC}"/>
                </a:ext>
              </a:extLst>
            </p:cNvPr>
            <p:cNvSpPr txBox="1">
              <a:spLocks/>
            </p:cNvSpPr>
            <p:nvPr/>
          </p:nvSpPr>
          <p:spPr>
            <a:xfrm>
              <a:off x="8175929" y="2805135"/>
              <a:ext cx="3149227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Housing</a:t>
              </a:r>
            </a:p>
          </p:txBody>
        </p: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13EE70B-29EF-45FC-B693-C87B64BA72DC}"/>
              </a:ext>
            </a:extLst>
          </p:cNvPr>
          <p:cNvSpPr txBox="1">
            <a:spLocks/>
          </p:cNvSpPr>
          <p:nvPr/>
        </p:nvSpPr>
        <p:spPr>
          <a:xfrm>
            <a:off x="1754175" y="5622340"/>
            <a:ext cx="3210518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6721"/>
                </a:solidFill>
              </a:rPr>
              <a:t>Economic Development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B7EF86-2737-4585-A698-B99DFFF9C53A}"/>
              </a:ext>
            </a:extLst>
          </p:cNvPr>
          <p:cNvSpPr txBox="1">
            <a:spLocks/>
          </p:cNvSpPr>
          <p:nvPr/>
        </p:nvSpPr>
        <p:spPr>
          <a:xfrm>
            <a:off x="6507441" y="5622340"/>
            <a:ext cx="3210519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6721"/>
                </a:solidFill>
              </a:rPr>
              <a:t>Public Spaces</a:t>
            </a:r>
          </a:p>
        </p:txBody>
      </p:sp>
      <p:pic>
        <p:nvPicPr>
          <p:cNvPr id="14" name="Picture 13" descr="A picture containing tree, outdoor, ground, way&#10;&#10;Description automatically generated">
            <a:extLst>
              <a:ext uri="{FF2B5EF4-FFF2-40B4-BE49-F238E27FC236}">
                <a16:creationId xmlns:a16="http://schemas.microsoft.com/office/drawing/2014/main" id="{8C76056C-44BE-4570-AC5C-7771E4395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65" y="3468902"/>
            <a:ext cx="3415870" cy="2173010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17" name="Picture 16" descr="A picture containing text, tree, outdoor, road&#10;&#10;Description automatically generated">
            <a:extLst>
              <a:ext uri="{FF2B5EF4-FFF2-40B4-BE49-F238E27FC236}">
                <a16:creationId xmlns:a16="http://schemas.microsoft.com/office/drawing/2014/main" id="{BE3F813D-8241-45EA-B493-1B0B2BE3D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79" y="837263"/>
            <a:ext cx="3149227" cy="2100324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19" name="Picture 18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ABDF73EB-855B-453E-8FE9-51D1736BC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3" y="837263"/>
            <a:ext cx="3129302" cy="2122710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21" name="Picture 20" descr="A row of houses&#10;&#10;Description automatically generated with medium confidence">
            <a:extLst>
              <a:ext uri="{FF2B5EF4-FFF2-40B4-BE49-F238E27FC236}">
                <a16:creationId xmlns:a16="http://schemas.microsoft.com/office/drawing/2014/main" id="{79D7745A-A48D-428A-B2EA-D63E2AABC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29" y="838103"/>
            <a:ext cx="3149227" cy="2099484"/>
          </a:xfrm>
          <a:prstGeom prst="rect">
            <a:avLst/>
          </a:prstGeom>
          <a:ln>
            <a:solidFill>
              <a:srgbClr val="00672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5CF273-7ACD-432F-B914-D122D64A7B1D}"/>
              </a:ext>
            </a:extLst>
          </p:cNvPr>
          <p:cNvSpPr txBox="1"/>
          <p:nvPr/>
        </p:nvSpPr>
        <p:spPr>
          <a:xfrm>
            <a:off x="9367934" y="6471248"/>
            <a:ext cx="33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Inspirational / Example Images</a:t>
            </a:r>
          </a:p>
        </p:txBody>
      </p:sp>
      <p:pic>
        <p:nvPicPr>
          <p:cNvPr id="24" name="Picture 23" descr="A picture containing building, outdoor, city, apartment building&#10;&#10;Description automatically generated">
            <a:extLst>
              <a:ext uri="{FF2B5EF4-FFF2-40B4-BE49-F238E27FC236}">
                <a16:creationId xmlns:a16="http://schemas.microsoft.com/office/drawing/2014/main" id="{6EC9E2C3-A1EB-4721-B9A6-F01B5DDE3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21" y="3468902"/>
            <a:ext cx="3259515" cy="2173010"/>
          </a:xfrm>
          <a:prstGeom prst="rect">
            <a:avLst/>
          </a:prstGeom>
          <a:ln>
            <a:solidFill>
              <a:srgbClr val="006721"/>
            </a:solidFill>
          </a:ln>
        </p:spPr>
      </p:pic>
    </p:spTree>
    <p:extLst>
      <p:ext uri="{BB962C8B-B14F-4D97-AF65-F5344CB8AC3E}">
        <p14:creationId xmlns:p14="http://schemas.microsoft.com/office/powerpoint/2010/main" val="13048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1197</Words>
  <Application>Microsoft Office PowerPoint</Application>
  <PresentationFormat>Widescreen</PresentationFormat>
  <Paragraphs>355</Paragraphs>
  <Slides>27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HelveticaNeueLT Com 63 MdEx</vt:lpstr>
      <vt:lpstr>Wingdings 2</vt:lpstr>
      <vt:lpstr>Office Theme</vt:lpstr>
      <vt:lpstr>PowerPoint Presentation</vt:lpstr>
      <vt:lpstr>Presentation Agenda</vt:lpstr>
      <vt:lpstr>Study Area</vt:lpstr>
      <vt:lpstr>Study Area Quick Facts</vt:lpstr>
      <vt:lpstr>Purpose</vt:lpstr>
      <vt:lpstr>Outcomes</vt:lpstr>
      <vt:lpstr>Public Engagement</vt:lpstr>
      <vt:lpstr>Project Schedule: Engagement throughout</vt:lpstr>
      <vt:lpstr>Potential Opportunities for Fowler Avenue</vt:lpstr>
      <vt:lpstr>Today’s Workshop</vt:lpstr>
      <vt:lpstr>PowerPoint Presentation</vt:lpstr>
      <vt:lpstr>Existing Conditions</vt:lpstr>
      <vt:lpstr>Background</vt:lpstr>
      <vt:lpstr>Planned Transportation Improvements</vt:lpstr>
      <vt:lpstr>PowerPoint Presentation</vt:lpstr>
      <vt:lpstr>PowerPoint Presentation</vt:lpstr>
      <vt:lpstr>Household Income Expressed as a Percentage of AMI</vt:lpstr>
      <vt:lpstr>Vulnerability to Displacement</vt:lpstr>
      <vt:lpstr>PowerPoint Presentation</vt:lpstr>
      <vt:lpstr>Potential Opportunities for Fowler Avenue</vt:lpstr>
      <vt:lpstr>Today’s Workshop</vt:lpstr>
      <vt:lpstr>PowerPoint Presentation</vt:lpstr>
      <vt:lpstr>Next Steps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Keys, Lauren</dc:creator>
  <cp:lastModifiedBy>Galasso, Nicole</cp:lastModifiedBy>
  <cp:revision>91</cp:revision>
  <dcterms:created xsi:type="dcterms:W3CDTF">2022-08-30T16:02:13Z</dcterms:created>
  <dcterms:modified xsi:type="dcterms:W3CDTF">2022-12-13T17:20:52Z</dcterms:modified>
</cp:coreProperties>
</file>