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1.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90" r:id="rId5"/>
    <p:sldMasterId id="2147483792" r:id="rId6"/>
    <p:sldMasterId id="2147483810" r:id="rId7"/>
    <p:sldMasterId id="2147483817" r:id="rId8"/>
  </p:sldMasterIdLst>
  <p:notesMasterIdLst>
    <p:notesMasterId r:id="rId26"/>
  </p:notesMasterIdLst>
  <p:handoutMasterIdLst>
    <p:handoutMasterId r:id="rId27"/>
  </p:handoutMasterIdLst>
  <p:sldIdLst>
    <p:sldId id="256" r:id="rId9"/>
    <p:sldId id="257" r:id="rId10"/>
    <p:sldId id="258" r:id="rId11"/>
    <p:sldId id="259" r:id="rId12"/>
    <p:sldId id="260" r:id="rId13"/>
    <p:sldId id="759" r:id="rId14"/>
    <p:sldId id="428" r:id="rId15"/>
    <p:sldId id="740" r:id="rId16"/>
    <p:sldId id="758" r:id="rId17"/>
    <p:sldId id="724" r:id="rId18"/>
    <p:sldId id="730" r:id="rId19"/>
    <p:sldId id="725" r:id="rId20"/>
    <p:sldId id="739" r:id="rId21"/>
    <p:sldId id="731" r:id="rId22"/>
    <p:sldId id="689" r:id="rId23"/>
    <p:sldId id="719" r:id="rId24"/>
    <p:sldId id="726"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B7A"/>
    <a:srgbClr val="0170FE"/>
    <a:srgbClr val="FFFFFF"/>
    <a:srgbClr val="F3A589"/>
    <a:srgbClr val="F6BCA8"/>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488" autoAdjust="0"/>
  </p:normalViewPr>
  <p:slideViewPr>
    <p:cSldViewPr snapToGrid="0">
      <p:cViewPr varScale="1">
        <p:scale>
          <a:sx n="62" d="100"/>
          <a:sy n="62" d="100"/>
        </p:scale>
        <p:origin x="1493" y="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D7F5C3-7322-4156-AC9A-F8A07CCB7F1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F3B760D-CD79-498E-9D76-D2ACE5B9EC3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endParaRPr lang="en-US"/>
          </a:p>
        </p:txBody>
      </p:sp>
      <p:sp>
        <p:nvSpPr>
          <p:cNvPr id="4" name="Footer Placeholder 3">
            <a:extLst>
              <a:ext uri="{FF2B5EF4-FFF2-40B4-BE49-F238E27FC236}">
                <a16:creationId xmlns:a16="http://schemas.microsoft.com/office/drawing/2014/main" id="{2E924370-4B72-4583-9208-EF108D8DAF1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500F56-3CAC-4631-8B0D-62A8358733D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8C04672-686D-49F4-9A61-62676812FD18}" type="slidenum">
              <a:rPr lang="en-US" smtClean="0"/>
              <a:t>‹#›</a:t>
            </a:fld>
            <a:endParaRPr lang="en-US"/>
          </a:p>
        </p:txBody>
      </p:sp>
    </p:spTree>
    <p:extLst>
      <p:ext uri="{BB962C8B-B14F-4D97-AF65-F5344CB8AC3E}">
        <p14:creationId xmlns:p14="http://schemas.microsoft.com/office/powerpoint/2010/main" val="244968304"/>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B0CF2-7F87-4E02-A248-870047730F99}" type="slidenum">
              <a:rPr lang="en-US" smtClean="0"/>
              <a:pPr/>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a:extLst>
              <a:ext uri="{FF2B5EF4-FFF2-40B4-BE49-F238E27FC236}">
                <a16:creationId xmlns:a16="http://schemas.microsoft.com/office/drawing/2014/main" id="{A04404D8-5FC4-4E9F-AC08-9670227BF79F}"/>
              </a:ext>
            </a:extLst>
          </p:cNvPr>
          <p:cNvSpPr>
            <a:spLocks noGrp="1"/>
          </p:cNvSpPr>
          <p:nvPr>
            <p:ph type="dt"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a:extLst>
              <a:ext uri="{FF2B5EF4-FFF2-40B4-BE49-F238E27FC236}">
                <a16:creationId xmlns:a16="http://schemas.microsoft.com/office/drawing/2014/main" id="{EE0C81C3-3319-48EB-AD4C-288937881F1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69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LRC Q’s</a:t>
            </a:r>
          </a:p>
          <a:p>
            <a:pPr marL="171450" indent="-171450" eaLnBrk="1" hangingPunct="1">
              <a:spcBef>
                <a:spcPct val="0"/>
              </a:spcBef>
              <a:buFontTx/>
              <a:buChar char="-"/>
            </a:pPr>
            <a:r>
              <a:rPr lang="en-US" altLang="en-US" dirty="0"/>
              <a:t>How many community meetings are we doing? </a:t>
            </a:r>
          </a:p>
          <a:p>
            <a:pPr marL="628650" lvl="1" indent="-171450" eaLnBrk="1" hangingPunct="1">
              <a:spcBef>
                <a:spcPct val="0"/>
              </a:spcBef>
              <a:buFontTx/>
              <a:buChar char="-"/>
            </a:pPr>
            <a:r>
              <a:rPr lang="en-US" altLang="en-US" dirty="0"/>
              <a:t>Community meetings are hard to get to, people use the bus to get around</a:t>
            </a:r>
          </a:p>
          <a:p>
            <a:pPr marL="171450" lvl="0" indent="-171450" eaLnBrk="1" hangingPunct="1">
              <a:spcBef>
                <a:spcPct val="0"/>
              </a:spcBef>
              <a:buFontTx/>
              <a:buChar char="-"/>
            </a:pPr>
            <a:r>
              <a:rPr lang="en-US" altLang="en-US" dirty="0"/>
              <a:t>Outreach to business and employers of the area?</a:t>
            </a:r>
          </a:p>
          <a:p>
            <a:pPr marL="171450" lvl="0" indent="-171450" eaLnBrk="1" hangingPunct="1">
              <a:spcBef>
                <a:spcPct val="0"/>
              </a:spcBef>
              <a:buFontTx/>
              <a:buChar char="-"/>
            </a:pPr>
            <a:r>
              <a:rPr lang="en-US" altLang="en-US" dirty="0" err="1"/>
              <a:t>WellBuilt</a:t>
            </a:r>
            <a:r>
              <a:rPr lang="en-US" altLang="en-US" dirty="0"/>
              <a:t> bike shop may be of help for outreach</a:t>
            </a:r>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a:p>
            <a:pPr marL="171450" lvl="0" indent="-171450" eaLnBrk="1" hangingPunct="1">
              <a:spcBef>
                <a:spcPct val="0"/>
              </a:spcBef>
              <a:buFontTx/>
              <a:buChar char="-"/>
            </a:pPr>
            <a:endParaRPr lang="en-US" altLang="en-US" dirty="0"/>
          </a:p>
        </p:txBody>
      </p:sp>
      <p:sp>
        <p:nvSpPr>
          <p:cNvPr id="2" name="Date Placeholder 1">
            <a:extLst>
              <a:ext uri="{FF2B5EF4-FFF2-40B4-BE49-F238E27FC236}">
                <a16:creationId xmlns:a16="http://schemas.microsoft.com/office/drawing/2014/main" id="{A04404D8-5FC4-4E9F-AC08-9670227BF79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8517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 name="Date Placeholder 1">
            <a:extLst>
              <a:ext uri="{FF2B5EF4-FFF2-40B4-BE49-F238E27FC236}">
                <a16:creationId xmlns:a16="http://schemas.microsoft.com/office/drawing/2014/main" id="{B1264C6F-EE08-4D26-BCFE-B7059422C72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65906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a:extLst>
              <a:ext uri="{FF2B5EF4-FFF2-40B4-BE49-F238E27FC236}">
                <a16:creationId xmlns:a16="http://schemas.microsoft.com/office/drawing/2014/main" id="{A8DF29B5-D4A5-4FF8-919A-203DB4B57FE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2826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5F66A-1CF1-4122-9D4F-04075BCD7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0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dirty="0"/>
              <a:t>LRC</a:t>
            </a:r>
          </a:p>
          <a:p>
            <a:pPr marL="171450" indent="-171450">
              <a:spcBef>
                <a:spcPct val="0"/>
              </a:spcBef>
              <a:buFontTx/>
              <a:buChar char="-"/>
            </a:pPr>
            <a:r>
              <a:rPr lang="en-US" altLang="en-US" b="1" dirty="0"/>
              <a:t>FDOT:</a:t>
            </a:r>
          </a:p>
          <a:p>
            <a:pPr marL="171450" indent="-171450">
              <a:spcBef>
                <a:spcPct val="0"/>
              </a:spcBef>
              <a:buFontTx/>
              <a:buChar char="-"/>
            </a:pPr>
            <a:r>
              <a:rPr lang="en-US" altLang="en-US" dirty="0"/>
              <a:t>Incentivizing sidewalk building in residential redevelopment</a:t>
            </a:r>
          </a:p>
          <a:p>
            <a:pPr marL="171450" indent="-171450">
              <a:spcBef>
                <a:spcPct val="0"/>
              </a:spcBef>
              <a:buFontTx/>
              <a:buChar char="-"/>
            </a:pPr>
            <a:r>
              <a:rPr lang="en-US" altLang="en-US" dirty="0"/>
              <a:t>Sidewalk widths in proximity to schools</a:t>
            </a:r>
          </a:p>
          <a:p>
            <a:pPr marL="171450" indent="-171450">
              <a:spcBef>
                <a:spcPct val="0"/>
              </a:spcBef>
              <a:buFontTx/>
              <a:buChar char="-"/>
            </a:pPr>
            <a:r>
              <a:rPr lang="en-US" altLang="en-US" dirty="0"/>
              <a:t>How has single family development been created with sidewalks being mandated for new development</a:t>
            </a:r>
          </a:p>
          <a:p>
            <a:pPr marL="171450" indent="-171450">
              <a:spcBef>
                <a:spcPct val="0"/>
              </a:spcBef>
              <a:buFontTx/>
              <a:buChar char="-"/>
            </a:pPr>
            <a:r>
              <a:rPr lang="en-US" altLang="en-US" dirty="0"/>
              <a:t>Sidewalk stompers (does Lisa have community contact/ leaders in Fowler study area)</a:t>
            </a:r>
          </a:p>
          <a:p>
            <a:pPr marL="171450" indent="-171450">
              <a:spcBef>
                <a:spcPct val="0"/>
              </a:spcBef>
              <a:buFontTx/>
              <a:buChar char="-"/>
            </a:pPr>
            <a:r>
              <a:rPr lang="en-US" altLang="en-US" b="1" dirty="0"/>
              <a:t>HART:</a:t>
            </a:r>
          </a:p>
          <a:p>
            <a:pPr marL="171450" indent="-171450">
              <a:spcBef>
                <a:spcPct val="0"/>
              </a:spcBef>
              <a:buFontTx/>
              <a:buChar char="-"/>
            </a:pPr>
            <a:r>
              <a:rPr lang="en-US" altLang="en-US" dirty="0"/>
              <a:t>50ft easement owned by TECO on the southside of Fowler (near all the fast food restaurants) 15</a:t>
            </a:r>
            <a:r>
              <a:rPr lang="en-US" altLang="en-US" baseline="30000" dirty="0"/>
              <a:t>th</a:t>
            </a:r>
            <a:r>
              <a:rPr lang="en-US" altLang="en-US" dirty="0"/>
              <a:t> to 30th</a:t>
            </a:r>
          </a:p>
          <a:p>
            <a:pPr marL="171450" indent="-171450">
              <a:spcBef>
                <a:spcPct val="0"/>
              </a:spcBef>
              <a:buFontTx/>
              <a:buChar char="-"/>
            </a:pPr>
            <a:r>
              <a:rPr lang="en-US" altLang="en-US" dirty="0"/>
              <a:t>City of Temple Terrace interested in using that easement, </a:t>
            </a:r>
          </a:p>
          <a:p>
            <a:pPr marL="171450" indent="-171450">
              <a:spcBef>
                <a:spcPct val="0"/>
              </a:spcBef>
              <a:buFontTx/>
              <a:buChar char="-"/>
            </a:pPr>
            <a:r>
              <a:rPr lang="en-US" altLang="en-US" dirty="0"/>
              <a:t>Ocean Pkwy in Brooklyn good example of urban arterial</a:t>
            </a:r>
          </a:p>
          <a:p>
            <a:pPr marL="171450" indent="-171450">
              <a:spcBef>
                <a:spcPct val="0"/>
              </a:spcBef>
              <a:buFontTx/>
              <a:buChar char="-"/>
            </a:pPr>
            <a:r>
              <a:rPr lang="en-US" altLang="en-US" dirty="0"/>
              <a:t>Tampa Raise Grant Match</a:t>
            </a:r>
          </a:p>
          <a:p>
            <a:pPr marL="171450" indent="-171450">
              <a:spcBef>
                <a:spcPct val="0"/>
              </a:spcBef>
              <a:buFontTx/>
              <a:buChar char="-"/>
            </a:pPr>
            <a:r>
              <a:rPr lang="en-US" altLang="en-US" dirty="0"/>
              <a:t>Frontage road concept – BRT study did not include a frontage road alternative (link between FDOT study and HART BRT study)</a:t>
            </a:r>
          </a:p>
          <a:p>
            <a:pPr marL="171450" indent="-171450">
              <a:spcBef>
                <a:spcPct val="0"/>
              </a:spcBef>
              <a:buFontTx/>
              <a:buChar char="-"/>
            </a:pPr>
            <a:r>
              <a:rPr lang="en-US" altLang="en-US" b="1" dirty="0"/>
              <a:t>Planning Commission:</a:t>
            </a:r>
          </a:p>
          <a:p>
            <a:pPr marL="171450" indent="-171450">
              <a:spcBef>
                <a:spcPct val="0"/>
              </a:spcBef>
              <a:buFontTx/>
              <a:buChar char="-"/>
            </a:pPr>
            <a:r>
              <a:rPr lang="en-US" altLang="en-US" dirty="0"/>
              <a:t>Think of it as a neighborhood or community plan, for example sidewalks would be talked about as mobility in this plan (not the width, not the design these are implementation tools, the code is the regulating plan that would include these details, this deliverable is at the policy level that enables this implementations)</a:t>
            </a:r>
          </a:p>
          <a:p>
            <a:pPr marL="171450" indent="-171450">
              <a:spcBef>
                <a:spcPct val="0"/>
              </a:spcBef>
              <a:buFontTx/>
              <a:buChar char="-"/>
            </a:pPr>
            <a:r>
              <a:rPr lang="en-US" altLang="en-US" dirty="0"/>
              <a:t>Begin to have understanding and conversation with neighborhood with how the right of way will impact the future and how the community can influence the right of way</a:t>
            </a:r>
          </a:p>
          <a:p>
            <a:pPr marL="171450" indent="-171450">
              <a:spcBef>
                <a:spcPct val="0"/>
              </a:spcBef>
              <a:buFontTx/>
              <a:buChar char="-"/>
            </a:pPr>
            <a:r>
              <a:rPr lang="en-US" altLang="en-US" dirty="0"/>
              <a:t>Uniform idea of development along fowler avenue</a:t>
            </a:r>
          </a:p>
          <a:p>
            <a:pPr marL="171450" indent="-171450">
              <a:spcBef>
                <a:spcPct val="0"/>
              </a:spcBef>
              <a:buFontTx/>
              <a:buChar char="-"/>
            </a:pPr>
            <a:r>
              <a:rPr lang="en-US" altLang="en-US" dirty="0"/>
              <a:t>Large institutional uses along Fowler</a:t>
            </a:r>
          </a:p>
          <a:p>
            <a:pPr marL="171450" indent="-171450">
              <a:spcBef>
                <a:spcPct val="0"/>
              </a:spcBef>
              <a:buFontTx/>
              <a:buChar char="-"/>
            </a:pPr>
            <a:r>
              <a:rPr lang="en-US" altLang="en-US" dirty="0"/>
              <a:t>Vision plan has a redevelopment plan – what will be the policies that will be going in to the Comp plans of Hillsborough County and the City of Tampa and strategies for implementation</a:t>
            </a:r>
          </a:p>
          <a:p>
            <a:pPr marL="171450" indent="-171450">
              <a:spcBef>
                <a:spcPct val="0"/>
              </a:spcBef>
              <a:buFontTx/>
              <a:buChar char="-"/>
            </a:pPr>
            <a:r>
              <a:rPr lang="en-US" altLang="en-US" dirty="0"/>
              <a:t>Why isn’t the university in it? Statistically an outlier </a:t>
            </a:r>
          </a:p>
          <a:p>
            <a:pPr marL="171450" indent="-171450">
              <a:spcBef>
                <a:spcPct val="0"/>
              </a:spcBef>
              <a:buFontTx/>
              <a:buChar char="-"/>
            </a:pPr>
            <a:r>
              <a:rPr lang="en-US" altLang="en-US" dirty="0"/>
              <a:t>How are we asking people how they would like to participate at open house?</a:t>
            </a:r>
          </a:p>
          <a:p>
            <a:pPr marL="171450" indent="-171450">
              <a:spcBef>
                <a:spcPct val="0"/>
              </a:spcBef>
              <a:buFontTx/>
              <a:buChar char="-"/>
            </a:pPr>
            <a:r>
              <a:rPr lang="en-US" altLang="en-US" dirty="0"/>
              <a:t>Did you incorporate PMT </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US" altLang="en-US" dirty="0"/>
              <a:t>Shaw Elementary off of fowler – Safe Route to School Recommendations incorporated into Fowler Report and vice versa</a:t>
            </a:r>
          </a:p>
          <a:p>
            <a:pPr marL="171450" indent="-171450">
              <a:spcBef>
                <a:spcPct val="0"/>
              </a:spcBef>
              <a:buFontTx/>
              <a:buChar char="-"/>
            </a:pPr>
            <a:endParaRPr lang="en-US" altLang="en-US" dirty="0"/>
          </a:p>
          <a:p>
            <a:pPr marL="171450" indent="-171450">
              <a:spcBef>
                <a:spcPct val="0"/>
              </a:spcBef>
              <a:buFontTx/>
              <a:buChar char="-"/>
            </a:pPr>
            <a:endParaRPr lang="en-US" altLang="en-US" dirty="0"/>
          </a:p>
          <a:p>
            <a:pPr marL="171450" indent="-171450">
              <a:spcBef>
                <a:spcPct val="0"/>
              </a:spcBef>
              <a:buFontTx/>
              <a:buChar char="-"/>
            </a:pPr>
            <a:endParaRPr lang="en-US" altLang="en-US" dirty="0"/>
          </a:p>
          <a:p>
            <a:pPr marL="0" indent="0">
              <a:spcBef>
                <a:spcPct val="0"/>
              </a:spcBef>
              <a:buFontTx/>
              <a:buNone/>
            </a:pPr>
            <a:r>
              <a:rPr lang="en-US" altLang="en-US" dirty="0"/>
              <a:t>BPAC</a:t>
            </a:r>
          </a:p>
          <a:p>
            <a:pPr marL="0" indent="0">
              <a:spcBef>
                <a:spcPct val="0"/>
              </a:spcBef>
              <a:buFontTx/>
              <a:buNone/>
            </a:pPr>
            <a:r>
              <a:rPr lang="en-US" altLang="en-US" dirty="0"/>
              <a:t>- </a:t>
            </a:r>
          </a:p>
        </p:txBody>
      </p:sp>
      <p:sp>
        <p:nvSpPr>
          <p:cNvPr id="2" name="Date Placeholder 1">
            <a:extLst>
              <a:ext uri="{FF2B5EF4-FFF2-40B4-BE49-F238E27FC236}">
                <a16:creationId xmlns:a16="http://schemas.microsoft.com/office/drawing/2014/main" id="{B1264C6F-EE08-4D26-BCFE-B7059422C72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2919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Dense Employment and Dense Residential</a:t>
            </a:r>
          </a:p>
          <a:p>
            <a:r>
              <a:rPr lang="en-US" dirty="0"/>
              <a:t>County Average: 1 job for every 5 residents</a:t>
            </a:r>
          </a:p>
          <a:p>
            <a:r>
              <a:rPr lang="en-US" dirty="0"/>
              <a:t>County population: 1.5 million</a:t>
            </a:r>
          </a:p>
          <a:p>
            <a:r>
              <a:rPr lang="en-US" dirty="0"/>
              <a:t>County employees: 660,800</a:t>
            </a:r>
          </a:p>
          <a:p>
            <a:r>
              <a:rPr lang="en-US" dirty="0"/>
              <a:t>This data is from ESRI business analyst</a:t>
            </a: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60339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a:extLst>
              <a:ext uri="{FF2B5EF4-FFF2-40B4-BE49-F238E27FC236}">
                <a16:creationId xmlns:a16="http://schemas.microsoft.com/office/drawing/2014/main" id="{7AFCB248-DE6E-43E4-AFD7-198861909E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3255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Added </a:t>
            </a:r>
            <a:r>
              <a:rPr lang="en-US" dirty="0"/>
              <a:t>1.6.2023</a:t>
            </a: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95562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Create a table with FDOT and HART to show timeline</a:t>
            </a:r>
          </a:p>
          <a:p>
            <a:r>
              <a:rPr lang="en-US" dirty="0"/>
              <a:t>1.5 year project</a:t>
            </a: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45897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Subtitle 16"/>
          <p:cNvSpPr>
            <a:spLocks noGrp="1"/>
          </p:cNvSpPr>
          <p:nvPr>
            <p:ph type="subTitle" idx="1"/>
          </p:nvPr>
        </p:nvSpPr>
        <p:spPr>
          <a:xfrm>
            <a:off x="738387" y="2089930"/>
            <a:ext cx="10731224" cy="473037"/>
          </a:xfrm>
          <a:prstGeom prst="rect">
            <a:avLst/>
          </a:prstGeom>
        </p:spPr>
        <p:txBody>
          <a:bodyPr lIns="0" rIns="18288"/>
          <a:lstStyle>
            <a:lvl1pPr marL="0" marR="45720" indent="0" algn="ctr">
              <a:buNone/>
              <a:defRPr sz="20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7" name="Text Placeholder 6"/>
          <p:cNvSpPr>
            <a:spLocks noGrp="1"/>
          </p:cNvSpPr>
          <p:nvPr>
            <p:ph type="body" sz="quarter" idx="10"/>
          </p:nvPr>
        </p:nvSpPr>
        <p:spPr>
          <a:xfrm>
            <a:off x="738188" y="914400"/>
            <a:ext cx="10731500" cy="952500"/>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kumimoji="0" lang="en-US" sz="3600" b="1" i="0" u="none" strike="noStrike" kern="1200" cap="none" spc="0" normalizeH="0" baseline="0" noProof="0">
                <a:ln>
                  <a:noFill/>
                </a:ln>
                <a:solidFill>
                  <a:schemeClr val="tx1"/>
                </a:solidFill>
                <a:effectLst/>
                <a:uLnTx/>
                <a:uFillTx/>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8"/>
          <p:cNvSpPr txBox="1">
            <a:spLocks/>
          </p:cNvSpPr>
          <p:nvPr userDrawn="1"/>
        </p:nvSpPr>
        <p:spPr>
          <a:xfrm>
            <a:off x="738389" y="472536"/>
            <a:ext cx="10731225" cy="1407784"/>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chemeClr val="tx2"/>
                </a:solidFill>
                <a:effectLst/>
                <a:latin typeface="+mj-lt"/>
                <a:ea typeface="+mj-ea"/>
                <a:cs typeface="+mj-cs"/>
              </a:defRPr>
            </a:lvl1pPr>
          </a:lstStyle>
          <a:p>
            <a:pPr eaLnBrk="1" fontAlgn="auto" hangingPunct="1">
              <a:spcAft>
                <a:spcPts val="0"/>
              </a:spcAft>
              <a:defRPr/>
            </a:pPr>
            <a:r>
              <a:rPr lang="en-US" sz="5000" dirty="0">
                <a:ln>
                  <a:solidFill>
                    <a:prstClr val="black"/>
                  </a:solidFill>
                </a:ln>
                <a:solidFill>
                  <a:prstClr val="black"/>
                </a:solidFill>
              </a:rPr>
              <a:t>Presentation </a:t>
            </a:r>
            <a:r>
              <a:rPr lang="en-US" sz="5000" b="0" dirty="0">
                <a:ln>
                  <a:solidFill>
                    <a:prstClr val="black"/>
                  </a:solidFill>
                </a:ln>
                <a:solidFill>
                  <a:prstClr val="black"/>
                </a:solidFill>
              </a:rPr>
              <a:t>Title</a:t>
            </a:r>
            <a:endParaRPr lang="en-US" sz="5000" dirty="0">
              <a:solidFill>
                <a:prstClr val="black"/>
              </a:solidFill>
            </a:endParaRPr>
          </a:p>
        </p:txBody>
      </p:sp>
      <p:sp>
        <p:nvSpPr>
          <p:cNvPr id="4" name="Subtitle 16"/>
          <p:cNvSpPr txBox="1">
            <a:spLocks noChangeArrowheads="1"/>
          </p:cNvSpPr>
          <p:nvPr userDrawn="1"/>
        </p:nvSpPr>
        <p:spPr bwMode="auto">
          <a:xfrm>
            <a:off x="738188" y="2563813"/>
            <a:ext cx="1073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C0CF3A"/>
              </a:buClr>
              <a:buSzPct val="95000"/>
              <a:buFont typeface="Wingdings 2" panose="05020102010507070707" pitchFamily="18" charset="2"/>
              <a:buNone/>
            </a:pPr>
            <a:r>
              <a:rPr lang="en-US" altLang="en-US" sz="3600" dirty="0">
                <a:solidFill>
                  <a:srgbClr val="000000"/>
                </a:solidFill>
              </a:rPr>
              <a:t>Name of Organization</a:t>
            </a:r>
          </a:p>
        </p:txBody>
      </p:sp>
      <p:sp>
        <p:nvSpPr>
          <p:cNvPr id="5" name="Subtitle 16"/>
          <p:cNvSpPr txBox="1">
            <a:spLocks noChangeArrowheads="1"/>
          </p:cNvSpPr>
          <p:nvPr userDrawn="1"/>
        </p:nvSpPr>
        <p:spPr bwMode="auto">
          <a:xfrm>
            <a:off x="738188" y="3489325"/>
            <a:ext cx="1073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C0CF3A"/>
              </a:buClr>
              <a:buSzPct val="95000"/>
              <a:buFont typeface="Wingdings 2" panose="05020102010507070707" pitchFamily="18" charset="2"/>
              <a:buNone/>
            </a:pPr>
            <a:r>
              <a:rPr lang="en-US" altLang="en-US" sz="2400" dirty="0">
                <a:solidFill>
                  <a:srgbClr val="000000"/>
                </a:solidFill>
              </a:rPr>
              <a:t>September 30, 2016</a:t>
            </a:r>
          </a:p>
        </p:txBody>
      </p:sp>
      <p:sp>
        <p:nvSpPr>
          <p:cNvPr id="9" name="Subtitle 16"/>
          <p:cNvSpPr>
            <a:spLocks noGrp="1"/>
          </p:cNvSpPr>
          <p:nvPr>
            <p:ph type="subTitle" idx="1"/>
          </p:nvPr>
        </p:nvSpPr>
        <p:spPr>
          <a:xfrm>
            <a:off x="738387" y="2116056"/>
            <a:ext cx="10731224" cy="473037"/>
          </a:xfrm>
          <a:prstGeom prst="rect">
            <a:avLst/>
          </a:prstGeom>
        </p:spPr>
        <p:txBody>
          <a:bodyPr lIns="0" rIns="18288"/>
          <a:lstStyle>
            <a:lvl1pPr marL="0" marR="45720" indent="0" algn="ctr">
              <a:buNone/>
              <a:defRPr sz="20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54295144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solidFill>
                  <a:schemeClr val="tx1"/>
                </a:solidFill>
                <a:latin typeface="+mj-lt"/>
                <a:ea typeface="+mj-ea"/>
                <a:cs typeface="+mj-cs"/>
              </a:rPr>
              <a:t>Click to edit Master title style</a:t>
            </a:r>
          </a:p>
        </p:txBody>
      </p:sp>
      <p:sp>
        <p:nvSpPr>
          <p:cNvPr id="4" name="Content Placeholder 3"/>
          <p:cNvSpPr>
            <a:spLocks noGrp="1"/>
          </p:cNvSpPr>
          <p:nvPr>
            <p:ph sz="half" idx="2"/>
          </p:nvPr>
        </p:nvSpPr>
        <p:spPr>
          <a:xfrm>
            <a:off x="6197600" y="1226469"/>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609600" y="1226469"/>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09600" y="6356350"/>
            <a:ext cx="2844800" cy="365125"/>
          </a:xfrm>
        </p:spPr>
        <p:txBody>
          <a:bodyPr/>
          <a:lstStyle>
            <a:lvl1pPr>
              <a:defRPr/>
            </a:lvl1pPr>
          </a:lstStyle>
          <a:p>
            <a:pPr>
              <a:defRPr/>
            </a:pPr>
            <a:fld id="{DD3B3E41-6707-4F70-BAF5-92776526FA41}" type="datetime1">
              <a:rPr lang="en-US" smtClean="0"/>
              <a:t>1/17/2023</a:t>
            </a:fld>
            <a:endParaRPr lang="en-US" dirty="0"/>
          </a:p>
        </p:txBody>
      </p:sp>
      <p:sp>
        <p:nvSpPr>
          <p:cNvPr id="7" name="Footer Placeholder 5"/>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1D5FB49D-A2DB-44CF-8931-B0E26F592E3C}" type="slidenum">
              <a:rPr lang="en-US" altLang="en-US"/>
              <a:pPr/>
              <a:t>‹#›</a:t>
            </a:fld>
            <a:endParaRPr lang="en-US" altLang="en-US" dirty="0"/>
          </a:p>
        </p:txBody>
      </p:sp>
    </p:spTree>
    <p:extLst>
      <p:ext uri="{BB962C8B-B14F-4D97-AF65-F5344CB8AC3E}">
        <p14:creationId xmlns:p14="http://schemas.microsoft.com/office/powerpoint/2010/main" val="28893902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solidFill>
                  <a:schemeClr val="tx1"/>
                </a:solidFill>
                <a:latin typeface="+mj-lt"/>
                <a:ea typeface="+mj-ea"/>
                <a:cs typeface="+mj-cs"/>
              </a:rPr>
              <a:t>Click to edit Master title style</a:t>
            </a:r>
          </a:p>
        </p:txBody>
      </p:sp>
      <p:sp>
        <p:nvSpPr>
          <p:cNvPr id="6" name="Content Placeholder 5"/>
          <p:cNvSpPr>
            <a:spLocks noGrp="1"/>
          </p:cNvSpPr>
          <p:nvPr>
            <p:ph sz="quarter" idx="4"/>
          </p:nvPr>
        </p:nvSpPr>
        <p:spPr>
          <a:xfrm>
            <a:off x="6193368" y="1957753"/>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3"/>
          </p:nvPr>
        </p:nvSpPr>
        <p:spPr>
          <a:xfrm>
            <a:off x="6193368" y="1302911"/>
            <a:ext cx="5389033"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957753"/>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609600" y="1298401"/>
            <a:ext cx="5386917"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8" name="Date Placeholder 6"/>
          <p:cNvSpPr>
            <a:spLocks noGrp="1"/>
          </p:cNvSpPr>
          <p:nvPr>
            <p:ph type="dt" sz="half" idx="10"/>
          </p:nvPr>
        </p:nvSpPr>
        <p:spPr>
          <a:xfrm>
            <a:off x="609600" y="6356350"/>
            <a:ext cx="2844800" cy="365125"/>
          </a:xfrm>
        </p:spPr>
        <p:txBody>
          <a:bodyPr/>
          <a:lstStyle>
            <a:lvl1pPr>
              <a:defRPr/>
            </a:lvl1pPr>
          </a:lstStyle>
          <a:p>
            <a:pPr>
              <a:defRPr/>
            </a:pPr>
            <a:fld id="{5B255142-0BFA-4009-B6CE-9BD6488AEC05}" type="datetime1">
              <a:rPr lang="en-US" smtClean="0"/>
              <a:t>1/17/2023</a:t>
            </a:fld>
            <a:endParaRPr lang="en-US" dirty="0"/>
          </a:p>
        </p:txBody>
      </p:sp>
      <p:sp>
        <p:nvSpPr>
          <p:cNvPr id="9" name="Footer Placeholder 7"/>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fld id="{F8555AE9-37D1-4668-B9D7-46AA423BDE4A}" type="slidenum">
              <a:rPr lang="en-US" altLang="en-US"/>
              <a:pPr/>
              <a:t>‹#›</a:t>
            </a:fld>
            <a:endParaRPr lang="en-US" altLang="en-US" dirty="0"/>
          </a:p>
        </p:txBody>
      </p:sp>
    </p:spTree>
    <p:extLst>
      <p:ext uri="{BB962C8B-B14F-4D97-AF65-F5344CB8AC3E}">
        <p14:creationId xmlns:p14="http://schemas.microsoft.com/office/powerpoint/2010/main" val="248865337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solidFill>
                  <a:schemeClr val="tx1"/>
                </a:solidFill>
                <a:latin typeface="+mj-lt"/>
                <a:ea typeface="+mj-ea"/>
                <a:cs typeface="+mj-cs"/>
              </a:rPr>
              <a:t>Click to edit Master title style</a:t>
            </a:r>
          </a:p>
        </p:txBody>
      </p:sp>
      <p:sp>
        <p:nvSpPr>
          <p:cNvPr id="7" name="Picture Placeholder 2"/>
          <p:cNvSpPr>
            <a:spLocks noGrp="1"/>
          </p:cNvSpPr>
          <p:nvPr>
            <p:ph type="pic" idx="1"/>
          </p:nvPr>
        </p:nvSpPr>
        <p:spPr>
          <a:xfrm rot="420000">
            <a:off x="4872416" y="1521901"/>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dirty="0"/>
              <a:t>Click icon to add picture</a:t>
            </a:r>
          </a:p>
        </p:txBody>
      </p:sp>
      <p:sp>
        <p:nvSpPr>
          <p:cNvPr id="8" name="Text Placeholder 3"/>
          <p:cNvSpPr>
            <a:spLocks noGrp="1"/>
          </p:cNvSpPr>
          <p:nvPr>
            <p:ph type="body" sz="half" idx="2"/>
          </p:nvPr>
        </p:nvSpPr>
        <p:spPr>
          <a:xfrm>
            <a:off x="1037492" y="3151169"/>
            <a:ext cx="29464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9" name="Title 1"/>
          <p:cNvSpPr>
            <a:spLocks noGrp="1"/>
          </p:cNvSpPr>
          <p:nvPr>
            <p:ph type="title"/>
          </p:nvPr>
        </p:nvSpPr>
        <p:spPr>
          <a:xfrm>
            <a:off x="1037492" y="1499381"/>
            <a:ext cx="2950464" cy="1582621"/>
          </a:xfrm>
          <a:prstGeom prst="rect">
            <a:avLst/>
          </a:prstGeom>
        </p:spPr>
        <p:txBody>
          <a:bodyPr vert="horz" lIns="45720" tIns="45720" rIns="45720" bIns="45720" anchor="b"/>
          <a:lstStyle>
            <a:lvl1pPr algn="l">
              <a:buNone/>
              <a:defRPr sz="2000" b="1">
                <a:solidFill>
                  <a:schemeClr val="tx2"/>
                </a:solidFill>
              </a:defRPr>
            </a:lvl1pPr>
          </a:lstStyle>
          <a:p>
            <a:r>
              <a:rPr lang="en-US"/>
              <a:t>Click to edit Master title style</a:t>
            </a:r>
          </a:p>
        </p:txBody>
      </p:sp>
      <p:sp>
        <p:nvSpPr>
          <p:cNvPr id="6" name="Date Placeholder 2"/>
          <p:cNvSpPr>
            <a:spLocks noGrp="1"/>
          </p:cNvSpPr>
          <p:nvPr>
            <p:ph type="dt" sz="half" idx="10"/>
          </p:nvPr>
        </p:nvSpPr>
        <p:spPr>
          <a:xfrm>
            <a:off x="609600" y="6356350"/>
            <a:ext cx="2844800" cy="365125"/>
          </a:xfrm>
        </p:spPr>
        <p:txBody>
          <a:bodyPr/>
          <a:lstStyle>
            <a:lvl1pPr>
              <a:defRPr/>
            </a:lvl1pPr>
          </a:lstStyle>
          <a:p>
            <a:pPr>
              <a:defRPr/>
            </a:pPr>
            <a:fld id="{E2D91099-8D67-4BDB-A047-69B935731A75}" type="datetime1">
              <a:rPr lang="en-US" smtClean="0"/>
              <a:t>1/17/2023</a:t>
            </a:fld>
            <a:endParaRPr lang="en-US" dirty="0"/>
          </a:p>
        </p:txBody>
      </p:sp>
      <p:sp>
        <p:nvSpPr>
          <p:cNvPr id="10" name="Footer Placeholder 3"/>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11" name="Slide Number Placeholder 4"/>
          <p:cNvSpPr>
            <a:spLocks noGrp="1"/>
          </p:cNvSpPr>
          <p:nvPr>
            <p:ph type="sldNum" sz="quarter" idx="12"/>
          </p:nvPr>
        </p:nvSpPr>
        <p:spPr/>
        <p:txBody>
          <a:bodyPr/>
          <a:lstStyle>
            <a:lvl1pPr>
              <a:defRPr/>
            </a:lvl1pPr>
          </a:lstStyle>
          <a:p>
            <a:fld id="{DA2B7B8A-C13E-41C2-A5C1-DDDA64FB93C1}" type="slidenum">
              <a:rPr lang="en-US" altLang="en-US"/>
              <a:pPr/>
              <a:t>‹#›</a:t>
            </a:fld>
            <a:endParaRPr lang="en-US" altLang="en-US" dirty="0"/>
          </a:p>
        </p:txBody>
      </p:sp>
    </p:spTree>
    <p:extLst>
      <p:ext uri="{BB962C8B-B14F-4D97-AF65-F5344CB8AC3E}">
        <p14:creationId xmlns:p14="http://schemas.microsoft.com/office/powerpoint/2010/main" val="156299036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580292" y="0"/>
            <a:ext cx="10972800" cy="928077"/>
          </a:xfrm>
          <a:prstGeom prst="rect">
            <a:avLst/>
          </a:prstGeom>
        </p:spPr>
        <p:txBody>
          <a:bodyPr anchor="ctr"/>
          <a:lstStyle>
            <a:lvl1pPr>
              <a:defRPr sz="3600">
                <a:solidFill>
                  <a:schemeClr val="bg1"/>
                </a:solidFill>
              </a:defRPr>
            </a:lvl1pPr>
          </a:lstStyle>
          <a:p>
            <a:r>
              <a:rPr lang="en-US" dirty="0"/>
              <a:t>Click to edit Master title style</a:t>
            </a:r>
          </a:p>
        </p:txBody>
      </p:sp>
      <p:sp>
        <p:nvSpPr>
          <p:cNvPr id="3" name="Date Placeholder 1"/>
          <p:cNvSpPr>
            <a:spLocks noGrp="1"/>
          </p:cNvSpPr>
          <p:nvPr>
            <p:ph type="dt" sz="half" idx="10"/>
          </p:nvPr>
        </p:nvSpPr>
        <p:spPr>
          <a:xfrm>
            <a:off x="609600" y="6356350"/>
            <a:ext cx="2844800" cy="365125"/>
          </a:xfrm>
        </p:spPr>
        <p:txBody>
          <a:bodyPr/>
          <a:lstStyle>
            <a:lvl1pPr>
              <a:defRPr/>
            </a:lvl1pPr>
          </a:lstStyle>
          <a:p>
            <a:pPr>
              <a:defRPr/>
            </a:pPr>
            <a:fld id="{F8AD6544-E794-4270-B304-43ED8F7A00D8}" type="datetime1">
              <a:rPr lang="en-US" smtClean="0"/>
              <a:t>1/17/2023</a:t>
            </a:fld>
            <a:endParaRPr lang="en-US" dirty="0"/>
          </a:p>
        </p:txBody>
      </p:sp>
      <p:sp>
        <p:nvSpPr>
          <p:cNvPr id="4" name="Footer Placeholder 2"/>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fld id="{E3FBB215-CED0-4513-B392-0F7E44D1D3C2}" type="slidenum">
              <a:rPr lang="en-US" altLang="en-US"/>
              <a:pPr/>
              <a:t>‹#›</a:t>
            </a:fld>
            <a:endParaRPr lang="en-US" altLang="en-US" dirty="0"/>
          </a:p>
        </p:txBody>
      </p:sp>
    </p:spTree>
    <p:extLst>
      <p:ext uri="{BB962C8B-B14F-4D97-AF65-F5344CB8AC3E}">
        <p14:creationId xmlns:p14="http://schemas.microsoft.com/office/powerpoint/2010/main" val="220966098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766733" y="1275861"/>
            <a:ext cx="6815667"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914400" y="1275861"/>
            <a:ext cx="36576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8" name="Title 1"/>
          <p:cNvSpPr>
            <a:spLocks noGrp="1"/>
          </p:cNvSpPr>
          <p:nvPr>
            <p:ph type="title"/>
          </p:nvPr>
        </p:nvSpPr>
        <p:spPr>
          <a:xfrm>
            <a:off x="580292" y="0"/>
            <a:ext cx="10972800" cy="928077"/>
          </a:xfrm>
          <a:prstGeom prst="rect">
            <a:avLst/>
          </a:prstGeom>
        </p:spPr>
        <p:txBody>
          <a:bodyPr anchor="ctr"/>
          <a:lstStyle>
            <a:lvl1pPr>
              <a:defRPr sz="3600">
                <a:solidFill>
                  <a:schemeClr val="tx1"/>
                </a:solidFill>
              </a:defRPr>
            </a:lvl1pPr>
          </a:lstStyle>
          <a:p>
            <a:r>
              <a:rPr lang="en-US" dirty="0"/>
              <a:t>Click to edit Master title style</a:t>
            </a:r>
          </a:p>
        </p:txBody>
      </p:sp>
      <p:sp>
        <p:nvSpPr>
          <p:cNvPr id="5" name="Date Placeholder 4"/>
          <p:cNvSpPr>
            <a:spLocks noGrp="1"/>
          </p:cNvSpPr>
          <p:nvPr>
            <p:ph type="dt" sz="half" idx="10"/>
          </p:nvPr>
        </p:nvSpPr>
        <p:spPr>
          <a:xfrm>
            <a:off x="609600" y="6356350"/>
            <a:ext cx="2844800" cy="365125"/>
          </a:xfrm>
        </p:spPr>
        <p:txBody>
          <a:bodyPr/>
          <a:lstStyle>
            <a:lvl1pPr>
              <a:defRPr/>
            </a:lvl1pPr>
          </a:lstStyle>
          <a:p>
            <a:pPr>
              <a:defRPr/>
            </a:pPr>
            <a:fld id="{5BD94DC6-831C-4F0D-862F-BA16D421708C}" type="datetime1">
              <a:rPr lang="en-US" smtClean="0"/>
              <a:t>1/17/2023</a:t>
            </a:fld>
            <a:endParaRPr lang="en-US" dirty="0"/>
          </a:p>
        </p:txBody>
      </p:sp>
      <p:sp>
        <p:nvSpPr>
          <p:cNvPr id="6" name="Footer Placeholder 5"/>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F8CAA7C2-D1F1-439E-8FF6-D1AFA0A5C122}" type="slidenum">
              <a:rPr lang="en-US" altLang="en-US"/>
              <a:pPr/>
              <a:t>‹#›</a:t>
            </a:fld>
            <a:endParaRPr lang="en-US" altLang="en-US" dirty="0"/>
          </a:p>
        </p:txBody>
      </p:sp>
    </p:spTree>
    <p:extLst>
      <p:ext uri="{BB962C8B-B14F-4D97-AF65-F5344CB8AC3E}">
        <p14:creationId xmlns:p14="http://schemas.microsoft.com/office/powerpoint/2010/main" val="32218253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solidFill>
                  <a:schemeClr val="tx1"/>
                </a:solidFill>
                <a:latin typeface="+mj-lt"/>
                <a:ea typeface="+mj-ea"/>
                <a:cs typeface="+mj-cs"/>
              </a:rPr>
              <a:t>Click to edit Master title style</a:t>
            </a:r>
          </a:p>
        </p:txBody>
      </p:sp>
      <p:sp>
        <p:nvSpPr>
          <p:cNvPr id="3" name="Vertical Text Placeholder 2"/>
          <p:cNvSpPr>
            <a:spLocks noGrp="1"/>
          </p:cNvSpPr>
          <p:nvPr>
            <p:ph type="body" orient="vert" idx="1"/>
          </p:nvPr>
        </p:nvSpPr>
        <p:spPr>
          <a:xfrm>
            <a:off x="609600" y="1290711"/>
            <a:ext cx="10972800" cy="438912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0"/>
            <a:ext cx="2844800" cy="365125"/>
          </a:xfrm>
        </p:spPr>
        <p:txBody>
          <a:bodyPr/>
          <a:lstStyle>
            <a:lvl1pPr>
              <a:defRPr/>
            </a:lvl1pPr>
          </a:lstStyle>
          <a:p>
            <a:pPr>
              <a:defRPr/>
            </a:pPr>
            <a:fld id="{4EB696C1-95D9-4219-8EDB-6FBD3CA5F3F3}" type="datetime1">
              <a:rPr lang="en-US" smtClean="0"/>
              <a:t>1/17/2023</a:t>
            </a:fld>
            <a:endParaRPr lang="en-US" dirty="0"/>
          </a:p>
        </p:txBody>
      </p:sp>
      <p:sp>
        <p:nvSpPr>
          <p:cNvPr id="6" name="Footer Placeholder 4"/>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FF01931-0EA3-44B1-97C3-5BD7F128E9D3}" type="slidenum">
              <a:rPr lang="en-US" altLang="en-US"/>
              <a:pPr/>
              <a:t>‹#›</a:t>
            </a:fld>
            <a:endParaRPr lang="en-US" altLang="en-US" dirty="0"/>
          </a:p>
        </p:txBody>
      </p:sp>
    </p:spTree>
    <p:extLst>
      <p:ext uri="{BB962C8B-B14F-4D97-AF65-F5344CB8AC3E}">
        <p14:creationId xmlns:p14="http://schemas.microsoft.com/office/powerpoint/2010/main" val="328450633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8"/>
          <p:cNvSpPr txBox="1">
            <a:spLocks/>
          </p:cNvSpPr>
          <p:nvPr userDrawn="1"/>
        </p:nvSpPr>
        <p:spPr>
          <a:xfrm>
            <a:off x="738389" y="472536"/>
            <a:ext cx="10731225" cy="1407784"/>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chemeClr val="tx2"/>
                </a:solidFill>
                <a:effectLst/>
                <a:latin typeface="+mj-lt"/>
                <a:ea typeface="+mj-ea"/>
                <a:cs typeface="+mj-cs"/>
              </a:defRPr>
            </a:lvl1pPr>
          </a:lstStyle>
          <a:p>
            <a:pPr eaLnBrk="1" fontAlgn="auto" hangingPunct="1">
              <a:spcAft>
                <a:spcPts val="0"/>
              </a:spcAft>
              <a:defRPr/>
            </a:pPr>
            <a:r>
              <a:rPr lang="en-US" sz="5000" dirty="0">
                <a:ln>
                  <a:solidFill>
                    <a:schemeClr val="tx1"/>
                  </a:solidFill>
                </a:ln>
                <a:solidFill>
                  <a:schemeClr val="tx1"/>
                </a:solidFill>
              </a:rPr>
              <a:t>Presentation </a:t>
            </a:r>
            <a:r>
              <a:rPr lang="en-US" sz="5000" b="0" dirty="0">
                <a:ln>
                  <a:solidFill>
                    <a:schemeClr val="tx1"/>
                  </a:solidFill>
                </a:ln>
                <a:solidFill>
                  <a:schemeClr val="tx1"/>
                </a:solidFill>
              </a:rPr>
              <a:t>Title</a:t>
            </a:r>
            <a:endParaRPr lang="en-US" sz="5000" dirty="0">
              <a:solidFill>
                <a:schemeClr val="tx1"/>
              </a:solidFill>
            </a:endParaRPr>
          </a:p>
        </p:txBody>
      </p:sp>
      <p:sp>
        <p:nvSpPr>
          <p:cNvPr id="4" name="Subtitle 16"/>
          <p:cNvSpPr txBox="1">
            <a:spLocks noChangeArrowheads="1"/>
          </p:cNvSpPr>
          <p:nvPr userDrawn="1"/>
        </p:nvSpPr>
        <p:spPr bwMode="auto">
          <a:xfrm>
            <a:off x="738188" y="2563813"/>
            <a:ext cx="1073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C0CF3A"/>
              </a:buClr>
              <a:buSzPct val="95000"/>
              <a:buFont typeface="Wingdings 2" panose="05020102010507070707" pitchFamily="18" charset="2"/>
              <a:buNone/>
            </a:pPr>
            <a:r>
              <a:rPr lang="en-US" altLang="en-US" sz="3600" dirty="0"/>
              <a:t>Name of Organization</a:t>
            </a:r>
          </a:p>
        </p:txBody>
      </p:sp>
      <p:sp>
        <p:nvSpPr>
          <p:cNvPr id="5" name="Subtitle 16"/>
          <p:cNvSpPr txBox="1">
            <a:spLocks noChangeArrowheads="1"/>
          </p:cNvSpPr>
          <p:nvPr userDrawn="1"/>
        </p:nvSpPr>
        <p:spPr bwMode="auto">
          <a:xfrm>
            <a:off x="738188" y="3489325"/>
            <a:ext cx="1073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C0CF3A"/>
              </a:buClr>
              <a:buSzPct val="95000"/>
              <a:buFont typeface="Wingdings 2" panose="05020102010507070707" pitchFamily="18" charset="2"/>
              <a:buNone/>
            </a:pPr>
            <a:r>
              <a:rPr lang="en-US" altLang="en-US" sz="2400" dirty="0"/>
              <a:t>September 30, 2016</a:t>
            </a:r>
          </a:p>
        </p:txBody>
      </p:sp>
      <p:sp>
        <p:nvSpPr>
          <p:cNvPr id="9" name="Subtitle 16"/>
          <p:cNvSpPr>
            <a:spLocks noGrp="1"/>
          </p:cNvSpPr>
          <p:nvPr>
            <p:ph type="subTitle" idx="1"/>
          </p:nvPr>
        </p:nvSpPr>
        <p:spPr>
          <a:xfrm>
            <a:off x="738387" y="2116056"/>
            <a:ext cx="10731224" cy="473037"/>
          </a:xfrm>
          <a:prstGeom prst="rect">
            <a:avLst/>
          </a:prstGeom>
        </p:spPr>
        <p:txBody>
          <a:bodyPr lIns="0" rIns="18288"/>
          <a:lstStyle>
            <a:lvl1pPr marL="0" marR="45720" indent="0" algn="ctr">
              <a:buNone/>
              <a:defRPr sz="20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230794092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alendar&#10;&#10;Description automatically generated with low confidence">
            <a:extLst>
              <a:ext uri="{FF2B5EF4-FFF2-40B4-BE49-F238E27FC236}">
                <a16:creationId xmlns:a16="http://schemas.microsoft.com/office/drawing/2014/main" id="{5FF10354-C718-4223-9C06-4C583FD51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099044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Shape, venn diagram&#10;&#10;Description automatically generated with medium confidence">
            <a:extLst>
              <a:ext uri="{FF2B5EF4-FFF2-40B4-BE49-F238E27FC236}">
                <a16:creationId xmlns:a16="http://schemas.microsoft.com/office/drawing/2014/main" id="{AADE277E-7AD7-465D-A18E-189FE20BAB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541705AA-4B28-4AC7-B67A-4BCC7F9C789B}"/>
              </a:ext>
            </a:extLst>
          </p:cNvPr>
          <p:cNvSpPr>
            <a:spLocks noGrp="1"/>
          </p:cNvSpPr>
          <p:nvPr>
            <p:ph type="title"/>
          </p:nvPr>
        </p:nvSpPr>
        <p:spPr>
          <a:xfrm>
            <a:off x="6184668" y="365125"/>
            <a:ext cx="516913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C6DE463-84B8-4B73-9417-EF8BD4F12A07}"/>
              </a:ext>
            </a:extLst>
          </p:cNvPr>
          <p:cNvSpPr>
            <a:spLocks noGrp="1"/>
          </p:cNvSpPr>
          <p:nvPr>
            <p:ph idx="1"/>
          </p:nvPr>
        </p:nvSpPr>
        <p:spPr>
          <a:xfrm>
            <a:off x="6184668" y="1825625"/>
            <a:ext cx="51691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C61A2-02A7-4B51-92BC-4881A19E9510}"/>
              </a:ext>
            </a:extLst>
          </p:cNvPr>
          <p:cNvSpPr>
            <a:spLocks noGrp="1"/>
          </p:cNvSpPr>
          <p:nvPr>
            <p:ph type="dt" sz="half" idx="10"/>
          </p:nvPr>
        </p:nvSpPr>
        <p:spPr/>
        <p:txBody>
          <a:bodyPr/>
          <a:lstStyle/>
          <a:p>
            <a:fld id="{47FD27B5-FA10-4C58-B0BA-EA8EBC8EC63B}" type="datetimeFigureOut">
              <a:rPr lang="en-US" smtClean="0"/>
              <a:t>1/17/2023</a:t>
            </a:fld>
            <a:endParaRPr lang="en-US"/>
          </a:p>
        </p:txBody>
      </p:sp>
      <p:sp>
        <p:nvSpPr>
          <p:cNvPr id="5" name="Footer Placeholder 4">
            <a:extLst>
              <a:ext uri="{FF2B5EF4-FFF2-40B4-BE49-F238E27FC236}">
                <a16:creationId xmlns:a16="http://schemas.microsoft.com/office/drawing/2014/main" id="{429EA5F3-14CF-415C-9B62-B93BBC22E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6CC3-B01E-485D-9A50-C3EB557A10F9}"/>
              </a:ext>
            </a:extLst>
          </p:cNvPr>
          <p:cNvSpPr>
            <a:spLocks noGrp="1"/>
          </p:cNvSpPr>
          <p:nvPr>
            <p:ph type="sldNum" sz="quarter" idx="12"/>
          </p:nvPr>
        </p:nvSpPr>
        <p:spPr/>
        <p:txBody>
          <a:bodyPr/>
          <a:lstStyle/>
          <a:p>
            <a:fld id="{0804C964-D891-4473-B7A3-881777914A06}" type="slidenum">
              <a:rPr lang="en-US" smtClean="0"/>
              <a:t>‹#›</a:t>
            </a:fld>
            <a:endParaRPr lang="en-US"/>
          </a:p>
        </p:txBody>
      </p:sp>
    </p:spTree>
    <p:extLst>
      <p:ext uri="{BB962C8B-B14F-4D97-AF65-F5344CB8AC3E}">
        <p14:creationId xmlns:p14="http://schemas.microsoft.com/office/powerpoint/2010/main" val="174795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Subtitle 16"/>
          <p:cNvSpPr>
            <a:spLocks noGrp="1"/>
          </p:cNvSpPr>
          <p:nvPr>
            <p:ph type="subTitle" idx="1"/>
          </p:nvPr>
        </p:nvSpPr>
        <p:spPr>
          <a:xfrm>
            <a:off x="738387" y="2089930"/>
            <a:ext cx="10731224" cy="473037"/>
          </a:xfrm>
          <a:prstGeom prst="rect">
            <a:avLst/>
          </a:prstGeom>
        </p:spPr>
        <p:txBody>
          <a:bodyPr lIns="0" rIns="18288"/>
          <a:lstStyle>
            <a:lvl1pPr marL="0" marR="45720" indent="0" algn="ctr">
              <a:buNone/>
              <a:defRPr sz="20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lang="en-US" dirty="0"/>
          </a:p>
        </p:txBody>
      </p:sp>
      <p:sp>
        <p:nvSpPr>
          <p:cNvPr id="7" name="Text Placeholder 6"/>
          <p:cNvSpPr>
            <a:spLocks noGrp="1"/>
          </p:cNvSpPr>
          <p:nvPr>
            <p:ph type="body" sz="quarter" idx="10"/>
          </p:nvPr>
        </p:nvSpPr>
        <p:spPr>
          <a:xfrm>
            <a:off x="738188" y="914400"/>
            <a:ext cx="10731500" cy="952500"/>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kumimoji="0" lang="en-US" sz="3600" b="1" i="0" u="none" strike="noStrike" kern="1200" cap="none" spc="0" normalizeH="0" baseline="0" noProof="0">
                <a:ln>
                  <a:noFill/>
                </a:ln>
                <a:solidFill>
                  <a:schemeClr val="tx1"/>
                </a:solidFill>
                <a:effectLst/>
                <a:uLnTx/>
                <a:uFillTx/>
              </a:defRPr>
            </a:lvl1pPr>
          </a:lstStyle>
          <a:p>
            <a:pPr lvl="0"/>
            <a:endParaRPr lang="en-US" noProof="0" dirty="0"/>
          </a:p>
        </p:txBody>
      </p:sp>
    </p:spTree>
    <p:extLst>
      <p:ext uri="{BB962C8B-B14F-4D97-AF65-F5344CB8AC3E}">
        <p14:creationId xmlns:p14="http://schemas.microsoft.com/office/powerpoint/2010/main" val="135102813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C8910834-F8B2-481A-BDB7-2FDBB540D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 name="Title 1">
            <a:extLst>
              <a:ext uri="{FF2B5EF4-FFF2-40B4-BE49-F238E27FC236}">
                <a16:creationId xmlns:a16="http://schemas.microsoft.com/office/drawing/2014/main" id="{E9C96704-FA33-4BCB-8DB5-8DE01311A7BA}"/>
              </a:ext>
            </a:extLst>
          </p:cNvPr>
          <p:cNvSpPr>
            <a:spLocks noGrp="1"/>
          </p:cNvSpPr>
          <p:nvPr>
            <p:ph type="title"/>
          </p:nvPr>
        </p:nvSpPr>
        <p:spPr>
          <a:xfrm>
            <a:off x="7082444" y="512705"/>
            <a:ext cx="4580890" cy="2852737"/>
          </a:xfrm>
        </p:spPr>
        <p:txBody>
          <a:bodyPr anchor="b"/>
          <a:lstStyle>
            <a:lvl1pPr algn="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4C3924-B1D3-44A7-ACF3-DACCA738FB28}"/>
              </a:ext>
            </a:extLst>
          </p:cNvPr>
          <p:cNvSpPr>
            <a:spLocks noGrp="1"/>
          </p:cNvSpPr>
          <p:nvPr>
            <p:ph type="body" idx="1"/>
          </p:nvPr>
        </p:nvSpPr>
        <p:spPr>
          <a:xfrm>
            <a:off x="7082444" y="3392430"/>
            <a:ext cx="4580890" cy="1500187"/>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DC3ED03-1C97-44E0-BBBD-DE8909705F71}"/>
              </a:ext>
            </a:extLst>
          </p:cNvPr>
          <p:cNvSpPr>
            <a:spLocks noGrp="1"/>
          </p:cNvSpPr>
          <p:nvPr>
            <p:ph type="dt" sz="half" idx="10"/>
          </p:nvPr>
        </p:nvSpPr>
        <p:spPr/>
        <p:txBody>
          <a:bodyPr/>
          <a:lstStyle/>
          <a:p>
            <a:fld id="{47FD27B5-FA10-4C58-B0BA-EA8EBC8EC63B}" type="datetimeFigureOut">
              <a:rPr lang="en-US" smtClean="0"/>
              <a:t>1/17/2023</a:t>
            </a:fld>
            <a:endParaRPr lang="en-US"/>
          </a:p>
        </p:txBody>
      </p:sp>
      <p:sp>
        <p:nvSpPr>
          <p:cNvPr id="5" name="Footer Placeholder 4">
            <a:extLst>
              <a:ext uri="{FF2B5EF4-FFF2-40B4-BE49-F238E27FC236}">
                <a16:creationId xmlns:a16="http://schemas.microsoft.com/office/drawing/2014/main" id="{934FFF79-43D0-49BA-A31E-3F46B4A52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A4EE8-3DB5-4A8E-B04A-B74660FAE97F}"/>
              </a:ext>
            </a:extLst>
          </p:cNvPr>
          <p:cNvSpPr>
            <a:spLocks noGrp="1"/>
          </p:cNvSpPr>
          <p:nvPr>
            <p:ph type="sldNum" sz="quarter" idx="12"/>
          </p:nvPr>
        </p:nvSpPr>
        <p:spPr/>
        <p:txBody>
          <a:bodyPr/>
          <a:lstStyle/>
          <a:p>
            <a:fld id="{0804C964-D891-4473-B7A3-881777914A06}" type="slidenum">
              <a:rPr lang="en-US" smtClean="0"/>
              <a:t>‹#›</a:t>
            </a:fld>
            <a:endParaRPr lang="en-US"/>
          </a:p>
        </p:txBody>
      </p:sp>
    </p:spTree>
    <p:extLst>
      <p:ext uri="{BB962C8B-B14F-4D97-AF65-F5344CB8AC3E}">
        <p14:creationId xmlns:p14="http://schemas.microsoft.com/office/powerpoint/2010/main" val="2751262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54C7-C5BA-41B9-A882-AD8032424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0AE76-84CE-49B2-A394-622B5ADE86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20BDB-2A15-4E57-BD9E-E3404AD23E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B5C80-5443-4409-B622-CD3E65851C3D}"/>
              </a:ext>
            </a:extLst>
          </p:cNvPr>
          <p:cNvSpPr>
            <a:spLocks noGrp="1"/>
          </p:cNvSpPr>
          <p:nvPr>
            <p:ph type="dt" sz="half" idx="10"/>
          </p:nvPr>
        </p:nvSpPr>
        <p:spPr/>
        <p:txBody>
          <a:bodyPr/>
          <a:lstStyle/>
          <a:p>
            <a:fld id="{47FD27B5-FA10-4C58-B0BA-EA8EBC8EC63B}" type="datetimeFigureOut">
              <a:rPr lang="en-US" smtClean="0"/>
              <a:t>1/17/2023</a:t>
            </a:fld>
            <a:endParaRPr lang="en-US"/>
          </a:p>
        </p:txBody>
      </p:sp>
      <p:sp>
        <p:nvSpPr>
          <p:cNvPr id="6" name="Footer Placeholder 5">
            <a:extLst>
              <a:ext uri="{FF2B5EF4-FFF2-40B4-BE49-F238E27FC236}">
                <a16:creationId xmlns:a16="http://schemas.microsoft.com/office/drawing/2014/main" id="{52DB9C46-BB87-4698-89C1-199F22D58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A7E58-92F5-4CB7-97C4-85D633872FE5}"/>
              </a:ext>
            </a:extLst>
          </p:cNvPr>
          <p:cNvSpPr>
            <a:spLocks noGrp="1"/>
          </p:cNvSpPr>
          <p:nvPr>
            <p:ph type="sldNum" sz="quarter" idx="12"/>
          </p:nvPr>
        </p:nvSpPr>
        <p:spPr/>
        <p:txBody>
          <a:bodyPr/>
          <a:lstStyle/>
          <a:p>
            <a:fld id="{0804C964-D891-4473-B7A3-881777914A06}"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8BDF6F7D-B30C-40E1-827A-D6054C9E71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46136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AF57942A-8A47-448E-AD0D-5E2B25A0B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796640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A1CD99-FBD6-BF20-3ED3-4B6EFE7C1DC1}"/>
              </a:ext>
            </a:extLst>
          </p:cNvPr>
          <p:cNvSpPr>
            <a:spLocks noGrp="1"/>
          </p:cNvSpPr>
          <p:nvPr>
            <p:ph type="dt" sz="half" idx="10"/>
          </p:nvPr>
        </p:nvSpPr>
        <p:spPr/>
        <p:txBody>
          <a:bodyPr/>
          <a:lstStyle/>
          <a:p>
            <a:fld id="{43052AFD-FE4B-43BA-B668-100D74AC4F83}" type="datetimeFigureOut">
              <a:rPr lang="en-US" smtClean="0"/>
              <a:t>1/17/2023</a:t>
            </a:fld>
            <a:endParaRPr lang="en-US"/>
          </a:p>
        </p:txBody>
      </p:sp>
      <p:sp>
        <p:nvSpPr>
          <p:cNvPr id="3" name="Footer Placeholder 2">
            <a:extLst>
              <a:ext uri="{FF2B5EF4-FFF2-40B4-BE49-F238E27FC236}">
                <a16:creationId xmlns:a16="http://schemas.microsoft.com/office/drawing/2014/main" id="{16D32D44-02A3-4A8C-1577-0EECD7AF3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E7EB13-143F-8B07-1571-07C9B761BB86}"/>
              </a:ext>
            </a:extLst>
          </p:cNvPr>
          <p:cNvSpPr>
            <a:spLocks noGrp="1"/>
          </p:cNvSpPr>
          <p:nvPr>
            <p:ph type="sldNum" sz="quarter" idx="12"/>
          </p:nvPr>
        </p:nvSpPr>
        <p:spPr/>
        <p:txBody>
          <a:bodyPr/>
          <a:lstStyle/>
          <a:p>
            <a:fld id="{52E4C6D7-6F34-4D60-B79D-6518658A59CD}" type="slidenum">
              <a:rPr lang="en-US" smtClean="0"/>
              <a:t>‹#›</a:t>
            </a:fld>
            <a:endParaRPr lang="en-US"/>
          </a:p>
        </p:txBody>
      </p:sp>
    </p:spTree>
    <p:extLst>
      <p:ext uri="{BB962C8B-B14F-4D97-AF65-F5344CB8AC3E}">
        <p14:creationId xmlns:p14="http://schemas.microsoft.com/office/powerpoint/2010/main" val="90789452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1" i="0">
                <a:solidFill>
                  <a:srgbClr val="00467E"/>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9774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467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8186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467E"/>
                </a:solidFill>
                <a:latin typeface="Arial"/>
                <a:cs typeface="Arial"/>
              </a:defRPr>
            </a:lvl1pPr>
          </a:lstStyle>
          <a:p>
            <a:endParaRPr/>
          </a:p>
        </p:txBody>
      </p:sp>
      <p:sp>
        <p:nvSpPr>
          <p:cNvPr id="3" name="Holder 3"/>
          <p:cNvSpPr>
            <a:spLocks noGrp="1"/>
          </p:cNvSpPr>
          <p:nvPr>
            <p:ph sz="half" idx="2"/>
          </p:nvPr>
        </p:nvSpPr>
        <p:spPr>
          <a:xfrm>
            <a:off x="733832" y="2014805"/>
            <a:ext cx="5444490" cy="4075429"/>
          </a:xfrm>
          <a:prstGeom prst="rect">
            <a:avLst/>
          </a:prstGeom>
        </p:spPr>
        <p:txBody>
          <a:bodyPr wrap="square" lIns="0" tIns="0" rIns="0" bIns="0">
            <a:spAutoFit/>
          </a:bodyPr>
          <a:lstStyle>
            <a:lvl1pPr>
              <a:defRPr sz="8000" b="1" i="0">
                <a:solidFill>
                  <a:schemeClr val="bg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481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467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5754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31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00482"/>
            <a:ext cx="10972800" cy="4389120"/>
          </a:xfrm>
          <a:prstGeom prst="rect">
            <a:avLst/>
          </a:prstGeom>
        </p:spPr>
        <p:txBody>
          <a:bodyPr/>
          <a:lstStyle>
            <a:lvl1pPr algn="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80292" y="0"/>
            <a:ext cx="10972800" cy="928077"/>
          </a:xfrm>
          <a:prstGeom prst="rect">
            <a:avLst/>
          </a:prstGeom>
        </p:spPr>
        <p:txBody>
          <a:bodyPr anchor="ctr"/>
          <a:lstStyle>
            <a:lvl1pPr>
              <a:defRPr sz="3600">
                <a:solidFill>
                  <a:srgbClr val="FFFFFF"/>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ACB119B7-9364-4FD0-A609-ECC65ACA941B}" type="datetime1">
              <a:rPr lang="en-US" smtClean="0"/>
              <a:t>1/17/2023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0B4CE68-2B9A-486C-B93B-A26F98784D97}" type="slidenum">
              <a:rPr lang="en-US" altLang="en-US"/>
              <a:pPr/>
              <a:t>‹#›</a:t>
            </a:fld>
            <a:endParaRPr lang="en-US" altLang="en-US" dirty="0"/>
          </a:p>
        </p:txBody>
      </p:sp>
    </p:spTree>
    <p:extLst>
      <p:ext uri="{BB962C8B-B14F-4D97-AF65-F5344CB8AC3E}">
        <p14:creationId xmlns:p14="http://schemas.microsoft.com/office/powerpoint/2010/main" val="4317014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97600" y="1226469"/>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609600" y="1226469"/>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09600" y="6356350"/>
            <a:ext cx="2844800" cy="365125"/>
          </a:xfrm>
        </p:spPr>
        <p:txBody>
          <a:bodyPr/>
          <a:lstStyle>
            <a:lvl1pPr>
              <a:defRPr/>
            </a:lvl1pPr>
          </a:lstStyle>
          <a:p>
            <a:pPr>
              <a:defRPr/>
            </a:pPr>
            <a:fld id="{5093D27E-1575-4934-B54C-C5ED116B7197}" type="datetime1">
              <a:rPr lang="en-US" smtClean="0"/>
              <a:t>1/17/2023</a:t>
            </a:fld>
            <a:endParaRPr lang="en-US" dirty="0"/>
          </a:p>
        </p:txBody>
      </p:sp>
      <p:sp>
        <p:nvSpPr>
          <p:cNvPr id="7" name="Footer Placeholder 5"/>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4170B322-AA55-4905-8F77-117EAD2BB8F3}" type="slidenum">
              <a:rPr lang="en-US" altLang="en-US"/>
              <a:pPr/>
              <a:t>‹#›</a:t>
            </a:fld>
            <a:endParaRPr lang="en-US" altLang="en-US" dirty="0"/>
          </a:p>
        </p:txBody>
      </p:sp>
    </p:spTree>
    <p:extLst>
      <p:ext uri="{BB962C8B-B14F-4D97-AF65-F5344CB8AC3E}">
        <p14:creationId xmlns:p14="http://schemas.microsoft.com/office/powerpoint/2010/main" val="32236401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latin typeface="+mn-lt"/>
              </a:rPr>
              <a:t>Click to edit Master title style</a:t>
            </a:r>
          </a:p>
        </p:txBody>
      </p:sp>
      <p:sp>
        <p:nvSpPr>
          <p:cNvPr id="6" name="Content Placeholder 5"/>
          <p:cNvSpPr>
            <a:spLocks noGrp="1"/>
          </p:cNvSpPr>
          <p:nvPr>
            <p:ph sz="quarter" idx="4"/>
          </p:nvPr>
        </p:nvSpPr>
        <p:spPr>
          <a:xfrm>
            <a:off x="6193368" y="1957753"/>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3"/>
          </p:nvPr>
        </p:nvSpPr>
        <p:spPr>
          <a:xfrm>
            <a:off x="6193368" y="1302911"/>
            <a:ext cx="5389033"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957753"/>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609600" y="1298401"/>
            <a:ext cx="5386917"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8" name="Date Placeholder 6"/>
          <p:cNvSpPr>
            <a:spLocks noGrp="1"/>
          </p:cNvSpPr>
          <p:nvPr>
            <p:ph type="dt" sz="half" idx="10"/>
          </p:nvPr>
        </p:nvSpPr>
        <p:spPr>
          <a:xfrm>
            <a:off x="609600" y="6356350"/>
            <a:ext cx="2844800" cy="365125"/>
          </a:xfrm>
        </p:spPr>
        <p:txBody>
          <a:bodyPr/>
          <a:lstStyle>
            <a:lvl1pPr>
              <a:defRPr/>
            </a:lvl1pPr>
          </a:lstStyle>
          <a:p>
            <a:pPr>
              <a:defRPr/>
            </a:pPr>
            <a:fld id="{D5C16B62-96FC-48D2-ACFA-7EAC266F0719}" type="datetime1">
              <a:rPr lang="en-US" smtClean="0"/>
              <a:t>1/17/2023</a:t>
            </a:fld>
            <a:endParaRPr lang="en-US" dirty="0"/>
          </a:p>
        </p:txBody>
      </p:sp>
      <p:sp>
        <p:nvSpPr>
          <p:cNvPr id="9" name="Footer Placeholder 7"/>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fld id="{1B9B40EE-3DB8-4628-B828-525692DFEA18}" type="slidenum">
              <a:rPr lang="en-US" altLang="en-US"/>
              <a:pPr/>
              <a:t>‹#›</a:t>
            </a:fld>
            <a:endParaRPr lang="en-US" altLang="en-US" dirty="0"/>
          </a:p>
        </p:txBody>
      </p:sp>
    </p:spTree>
    <p:extLst>
      <p:ext uri="{BB962C8B-B14F-4D97-AF65-F5344CB8AC3E}">
        <p14:creationId xmlns:p14="http://schemas.microsoft.com/office/powerpoint/2010/main" val="35550365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latin typeface="+mn-lt"/>
              </a:rPr>
              <a:t>Click to edit Master title style</a:t>
            </a:r>
          </a:p>
        </p:txBody>
      </p:sp>
      <p:sp>
        <p:nvSpPr>
          <p:cNvPr id="7" name="Picture Placeholder 2"/>
          <p:cNvSpPr>
            <a:spLocks noGrp="1"/>
          </p:cNvSpPr>
          <p:nvPr>
            <p:ph type="pic" idx="1"/>
          </p:nvPr>
        </p:nvSpPr>
        <p:spPr>
          <a:xfrm rot="420000">
            <a:off x="4872416" y="1521901"/>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dirty="0"/>
              <a:t>Click icon to add picture</a:t>
            </a:r>
          </a:p>
        </p:txBody>
      </p:sp>
      <p:sp>
        <p:nvSpPr>
          <p:cNvPr id="8" name="Text Placeholder 3"/>
          <p:cNvSpPr>
            <a:spLocks noGrp="1"/>
          </p:cNvSpPr>
          <p:nvPr>
            <p:ph type="body" sz="half" idx="2"/>
          </p:nvPr>
        </p:nvSpPr>
        <p:spPr>
          <a:xfrm>
            <a:off x="1037492" y="3151169"/>
            <a:ext cx="29464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9" name="Title 1"/>
          <p:cNvSpPr>
            <a:spLocks noGrp="1"/>
          </p:cNvSpPr>
          <p:nvPr>
            <p:ph type="title"/>
          </p:nvPr>
        </p:nvSpPr>
        <p:spPr>
          <a:xfrm>
            <a:off x="1037492" y="1499381"/>
            <a:ext cx="2950464" cy="1582621"/>
          </a:xfrm>
          <a:prstGeom prst="rect">
            <a:avLst/>
          </a:prstGeom>
        </p:spPr>
        <p:txBody>
          <a:bodyPr vert="horz" lIns="45720" tIns="45720" rIns="45720" bIns="45720" anchor="b"/>
          <a:lstStyle>
            <a:lvl1pPr algn="l">
              <a:buNone/>
              <a:defRPr sz="2000" b="1">
                <a:solidFill>
                  <a:schemeClr val="tx2"/>
                </a:solidFill>
              </a:defRPr>
            </a:lvl1pPr>
          </a:lstStyle>
          <a:p>
            <a:r>
              <a:rPr lang="en-US"/>
              <a:t>Click to edit Master title style</a:t>
            </a:r>
          </a:p>
        </p:txBody>
      </p:sp>
      <p:sp>
        <p:nvSpPr>
          <p:cNvPr id="6" name="Date Placeholder 2"/>
          <p:cNvSpPr>
            <a:spLocks noGrp="1"/>
          </p:cNvSpPr>
          <p:nvPr>
            <p:ph type="dt" sz="half" idx="10"/>
          </p:nvPr>
        </p:nvSpPr>
        <p:spPr>
          <a:xfrm>
            <a:off x="609600" y="6356350"/>
            <a:ext cx="2844800" cy="365125"/>
          </a:xfrm>
        </p:spPr>
        <p:txBody>
          <a:bodyPr/>
          <a:lstStyle>
            <a:lvl1pPr>
              <a:defRPr/>
            </a:lvl1pPr>
          </a:lstStyle>
          <a:p>
            <a:pPr>
              <a:defRPr/>
            </a:pPr>
            <a:fld id="{150A25E8-74B6-4E83-81FE-FFDE0EF39724}" type="datetime1">
              <a:rPr lang="en-US" smtClean="0"/>
              <a:t>1/17/2023</a:t>
            </a:fld>
            <a:endParaRPr lang="en-US" dirty="0"/>
          </a:p>
        </p:txBody>
      </p:sp>
      <p:sp>
        <p:nvSpPr>
          <p:cNvPr id="10" name="Footer Placeholder 3"/>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11" name="Slide Number Placeholder 4"/>
          <p:cNvSpPr>
            <a:spLocks noGrp="1"/>
          </p:cNvSpPr>
          <p:nvPr>
            <p:ph type="sldNum" sz="quarter" idx="12"/>
          </p:nvPr>
        </p:nvSpPr>
        <p:spPr/>
        <p:txBody>
          <a:bodyPr/>
          <a:lstStyle>
            <a:lvl1pPr>
              <a:defRPr/>
            </a:lvl1pPr>
          </a:lstStyle>
          <a:p>
            <a:fld id="{9174B5B2-01F6-40EB-8C9E-2F8C43FAE4D0}" type="slidenum">
              <a:rPr lang="en-US" altLang="en-US"/>
              <a:pPr/>
              <a:t>‹#›</a:t>
            </a:fld>
            <a:endParaRPr lang="en-US" altLang="en-US" dirty="0"/>
          </a:p>
        </p:txBody>
      </p:sp>
    </p:spTree>
    <p:extLst>
      <p:ext uri="{BB962C8B-B14F-4D97-AF65-F5344CB8AC3E}">
        <p14:creationId xmlns:p14="http://schemas.microsoft.com/office/powerpoint/2010/main" val="320655490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580292" y="0"/>
            <a:ext cx="10972800" cy="928077"/>
          </a:xfrm>
          <a:prstGeom prst="rect">
            <a:avLst/>
          </a:prstGeom>
        </p:spPr>
        <p:txBody>
          <a:bodyPr anchor="ctr"/>
          <a:lstStyle>
            <a:lvl1pPr>
              <a:defRPr sz="3600">
                <a:solidFill>
                  <a:srgbClr val="FFFFFF"/>
                </a:solidFill>
              </a:defRPr>
            </a:lvl1pPr>
          </a:lstStyle>
          <a:p>
            <a:r>
              <a:rPr lang="en-US" dirty="0"/>
              <a:t>Click to edit Master title style</a:t>
            </a:r>
          </a:p>
        </p:txBody>
      </p:sp>
      <p:sp>
        <p:nvSpPr>
          <p:cNvPr id="3" name="Date Placeholder 1"/>
          <p:cNvSpPr>
            <a:spLocks noGrp="1"/>
          </p:cNvSpPr>
          <p:nvPr>
            <p:ph type="dt" sz="half" idx="10"/>
          </p:nvPr>
        </p:nvSpPr>
        <p:spPr>
          <a:xfrm>
            <a:off x="609600" y="6356350"/>
            <a:ext cx="2844800" cy="365125"/>
          </a:xfrm>
        </p:spPr>
        <p:txBody>
          <a:bodyPr/>
          <a:lstStyle>
            <a:lvl1pPr>
              <a:defRPr/>
            </a:lvl1pPr>
          </a:lstStyle>
          <a:p>
            <a:pPr>
              <a:defRPr/>
            </a:pPr>
            <a:fld id="{EBAB9972-032F-4E54-88EA-04BD213C0ACA}" type="datetime1">
              <a:rPr lang="en-US" smtClean="0"/>
              <a:t>1/17/2023</a:t>
            </a:fld>
            <a:endParaRPr lang="en-US" dirty="0"/>
          </a:p>
        </p:txBody>
      </p:sp>
      <p:sp>
        <p:nvSpPr>
          <p:cNvPr id="4" name="Footer Placeholder 2"/>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fld id="{EF58BFBC-5FD3-40F4-9DBF-07A30817288C}" type="slidenum">
              <a:rPr lang="en-US" altLang="en-US"/>
              <a:pPr/>
              <a:t>‹#›</a:t>
            </a:fld>
            <a:endParaRPr lang="en-US" altLang="en-US" dirty="0"/>
          </a:p>
        </p:txBody>
      </p:sp>
    </p:spTree>
    <p:extLst>
      <p:ext uri="{BB962C8B-B14F-4D97-AF65-F5344CB8AC3E}">
        <p14:creationId xmlns:p14="http://schemas.microsoft.com/office/powerpoint/2010/main" val="406560896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766733" y="1275861"/>
            <a:ext cx="6815667"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914400" y="1275861"/>
            <a:ext cx="36576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8" name="Title 1"/>
          <p:cNvSpPr>
            <a:spLocks noGrp="1"/>
          </p:cNvSpPr>
          <p:nvPr>
            <p:ph type="title"/>
          </p:nvPr>
        </p:nvSpPr>
        <p:spPr>
          <a:xfrm>
            <a:off x="580292" y="0"/>
            <a:ext cx="10972800" cy="928077"/>
          </a:xfrm>
          <a:prstGeom prst="rect">
            <a:avLst/>
          </a:prstGeom>
        </p:spPr>
        <p:txBody>
          <a:bodyPr anchor="ctr"/>
          <a:lstStyle>
            <a:lvl1pPr>
              <a:defRPr sz="3600">
                <a:solidFill>
                  <a:srgbClr val="FFFFFF"/>
                </a:solidFill>
              </a:defRPr>
            </a:lvl1pPr>
          </a:lstStyle>
          <a:p>
            <a:r>
              <a:rPr lang="en-US" dirty="0"/>
              <a:t>Click to edit Master title style</a:t>
            </a:r>
          </a:p>
        </p:txBody>
      </p:sp>
      <p:sp>
        <p:nvSpPr>
          <p:cNvPr id="5" name="Date Placeholder 4"/>
          <p:cNvSpPr>
            <a:spLocks noGrp="1"/>
          </p:cNvSpPr>
          <p:nvPr>
            <p:ph type="dt" sz="half" idx="10"/>
          </p:nvPr>
        </p:nvSpPr>
        <p:spPr>
          <a:xfrm>
            <a:off x="609600" y="6356350"/>
            <a:ext cx="2844800" cy="365125"/>
          </a:xfrm>
        </p:spPr>
        <p:txBody>
          <a:bodyPr/>
          <a:lstStyle>
            <a:lvl1pPr>
              <a:defRPr/>
            </a:lvl1pPr>
          </a:lstStyle>
          <a:p>
            <a:pPr>
              <a:defRPr/>
            </a:pPr>
            <a:fld id="{70396AC9-21C6-48A4-AD20-5A02D3D335AE}" type="datetime1">
              <a:rPr lang="en-US" smtClean="0"/>
              <a:t>1/17/2023</a:t>
            </a:fld>
            <a:endParaRPr lang="en-US" dirty="0"/>
          </a:p>
        </p:txBody>
      </p:sp>
      <p:sp>
        <p:nvSpPr>
          <p:cNvPr id="6" name="Footer Placeholder 5"/>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05F2D602-10B0-466D-84F9-F53D70194A6F}" type="slidenum">
              <a:rPr lang="en-US" altLang="en-US"/>
              <a:pPr/>
              <a:t>‹#›</a:t>
            </a:fld>
            <a:endParaRPr lang="en-US" altLang="en-US" dirty="0"/>
          </a:p>
        </p:txBody>
      </p:sp>
    </p:spTree>
    <p:extLst>
      <p:ext uri="{BB962C8B-B14F-4D97-AF65-F5344CB8AC3E}">
        <p14:creationId xmlns:p14="http://schemas.microsoft.com/office/powerpoint/2010/main" val="230339880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Title 1"/>
          <p:cNvSpPr txBox="1">
            <a:spLocks/>
          </p:cNvSpPr>
          <p:nvPr userDrawn="1"/>
        </p:nvSpPr>
        <p:spPr>
          <a:xfrm>
            <a:off x="581025" y="0"/>
            <a:ext cx="10972800" cy="928688"/>
          </a:xfrm>
          <a:prstGeom prst="rect">
            <a:avLst/>
          </a:prstGeom>
        </p:spPr>
        <p:txBody>
          <a:bodyPr anchor="ctr"/>
          <a:lstStyle>
            <a:lvl1pPr>
              <a:defRPr sz="3600">
                <a:solidFill>
                  <a:srgbClr val="FFFFFF"/>
                </a:solidFill>
              </a:defRPr>
            </a:lvl1pPr>
          </a:lstStyle>
          <a:p>
            <a:pPr algn="ctr" eaLnBrk="1" fontAlgn="auto" hangingPunct="1">
              <a:spcAft>
                <a:spcPts val="0"/>
              </a:spcAft>
              <a:defRPr/>
            </a:pPr>
            <a:r>
              <a:rPr lang="en-US" dirty="0">
                <a:latin typeface="+mn-lt"/>
              </a:rPr>
              <a:t>Click to edit Master title style</a:t>
            </a:r>
          </a:p>
        </p:txBody>
      </p:sp>
      <p:sp>
        <p:nvSpPr>
          <p:cNvPr id="3" name="Vertical Text Placeholder 2"/>
          <p:cNvSpPr>
            <a:spLocks noGrp="1"/>
          </p:cNvSpPr>
          <p:nvPr>
            <p:ph type="body" orient="vert" idx="1"/>
          </p:nvPr>
        </p:nvSpPr>
        <p:spPr>
          <a:xfrm>
            <a:off x="609600" y="1290711"/>
            <a:ext cx="10972800" cy="438912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0"/>
            <a:ext cx="2844800" cy="365125"/>
          </a:xfrm>
        </p:spPr>
        <p:txBody>
          <a:bodyPr/>
          <a:lstStyle>
            <a:lvl1pPr>
              <a:defRPr/>
            </a:lvl1pPr>
          </a:lstStyle>
          <a:p>
            <a:pPr>
              <a:defRPr/>
            </a:pPr>
            <a:fld id="{25298DAD-459E-40CF-9ADA-DFCEA33E5671}" type="datetime1">
              <a:rPr lang="en-US" smtClean="0"/>
              <a:t>1/17/2023</a:t>
            </a:fld>
            <a:endParaRPr lang="en-US" dirty="0"/>
          </a:p>
        </p:txBody>
      </p:sp>
      <p:sp>
        <p:nvSpPr>
          <p:cNvPr id="6" name="Footer Placeholder 4"/>
          <p:cNvSpPr>
            <a:spLocks noGrp="1"/>
          </p:cNvSpPr>
          <p:nvPr>
            <p:ph type="ftr" sz="quarter" idx="11"/>
          </p:nvPr>
        </p:nvSpPr>
        <p:spPr>
          <a:xfrm>
            <a:off x="3556000" y="6356350"/>
            <a:ext cx="4470400" cy="365125"/>
          </a:xfr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31660EB9-275D-4C7B-AC91-3A8A78518B5C}" type="slidenum">
              <a:rPr lang="en-US" altLang="en-US"/>
              <a:pPr/>
              <a:t>‹#›</a:t>
            </a:fld>
            <a:endParaRPr lang="en-US" altLang="en-US" dirty="0"/>
          </a:p>
        </p:txBody>
      </p:sp>
    </p:spTree>
    <p:extLst>
      <p:ext uri="{BB962C8B-B14F-4D97-AF65-F5344CB8AC3E}">
        <p14:creationId xmlns:p14="http://schemas.microsoft.com/office/powerpoint/2010/main" val="284635211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8.jpeg"/><Relationship Id="rId2" Type="http://schemas.openxmlformats.org/officeDocument/2006/relationships/slideLayout" Target="../slideLayouts/slideLayout4.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10.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6.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16" name="Picture 15" descr="PPT-title.jpg"/>
          <p:cNvPicPr>
            <a:picLocks noChangeAspect="1"/>
          </p:cNvPicPr>
          <p:nvPr/>
        </p:nvPicPr>
        <p:blipFill>
          <a:blip r:embed="rId3"/>
          <a:stretch>
            <a:fillRect/>
          </a:stretch>
        </p:blipFill>
        <p:spPr>
          <a:xfrm>
            <a:off x="0" y="0"/>
            <a:ext cx="12192000" cy="6858000"/>
          </a:xfrm>
          <a:prstGeom prst="rect">
            <a:avLst/>
          </a:prstGeom>
        </p:spPr>
      </p:pic>
      <p:pic>
        <p:nvPicPr>
          <p:cNvPr id="3" name="Picture 2" descr="PPT-title-no-logo.jpg"/>
          <p:cNvPicPr>
            <a:picLocks noChangeAspect="1"/>
          </p:cNvPicPr>
          <p:nvPr userDrawn="1"/>
        </p:nvPicPr>
        <p:blipFill>
          <a:blip r:embed="rId4"/>
          <a:stretch>
            <a:fillRect/>
          </a:stretch>
        </p:blipFill>
        <p:spPr>
          <a:xfrm>
            <a:off x="0" y="-21566"/>
            <a:ext cx="12192000" cy="6901132"/>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4750" y="3262612"/>
            <a:ext cx="4762500" cy="1609725"/>
          </a:xfrm>
          <a:prstGeom prst="rect">
            <a:avLst/>
          </a:prstGeom>
          <a:effectLst>
            <a:glow rad="25400">
              <a:schemeClr val="bg1"/>
            </a:glow>
            <a:softEdge rad="0"/>
          </a:effectLst>
        </p:spPr>
      </p:pic>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748" r:id="rId1"/>
  </p:sldLayoutIdLst>
  <p:transition spd="med">
    <p:fade/>
  </p:transition>
  <p:hf sldNum="0" hdr="0" ftr="0" dt="0"/>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ctr" rtl="0" eaLnBrk="1" latinLnBrk="0" hangingPunct="1">
        <a:spcBef>
          <a:spcPct val="20000"/>
        </a:spcBef>
        <a:buClr>
          <a:schemeClr val="accent3"/>
        </a:buClr>
        <a:buSzPct val="95000"/>
        <a:buFont typeface="Wingdings 2"/>
        <a:buChar char=""/>
        <a:defRPr kumimoji="0" sz="36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32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050" name="Picture 15" descr="PPT-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PPT-title-no-logo.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2225"/>
            <a:ext cx="12192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screenshot of a cell phone&#10;&#10;Description automatically generated">
            <a:extLst>
              <a:ext uri="{FF2B5EF4-FFF2-40B4-BE49-F238E27FC236}">
                <a16:creationId xmlns:a16="http://schemas.microsoft.com/office/drawing/2014/main" id="{ADF2999D-F13E-4403-A994-9B06CA52FD7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881314"/>
            <a:ext cx="2324955" cy="88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picture containing drawing&#10;&#10;Description automatically generated">
            <a:extLst>
              <a:ext uri="{FF2B5EF4-FFF2-40B4-BE49-F238E27FC236}">
                <a16:creationId xmlns:a16="http://schemas.microsoft.com/office/drawing/2014/main" id="{A5565C83-0BA7-4F29-B079-09B0D71D289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42525" y="6086475"/>
            <a:ext cx="2044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ext&#10;&#10;Description automatically generated">
            <a:extLst>
              <a:ext uri="{FF2B5EF4-FFF2-40B4-BE49-F238E27FC236}">
                <a16:creationId xmlns:a16="http://schemas.microsoft.com/office/drawing/2014/main" id="{AD2CB118-972B-D9C0-716D-4C0E450603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74668" y="5939118"/>
            <a:ext cx="1149723" cy="766482"/>
          </a:xfrm>
          <a:prstGeom prst="rect">
            <a:avLst/>
          </a:prstGeom>
        </p:spPr>
      </p:pic>
    </p:spTree>
    <p:extLst>
      <p:ext uri="{BB962C8B-B14F-4D97-AF65-F5344CB8AC3E}">
        <p14:creationId xmlns:p14="http://schemas.microsoft.com/office/powerpoint/2010/main" val="541343170"/>
      </p:ext>
    </p:extLst>
  </p:cSld>
  <p:clrMap bg1="lt1" tx1="dk1" bg2="lt2" tx2="dk2" accent1="accent1" accent2="accent2" accent3="accent3" accent4="accent4" accent5="accent5" accent6="accent6" hlink="hlink" folHlink="folHlink"/>
  <p:sldLayoutIdLst>
    <p:sldLayoutId id="2147483791" r:id="rId1"/>
  </p:sldLayoutIdLst>
  <p:transition spd="med">
    <p:fade/>
  </p:transition>
  <p:hf sldNum="0" hdr="0" ftr="0" dt="0"/>
  <p:txStyles>
    <p:titleStyle>
      <a:lvl1pPr algn="ctr" rtl="0" eaLnBrk="0" fontAlgn="base" hangingPunct="0">
        <a:spcBef>
          <a:spcPct val="0"/>
        </a:spcBef>
        <a:spcAft>
          <a:spcPct val="0"/>
        </a:spcAft>
        <a:defRPr sz="4800" kern="12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anose="020B0604020202020204" pitchFamily="34" charset="0"/>
        </a:defRPr>
      </a:lvl2pPr>
      <a:lvl3pPr algn="ctr" rtl="0" eaLnBrk="0" fontAlgn="base" hangingPunct="0">
        <a:spcBef>
          <a:spcPct val="0"/>
        </a:spcBef>
        <a:spcAft>
          <a:spcPct val="0"/>
        </a:spcAft>
        <a:defRPr sz="4800">
          <a:solidFill>
            <a:schemeClr val="tx2"/>
          </a:solidFill>
          <a:latin typeface="Arial" panose="020B0604020202020204" pitchFamily="34" charset="0"/>
        </a:defRPr>
      </a:lvl3pPr>
      <a:lvl4pPr algn="ctr" rtl="0" eaLnBrk="0" fontAlgn="base" hangingPunct="0">
        <a:spcBef>
          <a:spcPct val="0"/>
        </a:spcBef>
        <a:spcAft>
          <a:spcPct val="0"/>
        </a:spcAft>
        <a:defRPr sz="4800">
          <a:solidFill>
            <a:schemeClr val="tx2"/>
          </a:solidFill>
          <a:latin typeface="Arial" panose="020B0604020202020204" pitchFamily="34" charset="0"/>
        </a:defRPr>
      </a:lvl4pPr>
      <a:lvl5pPr algn="ctr" rtl="0" eaLnBrk="0" fontAlgn="base" hangingPunct="0">
        <a:spcBef>
          <a:spcPct val="0"/>
        </a:spcBef>
        <a:spcAft>
          <a:spcPct val="0"/>
        </a:spcAft>
        <a:defRPr sz="4800">
          <a:solidFill>
            <a:schemeClr val="tx2"/>
          </a:solidFill>
          <a:latin typeface="Arial" panose="020B0604020202020204" pitchFamily="34" charset="0"/>
        </a:defRPr>
      </a:lvl5pPr>
      <a:lvl6pPr marL="457200" algn="ctr" rtl="0" fontAlgn="base">
        <a:spcBef>
          <a:spcPct val="0"/>
        </a:spcBef>
        <a:spcAft>
          <a:spcPct val="0"/>
        </a:spcAft>
        <a:defRPr sz="4800">
          <a:solidFill>
            <a:schemeClr val="tx2"/>
          </a:solidFill>
          <a:latin typeface="Arial" panose="020B0604020202020204" pitchFamily="34" charset="0"/>
        </a:defRPr>
      </a:lvl6pPr>
      <a:lvl7pPr marL="914400" algn="ctr" rtl="0" fontAlgn="base">
        <a:spcBef>
          <a:spcPct val="0"/>
        </a:spcBef>
        <a:spcAft>
          <a:spcPct val="0"/>
        </a:spcAft>
        <a:defRPr sz="4800">
          <a:solidFill>
            <a:schemeClr val="tx2"/>
          </a:solidFill>
          <a:latin typeface="Arial" panose="020B0604020202020204" pitchFamily="34" charset="0"/>
        </a:defRPr>
      </a:lvl7pPr>
      <a:lvl8pPr marL="1371600" algn="ctr" rtl="0" fontAlgn="base">
        <a:spcBef>
          <a:spcPct val="0"/>
        </a:spcBef>
        <a:spcAft>
          <a:spcPct val="0"/>
        </a:spcAft>
        <a:defRPr sz="4800">
          <a:solidFill>
            <a:schemeClr val="tx2"/>
          </a:solidFill>
          <a:latin typeface="Arial" panose="020B0604020202020204" pitchFamily="34" charset="0"/>
        </a:defRPr>
      </a:lvl8pPr>
      <a:lvl9pPr marL="1828800" algn="ctr" rtl="0" fontAlgn="base">
        <a:spcBef>
          <a:spcPct val="0"/>
        </a:spcBef>
        <a:spcAft>
          <a:spcPct val="0"/>
        </a:spcAft>
        <a:defRPr sz="4800">
          <a:solidFill>
            <a:schemeClr val="tx2"/>
          </a:solidFill>
          <a:latin typeface="Arial" panose="020B0604020202020204" pitchFamily="34" charset="0"/>
        </a:defRPr>
      </a:lvl9pPr>
    </p:titleStyle>
    <p:bodyStyle>
      <a:lvl1pPr marL="273050" indent="-273050" algn="ctr" rtl="0" eaLnBrk="0" fontAlgn="base" hangingPunct="0">
        <a:spcBef>
          <a:spcPct val="20000"/>
        </a:spcBef>
        <a:spcAft>
          <a:spcPct val="0"/>
        </a:spcAft>
        <a:buClr>
          <a:srgbClr val="C0CF3A"/>
        </a:buClr>
        <a:buSzPct val="95000"/>
        <a:buFont typeface="Wingdings 2" panose="05020102010507070707"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32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C0CF3A"/>
        </a:buClr>
        <a:buSzPct val="65000"/>
        <a:buFont typeface="Wingdings 2" panose="05020102010507070707" pitchFamily="18" charset="2"/>
        <a:buChar char=""/>
        <a:defRPr sz="28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29676"/>
        </a:buClr>
        <a:buSzPct val="65000"/>
        <a:buFont typeface="Wingdings 2" panose="05020102010507070707"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609600" y="6356350"/>
            <a:ext cx="1143000" cy="365125"/>
          </a:xfrm>
          <a:prstGeom prst="rect">
            <a:avLst/>
          </a:prstGeom>
        </p:spPr>
        <p:txBody>
          <a:bodyPr/>
          <a:lstStyle>
            <a:lvl1pPr eaLnBrk="1" fontAlgn="auto" hangingPunct="1">
              <a:spcBef>
                <a:spcPts val="0"/>
              </a:spcBef>
              <a:spcAft>
                <a:spcPts val="0"/>
              </a:spcAft>
              <a:defRPr sz="1400">
                <a:solidFill>
                  <a:srgbClr val="FFFFFF"/>
                </a:solidFill>
                <a:latin typeface="+mn-lt"/>
              </a:defRPr>
            </a:lvl1pPr>
          </a:lstStyle>
          <a:p>
            <a:pPr>
              <a:defRPr/>
            </a:pPr>
            <a:fld id="{880C7FC6-7193-4737-8550-130C92AD4AEF}" type="datetime1">
              <a:rPr lang="en-US" smtClean="0"/>
              <a:t>1/17/2023</a:t>
            </a:fld>
            <a:endParaRPr lang="en-US" dirty="0"/>
          </a:p>
        </p:txBody>
      </p:sp>
      <p:sp>
        <p:nvSpPr>
          <p:cNvPr id="4" name="Footer Placeholder 4"/>
          <p:cNvSpPr>
            <a:spLocks noGrp="1"/>
          </p:cNvSpPr>
          <p:nvPr>
            <p:ph type="ftr" sz="quarter" idx="3"/>
          </p:nvPr>
        </p:nvSpPr>
        <p:spPr>
          <a:xfrm>
            <a:off x="1998663" y="6356350"/>
            <a:ext cx="8231187" cy="365125"/>
          </a:xfrm>
          <a:prstGeom prst="rect">
            <a:avLst/>
          </a:prstGeom>
        </p:spPr>
        <p:txBody>
          <a:bodyPr/>
          <a:lstStyle>
            <a:lvl1pPr algn="ctr" eaLnBrk="1" fontAlgn="auto" hangingPunct="1">
              <a:spcBef>
                <a:spcPts val="0"/>
              </a:spcBef>
              <a:spcAft>
                <a:spcPts val="0"/>
              </a:spcAft>
              <a:defRPr sz="1400">
                <a:solidFill>
                  <a:srgbClr val="FFFFFF"/>
                </a:solidFill>
                <a:latin typeface="+mn-lt"/>
              </a:defRPr>
            </a:lvl1pPr>
          </a:lstStyle>
          <a:p>
            <a:pPr>
              <a:defRPr/>
            </a:pPr>
            <a:endParaRPr lang="en-US" dirty="0"/>
          </a:p>
        </p:txBody>
      </p:sp>
      <p:sp>
        <p:nvSpPr>
          <p:cNvPr id="5" name="Slide Number Placeholder 5"/>
          <p:cNvSpPr>
            <a:spLocks noGrp="1"/>
          </p:cNvSpPr>
          <p:nvPr>
            <p:ph type="sldNum" sz="quarter" idx="4"/>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fld id="{FA754F3B-CB5E-4A0D-AFB1-AC78384E45E0}" type="slidenum">
              <a:rPr lang="en-US" altLang="en-US"/>
              <a:pPr/>
              <a:t>‹#›</a:t>
            </a:fld>
            <a:endParaRPr lang="en-US" altLang="en-US" dirty="0"/>
          </a:p>
        </p:txBody>
      </p:sp>
      <p:pic>
        <p:nvPicPr>
          <p:cNvPr id="1029" name="Picture 5" descr="seconary-page1.jp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white-logo-100dpi.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374313" y="6154738"/>
            <a:ext cx="15827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6" descr="A screenshot of a cell phone&#10;&#10;Description automatically generated">
            <a:extLst>
              <a:ext uri="{FF2B5EF4-FFF2-40B4-BE49-F238E27FC236}">
                <a16:creationId xmlns:a16="http://schemas.microsoft.com/office/drawing/2014/main" id="{800C5AD5-E575-4B5E-9FD4-E6B1737125DE}"/>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0" y="6020327"/>
            <a:ext cx="1951603" cy="74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ext&#10;&#10;Description automatically generated">
            <a:extLst>
              <a:ext uri="{FF2B5EF4-FFF2-40B4-BE49-F238E27FC236}">
                <a16:creationId xmlns:a16="http://schemas.microsoft.com/office/drawing/2014/main" id="{AD0C36BA-1D53-5F7C-2768-F13301959B3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62150" y="6085230"/>
            <a:ext cx="954368" cy="636245"/>
          </a:xfrm>
          <a:prstGeom prst="rect">
            <a:avLst/>
          </a:prstGeom>
        </p:spPr>
      </p:pic>
    </p:spTree>
    <p:extLst>
      <p:ext uri="{BB962C8B-B14F-4D97-AF65-F5344CB8AC3E}">
        <p14:creationId xmlns:p14="http://schemas.microsoft.com/office/powerpoint/2010/main" val="21241013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ransition spd="med">
    <p:fade/>
  </p:transition>
  <p:hf sldNum="0" hdr="0" ftr="0" dt="0"/>
  <p:txStyles>
    <p:titleStyle>
      <a:lvl1pPr algn="ctr" rtl="0" eaLnBrk="0" fontAlgn="base" hangingPunct="0">
        <a:spcBef>
          <a:spcPct val="0"/>
        </a:spcBef>
        <a:spcAft>
          <a:spcPct val="0"/>
        </a:spcAft>
        <a:defRPr sz="4800" kern="12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anose="020B0604020202020204" pitchFamily="34" charset="0"/>
        </a:defRPr>
      </a:lvl2pPr>
      <a:lvl3pPr algn="ctr" rtl="0" eaLnBrk="0" fontAlgn="base" hangingPunct="0">
        <a:spcBef>
          <a:spcPct val="0"/>
        </a:spcBef>
        <a:spcAft>
          <a:spcPct val="0"/>
        </a:spcAft>
        <a:defRPr sz="4800">
          <a:solidFill>
            <a:schemeClr val="tx2"/>
          </a:solidFill>
          <a:latin typeface="Arial" panose="020B0604020202020204" pitchFamily="34" charset="0"/>
        </a:defRPr>
      </a:lvl3pPr>
      <a:lvl4pPr algn="ctr" rtl="0" eaLnBrk="0" fontAlgn="base" hangingPunct="0">
        <a:spcBef>
          <a:spcPct val="0"/>
        </a:spcBef>
        <a:spcAft>
          <a:spcPct val="0"/>
        </a:spcAft>
        <a:defRPr sz="4800">
          <a:solidFill>
            <a:schemeClr val="tx2"/>
          </a:solidFill>
          <a:latin typeface="Arial" panose="020B0604020202020204" pitchFamily="34" charset="0"/>
        </a:defRPr>
      </a:lvl4pPr>
      <a:lvl5pPr algn="ctr" rtl="0" eaLnBrk="0" fontAlgn="base" hangingPunct="0">
        <a:spcBef>
          <a:spcPct val="0"/>
        </a:spcBef>
        <a:spcAft>
          <a:spcPct val="0"/>
        </a:spcAft>
        <a:defRPr sz="4800">
          <a:solidFill>
            <a:schemeClr val="tx2"/>
          </a:solidFill>
          <a:latin typeface="Arial" panose="020B0604020202020204" pitchFamily="34" charset="0"/>
        </a:defRPr>
      </a:lvl5pPr>
      <a:lvl6pPr marL="457200" algn="ctr" rtl="0" fontAlgn="base">
        <a:spcBef>
          <a:spcPct val="0"/>
        </a:spcBef>
        <a:spcAft>
          <a:spcPct val="0"/>
        </a:spcAft>
        <a:defRPr sz="4800">
          <a:solidFill>
            <a:schemeClr val="tx2"/>
          </a:solidFill>
          <a:latin typeface="Arial" panose="020B0604020202020204" pitchFamily="34" charset="0"/>
        </a:defRPr>
      </a:lvl6pPr>
      <a:lvl7pPr marL="914400" algn="ctr" rtl="0" fontAlgn="base">
        <a:spcBef>
          <a:spcPct val="0"/>
        </a:spcBef>
        <a:spcAft>
          <a:spcPct val="0"/>
        </a:spcAft>
        <a:defRPr sz="4800">
          <a:solidFill>
            <a:schemeClr val="tx2"/>
          </a:solidFill>
          <a:latin typeface="Arial" panose="020B0604020202020204" pitchFamily="34" charset="0"/>
        </a:defRPr>
      </a:lvl7pPr>
      <a:lvl8pPr marL="1371600" algn="ctr" rtl="0" fontAlgn="base">
        <a:spcBef>
          <a:spcPct val="0"/>
        </a:spcBef>
        <a:spcAft>
          <a:spcPct val="0"/>
        </a:spcAft>
        <a:defRPr sz="4800">
          <a:solidFill>
            <a:schemeClr val="tx2"/>
          </a:solidFill>
          <a:latin typeface="Arial" panose="020B0604020202020204" pitchFamily="34" charset="0"/>
        </a:defRPr>
      </a:lvl8pPr>
      <a:lvl9pPr marL="1828800" algn="ctr" rtl="0" fontAlgn="base">
        <a:spcBef>
          <a:spcPct val="0"/>
        </a:spcBef>
        <a:spcAft>
          <a:spcPct val="0"/>
        </a:spcAft>
        <a:defRPr sz="4800">
          <a:solidFill>
            <a:schemeClr val="tx2"/>
          </a:solidFill>
          <a:latin typeface="Arial" panose="020B0604020202020204" pitchFamily="34" charset="0"/>
        </a:defRPr>
      </a:lvl9pPr>
    </p:titleStyle>
    <p:bodyStyle>
      <a:lvl1pPr marL="273050" indent="-273050" algn="ctr" rtl="0" eaLnBrk="0" fontAlgn="base" hangingPunct="0">
        <a:spcBef>
          <a:spcPct val="20000"/>
        </a:spcBef>
        <a:spcAft>
          <a:spcPct val="0"/>
        </a:spcAft>
        <a:buClr>
          <a:srgbClr val="C0CF3A"/>
        </a:buClr>
        <a:buSzPct val="95000"/>
        <a:buFont typeface="Wingdings 2" panose="05020102010507070707"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32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C0CF3A"/>
        </a:buClr>
        <a:buSzPct val="65000"/>
        <a:buFont typeface="Wingdings 2" panose="05020102010507070707" pitchFamily="18" charset="2"/>
        <a:buChar char=""/>
        <a:defRPr sz="28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29676"/>
        </a:buClr>
        <a:buSzPct val="65000"/>
        <a:buFont typeface="Wingdings 2" panose="05020102010507070707"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66CFB-69F7-4B0F-92D5-EDAF0E99C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041605-9314-4FAF-9356-C39BC0D43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42D2D-BCC4-4F02-9510-3679C81E6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D27B5-FA10-4C58-B0BA-EA8EBC8EC63B}" type="datetimeFigureOut">
              <a:rPr lang="en-US" smtClean="0"/>
              <a:t>1/17/2023</a:t>
            </a:fld>
            <a:endParaRPr lang="en-US"/>
          </a:p>
        </p:txBody>
      </p:sp>
      <p:sp>
        <p:nvSpPr>
          <p:cNvPr id="5" name="Footer Placeholder 4">
            <a:extLst>
              <a:ext uri="{FF2B5EF4-FFF2-40B4-BE49-F238E27FC236}">
                <a16:creationId xmlns:a16="http://schemas.microsoft.com/office/drawing/2014/main" id="{8AD1F1BE-382D-45EF-8082-BE35B9C87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4D045D-5F7C-483A-9248-79E87C4E0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4C964-D891-4473-B7A3-881777914A06}" type="slidenum">
              <a:rPr lang="en-US" smtClean="0"/>
              <a:t>‹#›</a:t>
            </a:fld>
            <a:endParaRPr lang="en-US"/>
          </a:p>
        </p:txBody>
      </p:sp>
    </p:spTree>
    <p:extLst>
      <p:ext uri="{BB962C8B-B14F-4D97-AF65-F5344CB8AC3E}">
        <p14:creationId xmlns:p14="http://schemas.microsoft.com/office/powerpoint/2010/main" val="260147645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998" cy="1024127"/>
          </a:xfrm>
          <a:prstGeom prst="rect">
            <a:avLst/>
          </a:prstGeom>
        </p:spPr>
      </p:pic>
      <p:sp>
        <p:nvSpPr>
          <p:cNvPr id="2" name="Holder 2"/>
          <p:cNvSpPr>
            <a:spLocks noGrp="1"/>
          </p:cNvSpPr>
          <p:nvPr>
            <p:ph type="title"/>
          </p:nvPr>
        </p:nvSpPr>
        <p:spPr>
          <a:xfrm>
            <a:off x="733832" y="41222"/>
            <a:ext cx="8630920" cy="696595"/>
          </a:xfrm>
          <a:prstGeom prst="rect">
            <a:avLst/>
          </a:prstGeom>
        </p:spPr>
        <p:txBody>
          <a:bodyPr wrap="square" lIns="0" tIns="0" rIns="0" bIns="0">
            <a:spAutoFit/>
          </a:bodyPr>
          <a:lstStyle>
            <a:lvl1pPr>
              <a:defRPr sz="4400" b="1" i="0">
                <a:solidFill>
                  <a:srgbClr val="00467E"/>
                </a:solidFill>
                <a:latin typeface="Arial"/>
                <a:cs typeface="Arial"/>
              </a:defRPr>
            </a:lvl1pPr>
          </a:lstStyle>
          <a:p>
            <a:endParaRPr/>
          </a:p>
        </p:txBody>
      </p:sp>
      <p:sp>
        <p:nvSpPr>
          <p:cNvPr id="3" name="Holder 3"/>
          <p:cNvSpPr>
            <a:spLocks noGrp="1"/>
          </p:cNvSpPr>
          <p:nvPr>
            <p:ph type="body" idx="1"/>
          </p:nvPr>
        </p:nvSpPr>
        <p:spPr>
          <a:xfrm>
            <a:off x="5107940" y="3415430"/>
            <a:ext cx="5175250" cy="1901189"/>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65830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planhillsborough.org/fowler-avenue-vision-stud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Layout" Target="../slideLayouts/slideLayout25.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8" cy="6857999"/>
          </a:xfrm>
          <a:prstGeom prst="rect">
            <a:avLst/>
          </a:prstGeom>
        </p:spPr>
      </p:pic>
      <p:sp>
        <p:nvSpPr>
          <p:cNvPr id="3" name="object 3"/>
          <p:cNvSpPr txBox="1">
            <a:spLocks noGrp="1"/>
          </p:cNvSpPr>
          <p:nvPr>
            <p:ph type="title"/>
          </p:nvPr>
        </p:nvSpPr>
        <p:spPr>
          <a:xfrm>
            <a:off x="5107940" y="1946257"/>
            <a:ext cx="5637530" cy="1014094"/>
          </a:xfrm>
          <a:prstGeom prst="rect">
            <a:avLst/>
          </a:prstGeom>
        </p:spPr>
        <p:txBody>
          <a:bodyPr vert="horz" wrap="square" lIns="0" tIns="12700" rIns="0" bIns="0" rtlCol="0">
            <a:spAutoFit/>
          </a:bodyPr>
          <a:lstStyle/>
          <a:p>
            <a:pPr marL="12700">
              <a:lnSpc>
                <a:spcPts val="4130"/>
              </a:lnSpc>
              <a:spcBef>
                <a:spcPts val="100"/>
              </a:spcBef>
            </a:pPr>
            <a:r>
              <a:rPr sz="3600" spc="-40" dirty="0"/>
              <a:t>Tampa</a:t>
            </a:r>
            <a:r>
              <a:rPr sz="3600" spc="-175" dirty="0"/>
              <a:t> </a:t>
            </a:r>
            <a:r>
              <a:rPr sz="3600" dirty="0"/>
              <a:t>Arterial</a:t>
            </a:r>
            <a:r>
              <a:rPr sz="3600" spc="-55" dirty="0"/>
              <a:t> </a:t>
            </a:r>
            <a:r>
              <a:rPr sz="3600" dirty="0"/>
              <a:t>BRT</a:t>
            </a:r>
            <a:r>
              <a:rPr sz="3600" spc="-35" dirty="0"/>
              <a:t> </a:t>
            </a:r>
            <a:r>
              <a:rPr sz="3600" spc="-10" dirty="0"/>
              <a:t>Study</a:t>
            </a:r>
            <a:endParaRPr sz="3600"/>
          </a:p>
          <a:p>
            <a:pPr marL="12700">
              <a:lnSpc>
                <a:spcPts val="3650"/>
              </a:lnSpc>
            </a:pPr>
            <a:r>
              <a:rPr sz="3200" b="0" dirty="0">
                <a:latin typeface="Arial"/>
                <a:cs typeface="Arial"/>
              </a:rPr>
              <a:t>Where</a:t>
            </a:r>
            <a:r>
              <a:rPr sz="3200" b="0" spc="-40" dirty="0">
                <a:latin typeface="Arial"/>
                <a:cs typeface="Arial"/>
              </a:rPr>
              <a:t> </a:t>
            </a:r>
            <a:r>
              <a:rPr sz="3200" b="0" dirty="0">
                <a:latin typeface="Arial"/>
                <a:cs typeface="Arial"/>
              </a:rPr>
              <a:t>are</a:t>
            </a:r>
            <a:r>
              <a:rPr sz="3200" b="0" spc="-20" dirty="0">
                <a:latin typeface="Arial"/>
                <a:cs typeface="Arial"/>
              </a:rPr>
              <a:t> </a:t>
            </a:r>
            <a:r>
              <a:rPr sz="3200" b="0" dirty="0">
                <a:latin typeface="Arial"/>
                <a:cs typeface="Arial"/>
              </a:rPr>
              <a:t>we</a:t>
            </a:r>
            <a:r>
              <a:rPr sz="3200" b="0" spc="-35" dirty="0">
                <a:latin typeface="Arial"/>
                <a:cs typeface="Arial"/>
              </a:rPr>
              <a:t> </a:t>
            </a:r>
            <a:r>
              <a:rPr sz="3200" b="0" spc="-25" dirty="0">
                <a:latin typeface="Arial"/>
                <a:cs typeface="Arial"/>
              </a:rPr>
              <a:t>at?</a:t>
            </a:r>
            <a:endParaRPr sz="3200">
              <a:latin typeface="Arial"/>
              <a:cs typeface="Arial"/>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Jesus</a:t>
            </a:r>
            <a:r>
              <a:rPr spc="-20" dirty="0"/>
              <a:t> </a:t>
            </a:r>
            <a:r>
              <a:rPr dirty="0"/>
              <a:t>Peraza</a:t>
            </a:r>
            <a:r>
              <a:rPr spc="-15" dirty="0"/>
              <a:t> </a:t>
            </a:r>
            <a:r>
              <a:rPr dirty="0"/>
              <a:t>Garcia</a:t>
            </a:r>
            <a:r>
              <a:rPr b="0" dirty="0">
                <a:latin typeface="Arial"/>
                <a:cs typeface="Arial"/>
              </a:rPr>
              <a:t>,</a:t>
            </a:r>
            <a:r>
              <a:rPr b="0" spc="-30" dirty="0">
                <a:latin typeface="Arial"/>
                <a:cs typeface="Arial"/>
              </a:rPr>
              <a:t> </a:t>
            </a:r>
            <a:r>
              <a:rPr b="0" dirty="0">
                <a:latin typeface="Arial"/>
                <a:cs typeface="Arial"/>
              </a:rPr>
              <a:t>Senior</a:t>
            </a:r>
            <a:r>
              <a:rPr b="0" spc="10" dirty="0">
                <a:latin typeface="Arial"/>
                <a:cs typeface="Arial"/>
              </a:rPr>
              <a:t> </a:t>
            </a:r>
            <a:r>
              <a:rPr b="0" spc="-10" dirty="0">
                <a:latin typeface="Arial"/>
                <a:cs typeface="Arial"/>
              </a:rPr>
              <a:t>Planner</a:t>
            </a:r>
          </a:p>
          <a:p>
            <a:pPr>
              <a:lnSpc>
                <a:spcPct val="100000"/>
              </a:lnSpc>
            </a:pPr>
            <a:endParaRPr sz="2700">
              <a:latin typeface="Arial"/>
              <a:cs typeface="Arial"/>
            </a:endParaRPr>
          </a:p>
          <a:p>
            <a:pPr>
              <a:lnSpc>
                <a:spcPct val="100000"/>
              </a:lnSpc>
              <a:spcBef>
                <a:spcPts val="15"/>
              </a:spcBef>
            </a:pPr>
            <a:endParaRPr sz="3150">
              <a:latin typeface="Arial"/>
              <a:cs typeface="Arial"/>
            </a:endParaRPr>
          </a:p>
          <a:p>
            <a:pPr marL="12700" marR="1565275">
              <a:lnSpc>
                <a:spcPts val="2590"/>
              </a:lnSpc>
            </a:pPr>
            <a:r>
              <a:rPr b="0" dirty="0">
                <a:solidFill>
                  <a:srgbClr val="559FD2"/>
                </a:solidFill>
                <a:latin typeface="Arial"/>
                <a:cs typeface="Arial"/>
              </a:rPr>
              <a:t>UACDC</a:t>
            </a:r>
            <a:r>
              <a:rPr b="0" spc="5" dirty="0">
                <a:solidFill>
                  <a:srgbClr val="559FD2"/>
                </a:solidFill>
                <a:latin typeface="Arial"/>
                <a:cs typeface="Arial"/>
              </a:rPr>
              <a:t> </a:t>
            </a:r>
            <a:r>
              <a:rPr b="0" dirty="0">
                <a:solidFill>
                  <a:srgbClr val="559FD2"/>
                </a:solidFill>
                <a:latin typeface="Arial"/>
                <a:cs typeface="Arial"/>
              </a:rPr>
              <a:t>Partners</a:t>
            </a:r>
            <a:r>
              <a:rPr b="0" spc="-35" dirty="0">
                <a:solidFill>
                  <a:srgbClr val="559FD2"/>
                </a:solidFill>
                <a:latin typeface="Arial"/>
                <a:cs typeface="Arial"/>
              </a:rPr>
              <a:t> </a:t>
            </a:r>
            <a:r>
              <a:rPr b="0" spc="-10" dirty="0">
                <a:solidFill>
                  <a:srgbClr val="559FD2"/>
                </a:solidFill>
                <a:latin typeface="Arial"/>
                <a:cs typeface="Arial"/>
              </a:rPr>
              <a:t>Coalition </a:t>
            </a:r>
            <a:r>
              <a:rPr b="0" dirty="0">
                <a:solidFill>
                  <a:srgbClr val="559FD2"/>
                </a:solidFill>
                <a:latin typeface="Arial"/>
                <a:cs typeface="Arial"/>
              </a:rPr>
              <a:t>January</a:t>
            </a:r>
            <a:r>
              <a:rPr b="0" spc="-15" dirty="0">
                <a:solidFill>
                  <a:srgbClr val="559FD2"/>
                </a:solidFill>
                <a:latin typeface="Arial"/>
                <a:cs typeface="Arial"/>
              </a:rPr>
              <a:t> </a:t>
            </a:r>
            <a:r>
              <a:rPr b="0" spc="-20" dirty="0">
                <a:solidFill>
                  <a:srgbClr val="559FD2"/>
                </a:solidFill>
                <a:latin typeface="Arial"/>
                <a:cs typeface="Arial"/>
              </a:rPr>
              <a:t>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Study Area</a:t>
            </a:r>
          </a:p>
        </p:txBody>
      </p:sp>
      <p:pic>
        <p:nvPicPr>
          <p:cNvPr id="4" name="Picture 3">
            <a:extLst>
              <a:ext uri="{FF2B5EF4-FFF2-40B4-BE49-F238E27FC236}">
                <a16:creationId xmlns:a16="http://schemas.microsoft.com/office/drawing/2014/main" id="{87842BDB-0499-8085-32ED-B7A7D3D4DD1C}"/>
              </a:ext>
            </a:extLst>
          </p:cNvPr>
          <p:cNvPicPr>
            <a:picLocks noChangeAspect="1"/>
          </p:cNvPicPr>
          <p:nvPr/>
        </p:nvPicPr>
        <p:blipFill>
          <a:blip r:embed="rId3"/>
          <a:stretch>
            <a:fillRect/>
          </a:stretch>
        </p:blipFill>
        <p:spPr>
          <a:xfrm>
            <a:off x="5309" y="-1829"/>
            <a:ext cx="12186691" cy="6859830"/>
          </a:xfrm>
          <a:prstGeom prst="rect">
            <a:avLst/>
          </a:prstGeom>
        </p:spPr>
      </p:pic>
    </p:spTree>
    <p:extLst>
      <p:ext uri="{BB962C8B-B14F-4D97-AF65-F5344CB8AC3E}">
        <p14:creationId xmlns:p14="http://schemas.microsoft.com/office/powerpoint/2010/main" val="32493093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55811-EB44-496E-AE45-7AC021F9B413}"/>
              </a:ext>
            </a:extLst>
          </p:cNvPr>
          <p:cNvSpPr>
            <a:spLocks noGrp="1"/>
          </p:cNvSpPr>
          <p:nvPr>
            <p:ph type="title"/>
          </p:nvPr>
        </p:nvSpPr>
        <p:spPr/>
        <p:txBody>
          <a:bodyPr/>
          <a:lstStyle/>
          <a:p>
            <a:r>
              <a:rPr lang="en-US" dirty="0"/>
              <a:t>Demographics </a:t>
            </a:r>
          </a:p>
        </p:txBody>
      </p:sp>
      <p:pic>
        <p:nvPicPr>
          <p:cNvPr id="7" name="Content Placeholder 6" descr="Group of men with solid fill">
            <a:extLst>
              <a:ext uri="{FF2B5EF4-FFF2-40B4-BE49-F238E27FC236}">
                <a16:creationId xmlns:a16="http://schemas.microsoft.com/office/drawing/2014/main" id="{E89AAF4B-45E8-4FAE-B450-410F7585F6A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0056" y="1293303"/>
            <a:ext cx="839715" cy="839715"/>
          </a:xfrm>
        </p:spPr>
      </p:pic>
      <p:pic>
        <p:nvPicPr>
          <p:cNvPr id="5" name="Picture 4" descr="A map of a city&#10;&#10;Description automatically generated with medium confidence">
            <a:extLst>
              <a:ext uri="{FF2B5EF4-FFF2-40B4-BE49-F238E27FC236}">
                <a16:creationId xmlns:a16="http://schemas.microsoft.com/office/drawing/2014/main" id="{0B571456-A02D-4753-9CBC-E6EAB46FF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2" t="2669" r="2040" b="2005"/>
          <a:stretch/>
        </p:blipFill>
        <p:spPr>
          <a:xfrm>
            <a:off x="148857" y="1127049"/>
            <a:ext cx="5716516" cy="4389120"/>
          </a:xfrm>
          <a:prstGeom prst="rect">
            <a:avLst/>
          </a:prstGeom>
        </p:spPr>
      </p:pic>
      <p:sp>
        <p:nvSpPr>
          <p:cNvPr id="9" name="TextBox 8">
            <a:extLst>
              <a:ext uri="{FF2B5EF4-FFF2-40B4-BE49-F238E27FC236}">
                <a16:creationId xmlns:a16="http://schemas.microsoft.com/office/drawing/2014/main" id="{DF0D5894-7E3A-4E40-8572-696B4DCD1D51}"/>
              </a:ext>
            </a:extLst>
          </p:cNvPr>
          <p:cNvSpPr txBox="1"/>
          <p:nvPr/>
        </p:nvSpPr>
        <p:spPr>
          <a:xfrm>
            <a:off x="6854454" y="1363577"/>
            <a:ext cx="6097772" cy="769441"/>
          </a:xfrm>
          <a:prstGeom prst="rect">
            <a:avLst/>
          </a:prstGeom>
          <a:noFill/>
          <a:ln>
            <a:noFill/>
          </a:ln>
        </p:spPr>
        <p:txBody>
          <a:bodyPr wrap="square">
            <a:spAutoFit/>
          </a:bodyPr>
          <a:lstStyle/>
          <a:p>
            <a:r>
              <a:rPr lang="en-US" sz="2400" b="1" dirty="0"/>
              <a:t>Population: </a:t>
            </a:r>
            <a:r>
              <a:rPr lang="en-US" sz="2400" dirty="0"/>
              <a:t>15,120</a:t>
            </a:r>
          </a:p>
          <a:p>
            <a:pPr marL="509588" indent="-222250">
              <a:buClr>
                <a:srgbClr val="C0CF3A"/>
              </a:buClr>
              <a:buFont typeface="Arial" panose="020B0604020202020204" pitchFamily="34" charset="0"/>
              <a:buChar char="•"/>
            </a:pPr>
            <a:r>
              <a:rPr lang="en-US" sz="2000" dirty="0"/>
              <a:t>Approx. 1% of County population</a:t>
            </a:r>
          </a:p>
        </p:txBody>
      </p:sp>
      <p:sp>
        <p:nvSpPr>
          <p:cNvPr id="11" name="TextBox 10">
            <a:extLst>
              <a:ext uri="{FF2B5EF4-FFF2-40B4-BE49-F238E27FC236}">
                <a16:creationId xmlns:a16="http://schemas.microsoft.com/office/drawing/2014/main" id="{B1FCAA30-4136-4F0B-881A-7023092583ED}"/>
              </a:ext>
            </a:extLst>
          </p:cNvPr>
          <p:cNvSpPr txBox="1"/>
          <p:nvPr/>
        </p:nvSpPr>
        <p:spPr>
          <a:xfrm>
            <a:off x="6854452" y="2465311"/>
            <a:ext cx="6097772" cy="769441"/>
          </a:xfrm>
          <a:prstGeom prst="rect">
            <a:avLst/>
          </a:prstGeom>
          <a:noFill/>
          <a:ln>
            <a:noFill/>
          </a:ln>
        </p:spPr>
        <p:txBody>
          <a:bodyPr wrap="square">
            <a:spAutoFit/>
          </a:bodyPr>
          <a:lstStyle/>
          <a:p>
            <a:r>
              <a:rPr lang="en-US" sz="2400" b="1" dirty="0"/>
              <a:t>Number of Households: </a:t>
            </a:r>
            <a:r>
              <a:rPr lang="en-US" sz="2400" dirty="0"/>
              <a:t>6,080</a:t>
            </a:r>
          </a:p>
          <a:p>
            <a:pPr marL="509588" marR="0" lvl="0" indent="-222250" algn="l" defTabSz="914400" rtl="0" eaLnBrk="1" fontAlgn="auto" latinLnBrk="0" hangingPunct="1">
              <a:lnSpc>
                <a:spcPct val="100000"/>
              </a:lnSpc>
              <a:spcBef>
                <a:spcPts val="0"/>
              </a:spcBef>
              <a:spcAft>
                <a:spcPts val="0"/>
              </a:spcAft>
              <a:buClr>
                <a:srgbClr val="C0CF3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Average Household Size: 2.44</a:t>
            </a:r>
            <a:endParaRPr lang="en-US" sz="2400" dirty="0"/>
          </a:p>
        </p:txBody>
      </p:sp>
      <p:pic>
        <p:nvPicPr>
          <p:cNvPr id="23" name="Graphic 22" descr="House with solid fill">
            <a:extLst>
              <a:ext uri="{FF2B5EF4-FFF2-40B4-BE49-F238E27FC236}">
                <a16:creationId xmlns:a16="http://schemas.microsoft.com/office/drawing/2014/main" id="{D7553DA2-215E-40B5-93CD-94DF19ABBC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0055" y="2345536"/>
            <a:ext cx="839715" cy="839715"/>
          </a:xfrm>
          <a:prstGeom prst="rect">
            <a:avLst/>
          </a:prstGeom>
        </p:spPr>
      </p:pic>
      <p:sp>
        <p:nvSpPr>
          <p:cNvPr id="24" name="TextBox 23">
            <a:extLst>
              <a:ext uri="{FF2B5EF4-FFF2-40B4-BE49-F238E27FC236}">
                <a16:creationId xmlns:a16="http://schemas.microsoft.com/office/drawing/2014/main" id="{7AEA3D1B-F890-41DD-A5C6-3A226E27BDE9}"/>
              </a:ext>
            </a:extLst>
          </p:cNvPr>
          <p:cNvSpPr txBox="1"/>
          <p:nvPr/>
        </p:nvSpPr>
        <p:spPr>
          <a:xfrm>
            <a:off x="6854452" y="3406487"/>
            <a:ext cx="5337548" cy="830997"/>
          </a:xfrm>
          <a:prstGeom prst="rect">
            <a:avLst/>
          </a:prstGeom>
          <a:noFill/>
          <a:ln>
            <a:noFill/>
          </a:ln>
        </p:spPr>
        <p:txBody>
          <a:bodyPr wrap="square">
            <a:spAutoFit/>
          </a:bodyPr>
          <a:lstStyle/>
          <a:p>
            <a:r>
              <a:rPr lang="en-US" sz="2400" b="1" dirty="0"/>
              <a:t>25%</a:t>
            </a:r>
            <a:r>
              <a:rPr lang="en-US" sz="2400" dirty="0"/>
              <a:t> of households do not have a vehicle</a:t>
            </a:r>
            <a:endParaRPr lang="en-US" sz="2400" b="1" dirty="0"/>
          </a:p>
        </p:txBody>
      </p:sp>
      <p:pic>
        <p:nvPicPr>
          <p:cNvPr id="27" name="Graphic 26" descr="No Driving with solid fill">
            <a:extLst>
              <a:ext uri="{FF2B5EF4-FFF2-40B4-BE49-F238E27FC236}">
                <a16:creationId xmlns:a16="http://schemas.microsoft.com/office/drawing/2014/main" id="{6C7FBEB1-204C-452F-A722-5D040631BB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0055" y="3397769"/>
            <a:ext cx="839715" cy="839715"/>
          </a:xfrm>
          <a:prstGeom prst="rect">
            <a:avLst/>
          </a:prstGeom>
        </p:spPr>
      </p:pic>
      <p:sp>
        <p:nvSpPr>
          <p:cNvPr id="28" name="TextBox 27">
            <a:extLst>
              <a:ext uri="{FF2B5EF4-FFF2-40B4-BE49-F238E27FC236}">
                <a16:creationId xmlns:a16="http://schemas.microsoft.com/office/drawing/2014/main" id="{0EEEFE87-5D05-41ED-A06F-711AAF19B058}"/>
              </a:ext>
            </a:extLst>
          </p:cNvPr>
          <p:cNvSpPr txBox="1"/>
          <p:nvPr/>
        </p:nvSpPr>
        <p:spPr>
          <a:xfrm>
            <a:off x="6854452" y="4450002"/>
            <a:ext cx="6097772" cy="769441"/>
          </a:xfrm>
          <a:prstGeom prst="rect">
            <a:avLst/>
          </a:prstGeom>
          <a:noFill/>
          <a:ln>
            <a:noFill/>
          </a:ln>
        </p:spPr>
        <p:txBody>
          <a:bodyPr wrap="square">
            <a:spAutoFit/>
          </a:bodyPr>
          <a:lstStyle/>
          <a:p>
            <a:r>
              <a:rPr lang="en-US" sz="2400" b="1" dirty="0"/>
              <a:t>Total Employment: </a:t>
            </a:r>
            <a:r>
              <a:rPr lang="en-US" sz="2400" dirty="0"/>
              <a:t>9,950</a:t>
            </a:r>
          </a:p>
          <a:p>
            <a:pPr marL="509588" marR="0" lvl="0" indent="-222250" algn="l" defTabSz="914400" rtl="0" eaLnBrk="1" fontAlgn="auto" latinLnBrk="0" hangingPunct="1">
              <a:lnSpc>
                <a:spcPct val="100000"/>
              </a:lnSpc>
              <a:spcBef>
                <a:spcPts val="0"/>
              </a:spcBef>
              <a:spcAft>
                <a:spcPts val="0"/>
              </a:spcAft>
              <a:buClr>
                <a:srgbClr val="C0CF3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About 1.5% of total County employees</a:t>
            </a:r>
            <a:endParaRPr lang="en-US" sz="2400" dirty="0"/>
          </a:p>
        </p:txBody>
      </p:sp>
      <p:pic>
        <p:nvPicPr>
          <p:cNvPr id="31" name="Graphic 30" descr="Briefcase with solid fill">
            <a:extLst>
              <a:ext uri="{FF2B5EF4-FFF2-40B4-BE49-F238E27FC236}">
                <a16:creationId xmlns:a16="http://schemas.microsoft.com/office/drawing/2014/main" id="{BED686D4-BCD7-488A-BBE7-2704EBA10C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36041" y="4450002"/>
            <a:ext cx="839715" cy="839715"/>
          </a:xfrm>
          <a:prstGeom prst="rect">
            <a:avLst/>
          </a:prstGeom>
        </p:spPr>
      </p:pic>
    </p:spTree>
    <p:extLst>
      <p:ext uri="{BB962C8B-B14F-4D97-AF65-F5344CB8AC3E}">
        <p14:creationId xmlns:p14="http://schemas.microsoft.com/office/powerpoint/2010/main" val="300708501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 anchorCtr="0" compatLnSpc="1">
            <a:prstTxWarp prst="textNoShape">
              <a:avLst/>
            </a:prstTxWarp>
            <a:normAutofit/>
          </a:bodyPr>
          <a:lstStyle/>
          <a:p>
            <a:pPr eaLnBrk="1" hangingPunct="1"/>
            <a:r>
              <a:rPr lang="en-US" altLang="en-US" dirty="0"/>
              <a:t>Public Engagement</a:t>
            </a:r>
          </a:p>
        </p:txBody>
      </p:sp>
      <p:pic>
        <p:nvPicPr>
          <p:cNvPr id="3" name="Picture 2">
            <a:extLst>
              <a:ext uri="{FF2B5EF4-FFF2-40B4-BE49-F238E27FC236}">
                <a16:creationId xmlns:a16="http://schemas.microsoft.com/office/drawing/2014/main" id="{301C7BF9-A228-AB36-5463-5C33C9FAF3AC}"/>
              </a:ext>
            </a:extLst>
          </p:cNvPr>
          <p:cNvPicPr>
            <a:picLocks noChangeAspect="1"/>
          </p:cNvPicPr>
          <p:nvPr/>
        </p:nvPicPr>
        <p:blipFill>
          <a:blip r:embed="rId3"/>
          <a:stretch>
            <a:fillRect/>
          </a:stretch>
        </p:blipFill>
        <p:spPr>
          <a:xfrm>
            <a:off x="346215" y="1471595"/>
            <a:ext cx="5517156" cy="3550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CB84DBE-9BFE-382D-1AEF-7F68330896BF}"/>
              </a:ext>
            </a:extLst>
          </p:cNvPr>
          <p:cNvPicPr>
            <a:picLocks noChangeAspect="1"/>
          </p:cNvPicPr>
          <p:nvPr/>
        </p:nvPicPr>
        <p:blipFill>
          <a:blip r:embed="rId4"/>
          <a:stretch>
            <a:fillRect/>
          </a:stretch>
        </p:blipFill>
        <p:spPr>
          <a:xfrm>
            <a:off x="6502680" y="1471594"/>
            <a:ext cx="5381015" cy="355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941192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55811-EB44-496E-AE45-7AC021F9B413}"/>
              </a:ext>
            </a:extLst>
          </p:cNvPr>
          <p:cNvSpPr>
            <a:spLocks noGrp="1"/>
          </p:cNvSpPr>
          <p:nvPr>
            <p:ph type="title"/>
          </p:nvPr>
        </p:nvSpPr>
        <p:spPr/>
        <p:txBody>
          <a:bodyPr/>
          <a:lstStyle/>
          <a:p>
            <a:r>
              <a:rPr lang="en-US" dirty="0"/>
              <a:t>Fowler Avenue Engagement Next Steps</a:t>
            </a:r>
          </a:p>
        </p:txBody>
      </p:sp>
      <p:sp>
        <p:nvSpPr>
          <p:cNvPr id="4" name="Content Placeholder 3">
            <a:extLst>
              <a:ext uri="{FF2B5EF4-FFF2-40B4-BE49-F238E27FC236}">
                <a16:creationId xmlns:a16="http://schemas.microsoft.com/office/drawing/2014/main" id="{0BFEDB47-98B5-43F3-831A-D15E4C8CFA43}"/>
              </a:ext>
            </a:extLst>
          </p:cNvPr>
          <p:cNvSpPr>
            <a:spLocks noGrp="1"/>
          </p:cNvSpPr>
          <p:nvPr>
            <p:ph idx="1"/>
          </p:nvPr>
        </p:nvSpPr>
        <p:spPr>
          <a:xfrm>
            <a:off x="367004" y="1153758"/>
            <a:ext cx="8767665" cy="4177025"/>
          </a:xfrm>
        </p:spPr>
        <p:txBody>
          <a:bodyPr/>
          <a:lstStyle/>
          <a:p>
            <a:pPr marL="0" indent="0">
              <a:buNone/>
            </a:pPr>
            <a:r>
              <a:rPr lang="en-US" sz="2400" b="1" dirty="0"/>
              <a:t>Spring Engagement Activities</a:t>
            </a:r>
            <a:br>
              <a:rPr lang="en-US" sz="2400" b="1" dirty="0"/>
            </a:br>
            <a:endParaRPr lang="en-US" sz="2400" b="1" dirty="0"/>
          </a:p>
          <a:p>
            <a:pPr marL="344488" indent="-344488"/>
            <a:r>
              <a:rPr lang="en-US" sz="2200" b="1" dirty="0"/>
              <a:t>Mobile Engagement Lab: </a:t>
            </a:r>
            <a:r>
              <a:rPr lang="en-US" sz="2200" dirty="0"/>
              <a:t>February - May 2023</a:t>
            </a:r>
          </a:p>
          <a:p>
            <a:pPr marL="711201" lvl="1" indent="-344488"/>
            <a:r>
              <a:rPr lang="en-US" sz="1800" dirty="0"/>
              <a:t>Promote online survey and continue eliciting feedback on the vision for Fowler Avenue and individual character areas</a:t>
            </a:r>
          </a:p>
          <a:p>
            <a:pPr marL="711201" lvl="1" indent="-344488">
              <a:spcAft>
                <a:spcPts val="600"/>
              </a:spcAft>
            </a:pPr>
            <a:r>
              <a:rPr lang="en-US" sz="1800" dirty="0"/>
              <a:t>Includes Walk and Talks and other activities to meet people in the community</a:t>
            </a:r>
          </a:p>
          <a:p>
            <a:pPr marL="344488" indent="-344488"/>
            <a:r>
              <a:rPr lang="en-US" sz="2200" b="1" dirty="0"/>
              <a:t>Stakeholder Focus Group Meetings: </a:t>
            </a:r>
            <a:r>
              <a:rPr lang="en-US" sz="2200" dirty="0"/>
              <a:t>February - May 2023</a:t>
            </a:r>
          </a:p>
          <a:p>
            <a:pPr marL="711201" lvl="1" indent="-344488"/>
            <a:r>
              <a:rPr lang="en-US" sz="1800" dirty="0"/>
              <a:t>Targeted engagement with businesses, community partners, and neighborhood associations/groups</a:t>
            </a:r>
          </a:p>
          <a:p>
            <a:pPr marL="711201" lvl="1" indent="-344488">
              <a:spcAft>
                <a:spcPts val="600"/>
              </a:spcAft>
            </a:pPr>
            <a:r>
              <a:rPr lang="en-US" sz="1800" dirty="0"/>
              <a:t>Opportunity to identify community leaders for the Ambassador program</a:t>
            </a:r>
          </a:p>
          <a:p>
            <a:pPr marL="344488" indent="-344488"/>
            <a:r>
              <a:rPr lang="en-US" sz="2200" b="1" dirty="0"/>
              <a:t>Community Workshop #2: </a:t>
            </a:r>
            <a:r>
              <a:rPr lang="en-US" sz="2200" dirty="0"/>
              <a:t>July/August 2023</a:t>
            </a:r>
          </a:p>
          <a:p>
            <a:pPr marL="711201" lvl="1" indent="-344488"/>
            <a:r>
              <a:rPr lang="en-US" sz="1800" dirty="0"/>
              <a:t>Focus on recommendations to support implementation of the Vision Plan</a:t>
            </a:r>
          </a:p>
        </p:txBody>
      </p:sp>
      <p:pic>
        <p:nvPicPr>
          <p:cNvPr id="7" name="Picture 6" descr="A picture containing text, indoor&#10;&#10;Description automatically generated">
            <a:extLst>
              <a:ext uri="{FF2B5EF4-FFF2-40B4-BE49-F238E27FC236}">
                <a16:creationId xmlns:a16="http://schemas.microsoft.com/office/drawing/2014/main" id="{8992A77A-4E9D-4686-B051-8AB7689B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2" t="8873" r="5558" b="6359"/>
          <a:stretch/>
        </p:blipFill>
        <p:spPr>
          <a:xfrm rot="10800000">
            <a:off x="9134669" y="1235548"/>
            <a:ext cx="2846185" cy="2134639"/>
          </a:xfrm>
          <a:prstGeom prst="rect">
            <a:avLst/>
          </a:prstGeom>
        </p:spPr>
      </p:pic>
      <p:pic>
        <p:nvPicPr>
          <p:cNvPr id="9" name="Picture 8" descr="A group of people playing a board game&#10;&#10;Description automatically generated with medium confidence">
            <a:extLst>
              <a:ext uri="{FF2B5EF4-FFF2-40B4-BE49-F238E27FC236}">
                <a16:creationId xmlns:a16="http://schemas.microsoft.com/office/drawing/2014/main" id="{8CED30B9-8FFC-444E-AA4B-2242EC4E45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988" r="5740" b="858"/>
          <a:stretch/>
        </p:blipFill>
        <p:spPr>
          <a:xfrm rot="10800000">
            <a:off x="9134669" y="3483028"/>
            <a:ext cx="2846185" cy="1928436"/>
          </a:xfrm>
          <a:prstGeom prst="rect">
            <a:avLst/>
          </a:prstGeom>
        </p:spPr>
      </p:pic>
    </p:spTree>
    <p:extLst>
      <p:ext uri="{BB962C8B-B14F-4D97-AF65-F5344CB8AC3E}">
        <p14:creationId xmlns:p14="http://schemas.microsoft.com/office/powerpoint/2010/main" val="192990529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55811-EB44-496E-AE45-7AC021F9B413}"/>
              </a:ext>
            </a:extLst>
          </p:cNvPr>
          <p:cNvSpPr>
            <a:spLocks noGrp="1"/>
          </p:cNvSpPr>
          <p:nvPr>
            <p:ph type="title"/>
          </p:nvPr>
        </p:nvSpPr>
        <p:spPr/>
        <p:txBody>
          <a:bodyPr/>
          <a:lstStyle/>
          <a:p>
            <a:r>
              <a:rPr lang="en-US" dirty="0"/>
              <a:t>Overall Schedule </a:t>
            </a:r>
          </a:p>
        </p:txBody>
      </p:sp>
      <p:graphicFrame>
        <p:nvGraphicFramePr>
          <p:cNvPr id="5" name="Content Placeholder 4">
            <a:extLst>
              <a:ext uri="{FF2B5EF4-FFF2-40B4-BE49-F238E27FC236}">
                <a16:creationId xmlns:a16="http://schemas.microsoft.com/office/drawing/2014/main" id="{56F42074-FB2B-4B30-80F4-96DBBCF4E823}"/>
              </a:ext>
            </a:extLst>
          </p:cNvPr>
          <p:cNvGraphicFramePr>
            <a:graphicFrameLocks noGrp="1"/>
          </p:cNvGraphicFramePr>
          <p:nvPr>
            <p:ph idx="1"/>
            <p:extLst>
              <p:ext uri="{D42A27DB-BD31-4B8C-83A1-F6EECF244321}">
                <p14:modId xmlns:p14="http://schemas.microsoft.com/office/powerpoint/2010/main" val="3443906356"/>
              </p:ext>
            </p:extLst>
          </p:nvPr>
        </p:nvGraphicFramePr>
        <p:xfrm>
          <a:off x="838855" y="1162110"/>
          <a:ext cx="10514289" cy="4395985"/>
        </p:xfrm>
        <a:graphic>
          <a:graphicData uri="http://schemas.openxmlformats.org/drawingml/2006/table">
            <a:tbl>
              <a:tblPr/>
              <a:tblGrid>
                <a:gridCol w="4311652">
                  <a:extLst>
                    <a:ext uri="{9D8B030D-6E8A-4147-A177-3AD203B41FA5}">
                      <a16:colId xmlns:a16="http://schemas.microsoft.com/office/drawing/2014/main" val="1636771252"/>
                    </a:ext>
                  </a:extLst>
                </a:gridCol>
                <a:gridCol w="886091">
                  <a:extLst>
                    <a:ext uri="{9D8B030D-6E8A-4147-A177-3AD203B41FA5}">
                      <a16:colId xmlns:a16="http://schemas.microsoft.com/office/drawing/2014/main" val="3762957625"/>
                    </a:ext>
                  </a:extLst>
                </a:gridCol>
                <a:gridCol w="886091">
                  <a:extLst>
                    <a:ext uri="{9D8B030D-6E8A-4147-A177-3AD203B41FA5}">
                      <a16:colId xmlns:a16="http://schemas.microsoft.com/office/drawing/2014/main" val="3277162304"/>
                    </a:ext>
                  </a:extLst>
                </a:gridCol>
                <a:gridCol w="886091">
                  <a:extLst>
                    <a:ext uri="{9D8B030D-6E8A-4147-A177-3AD203B41FA5}">
                      <a16:colId xmlns:a16="http://schemas.microsoft.com/office/drawing/2014/main" val="3123047684"/>
                    </a:ext>
                  </a:extLst>
                </a:gridCol>
                <a:gridCol w="886091">
                  <a:extLst>
                    <a:ext uri="{9D8B030D-6E8A-4147-A177-3AD203B41FA5}">
                      <a16:colId xmlns:a16="http://schemas.microsoft.com/office/drawing/2014/main" val="1963982589"/>
                    </a:ext>
                  </a:extLst>
                </a:gridCol>
                <a:gridCol w="886091">
                  <a:extLst>
                    <a:ext uri="{9D8B030D-6E8A-4147-A177-3AD203B41FA5}">
                      <a16:colId xmlns:a16="http://schemas.microsoft.com/office/drawing/2014/main" val="2995339825"/>
                    </a:ext>
                  </a:extLst>
                </a:gridCol>
                <a:gridCol w="886091">
                  <a:extLst>
                    <a:ext uri="{9D8B030D-6E8A-4147-A177-3AD203B41FA5}">
                      <a16:colId xmlns:a16="http://schemas.microsoft.com/office/drawing/2014/main" val="4082939929"/>
                    </a:ext>
                  </a:extLst>
                </a:gridCol>
                <a:gridCol w="886091">
                  <a:extLst>
                    <a:ext uri="{9D8B030D-6E8A-4147-A177-3AD203B41FA5}">
                      <a16:colId xmlns:a16="http://schemas.microsoft.com/office/drawing/2014/main" val="4016045785"/>
                    </a:ext>
                  </a:extLst>
                </a:gridCol>
              </a:tblGrid>
              <a:tr h="197514">
                <a:tc gridSpan="8">
                  <a:txBody>
                    <a:bodyPr/>
                    <a:lstStyle/>
                    <a:p>
                      <a:pPr algn="ctr" fontAlgn="ctr"/>
                      <a:r>
                        <a:rPr lang="en-US" sz="1500" b="1" i="0" u="none" strike="noStrike" dirty="0">
                          <a:solidFill>
                            <a:srgbClr val="000000"/>
                          </a:solidFill>
                          <a:effectLst/>
                          <a:latin typeface="Arial" panose="020B0604020202020204" pitchFamily="34" charset="0"/>
                        </a:rPr>
                        <a:t>Fowler Avenue Vision Study - Project Schedule</a:t>
                      </a:r>
                    </a:p>
                  </a:txBody>
                  <a:tcPr marL="4956" marR="4956" marT="495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631920"/>
                  </a:ext>
                </a:extLst>
              </a:tr>
              <a:tr h="267649">
                <a:tc rowSpan="2">
                  <a:txBody>
                    <a:bodyPr/>
                    <a:lstStyle/>
                    <a:p>
                      <a:pPr algn="ctr" fontAlgn="ctr"/>
                      <a:r>
                        <a:rPr lang="en-US" sz="1500" b="1" i="0" u="none" strike="noStrike" dirty="0">
                          <a:solidFill>
                            <a:srgbClr val="FFFFFF"/>
                          </a:solidFill>
                          <a:effectLst/>
                          <a:latin typeface="Arial" panose="020B0604020202020204" pitchFamily="34" charset="0"/>
                        </a:rPr>
                        <a:t>Task</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gridSpan="3">
                  <a:txBody>
                    <a:bodyPr/>
                    <a:lstStyle/>
                    <a:p>
                      <a:pPr algn="ctr" fontAlgn="ctr"/>
                      <a:r>
                        <a:rPr lang="en-US" sz="1400" b="1" i="0" u="none" strike="noStrike">
                          <a:solidFill>
                            <a:srgbClr val="000000"/>
                          </a:solidFill>
                          <a:effectLst/>
                          <a:latin typeface="Arial" panose="020B0604020202020204" pitchFamily="34" charset="0"/>
                        </a:rPr>
                        <a:t>2022/2023</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ctr"/>
                      <a:r>
                        <a:rPr lang="en-US" sz="1400" b="1" i="0" u="none" strike="noStrike">
                          <a:solidFill>
                            <a:srgbClr val="000000"/>
                          </a:solidFill>
                          <a:effectLst/>
                          <a:latin typeface="Arial" panose="020B0604020202020204" pitchFamily="34" charset="0"/>
                        </a:rPr>
                        <a:t>2023/2024</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3749584"/>
                  </a:ext>
                </a:extLst>
              </a:tr>
              <a:tr h="252779">
                <a:tc vMerge="1">
                  <a:txBody>
                    <a:bodyPr/>
                    <a:lstStyle/>
                    <a:p>
                      <a:endParaRPr lang="en-US"/>
                    </a:p>
                  </a:txBody>
                  <a:tcPr/>
                </a:tc>
                <a:tc>
                  <a:txBody>
                    <a:bodyPr/>
                    <a:lstStyle/>
                    <a:p>
                      <a:pPr algn="ctr" fontAlgn="ctr"/>
                      <a:r>
                        <a:rPr lang="en-US" sz="1400" b="1" i="0" u="none" strike="noStrike">
                          <a:solidFill>
                            <a:srgbClr val="000000"/>
                          </a:solidFill>
                          <a:effectLst/>
                          <a:latin typeface="Arial" panose="020B0604020202020204" pitchFamily="34" charset="0"/>
                        </a:rPr>
                        <a:t>Summer</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Fall</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Winter</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Spring</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Summer</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Fall</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Winter</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006024"/>
                  </a:ext>
                </a:extLst>
              </a:tr>
              <a:tr h="331091">
                <a:tc rowSpan="3">
                  <a:txBody>
                    <a:bodyPr/>
                    <a:lstStyle/>
                    <a:p>
                      <a:pPr algn="ctr" fontAlgn="ctr"/>
                      <a:r>
                        <a:rPr lang="en-US" sz="1100" b="1" i="0" u="none" strike="noStrike">
                          <a:solidFill>
                            <a:srgbClr val="000000"/>
                          </a:solidFill>
                          <a:effectLst/>
                          <a:latin typeface="Arial" panose="020B0604020202020204" pitchFamily="34" charset="0"/>
                        </a:rPr>
                        <a:t>Project Phase</a:t>
                      </a:r>
                    </a:p>
                  </a:txBody>
                  <a:tcPr marL="4956" marR="4956" marT="49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a:solidFill>
                            <a:srgbClr val="000000"/>
                          </a:solidFill>
                          <a:effectLst/>
                          <a:latin typeface="Arial" panose="020B0604020202020204" pitchFamily="34" charset="0"/>
                        </a:rPr>
                        <a:t>Community Values</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459266"/>
                  </a:ext>
                </a:extLst>
              </a:tr>
              <a:tr h="331091">
                <a:tc vMerge="1">
                  <a:txBody>
                    <a:bodyPr/>
                    <a:lstStyle/>
                    <a:p>
                      <a:endParaRPr lang="en-US"/>
                    </a:p>
                  </a:txBody>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a:solidFill>
                            <a:srgbClr val="000000"/>
                          </a:solidFill>
                          <a:effectLst/>
                          <a:latin typeface="Arial" panose="020B0604020202020204" pitchFamily="34" charset="0"/>
                        </a:rPr>
                        <a:t>Corridor Vision</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215011"/>
                  </a:ext>
                </a:extLst>
              </a:tr>
              <a:tr h="331091">
                <a:tc vMerge="1">
                  <a:txBody>
                    <a:bodyPr/>
                    <a:lstStyle/>
                    <a:p>
                      <a:endParaRPr lang="en-US"/>
                    </a:p>
                  </a:txBody>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FFFFFF"/>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a:solidFill>
                            <a:srgbClr val="000000"/>
                          </a:solidFill>
                          <a:effectLst/>
                          <a:latin typeface="Arial" panose="020B0604020202020204" pitchFamily="34" charset="0"/>
                        </a:rPr>
                        <a:t>Redevelopment Plan</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713336"/>
                  </a:ext>
                </a:extLst>
              </a:tr>
              <a:tr h="331091">
                <a:tc gridSpan="8">
                  <a:txBody>
                    <a:bodyPr/>
                    <a:lstStyle/>
                    <a:p>
                      <a:pPr algn="ctr" fontAlgn="ctr"/>
                      <a:r>
                        <a:rPr lang="en-US" sz="1100" b="1" i="0" u="none" strike="noStrike">
                          <a:solidFill>
                            <a:srgbClr val="000000"/>
                          </a:solidFill>
                          <a:effectLst/>
                          <a:latin typeface="Arial" panose="020B0604020202020204" pitchFamily="34" charset="0"/>
                        </a:rPr>
                        <a:t>Public Engagement and Outreach Activities</a:t>
                      </a:r>
                    </a:p>
                  </a:txBody>
                  <a:tcPr marL="4956" marR="4956" marT="49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6773372"/>
                  </a:ext>
                </a:extLst>
              </a:tr>
              <a:tr h="331091">
                <a:tc>
                  <a:txBody>
                    <a:bodyPr/>
                    <a:lstStyle/>
                    <a:p>
                      <a:pPr algn="l" fontAlgn="ctr"/>
                      <a:r>
                        <a:rPr lang="en-US" sz="1100" b="1" i="0" u="none" strike="noStrike">
                          <a:solidFill>
                            <a:srgbClr val="000000"/>
                          </a:solidFill>
                          <a:effectLst/>
                          <a:latin typeface="Arial" panose="020B0604020202020204" pitchFamily="34" charset="0"/>
                        </a:rPr>
                        <a:t>Community Workshop #1</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239841"/>
                  </a:ext>
                </a:extLst>
              </a:tr>
              <a:tr h="331091">
                <a:tc>
                  <a:txBody>
                    <a:bodyPr/>
                    <a:lstStyle/>
                    <a:p>
                      <a:pPr algn="l" fontAlgn="ctr"/>
                      <a:r>
                        <a:rPr lang="en-US" sz="1100" b="1" i="0" u="none" strike="noStrike">
                          <a:solidFill>
                            <a:srgbClr val="000000"/>
                          </a:solidFill>
                          <a:effectLst/>
                          <a:latin typeface="Arial" panose="020B0604020202020204" pitchFamily="34" charset="0"/>
                        </a:rPr>
                        <a:t>Community Workshop #2</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487421"/>
                  </a:ext>
                </a:extLst>
              </a:tr>
              <a:tr h="331091">
                <a:tc>
                  <a:txBody>
                    <a:bodyPr/>
                    <a:lstStyle/>
                    <a:p>
                      <a:pPr algn="l" fontAlgn="ctr"/>
                      <a:r>
                        <a:rPr lang="en-US" sz="1100" b="1" i="0" u="none" strike="noStrike">
                          <a:solidFill>
                            <a:srgbClr val="000000"/>
                          </a:solidFill>
                          <a:effectLst/>
                          <a:latin typeface="Arial" panose="020B0604020202020204" pitchFamily="34" charset="0"/>
                        </a:rPr>
                        <a:t>Online Survey</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38109"/>
                  </a:ext>
                </a:extLst>
              </a:tr>
              <a:tr h="331091">
                <a:tc>
                  <a:txBody>
                    <a:bodyPr/>
                    <a:lstStyle/>
                    <a:p>
                      <a:pPr algn="l" fontAlgn="ctr"/>
                      <a:r>
                        <a:rPr lang="en-US" sz="1100" b="1" i="0" u="none" strike="noStrike">
                          <a:solidFill>
                            <a:srgbClr val="000000"/>
                          </a:solidFill>
                          <a:effectLst/>
                          <a:latin typeface="Arial" panose="020B0604020202020204" pitchFamily="34" charset="0"/>
                        </a:rPr>
                        <a:t>Project Website</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2189185071"/>
                  </a:ext>
                </a:extLst>
              </a:tr>
              <a:tr h="331091">
                <a:tc>
                  <a:txBody>
                    <a:bodyPr/>
                    <a:lstStyle/>
                    <a:p>
                      <a:pPr algn="l" fontAlgn="ctr"/>
                      <a:r>
                        <a:rPr lang="en-US" sz="1100" b="1" i="0" u="none" strike="noStrike" dirty="0">
                          <a:solidFill>
                            <a:srgbClr val="000000"/>
                          </a:solidFill>
                          <a:effectLst/>
                          <a:latin typeface="Arial" panose="020B0604020202020204" pitchFamily="34" charset="0"/>
                        </a:rPr>
                        <a:t>Mobile Events</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484748"/>
                  </a:ext>
                </a:extLst>
              </a:tr>
              <a:tr h="331091">
                <a:tc>
                  <a:txBody>
                    <a:bodyPr/>
                    <a:lstStyle/>
                    <a:p>
                      <a:pPr algn="l" fontAlgn="ctr"/>
                      <a:r>
                        <a:rPr lang="en-US" sz="1100" b="1" i="0" u="none" strike="noStrike">
                          <a:solidFill>
                            <a:srgbClr val="000000"/>
                          </a:solidFill>
                          <a:effectLst/>
                          <a:latin typeface="Arial" panose="020B0604020202020204" pitchFamily="34" charset="0"/>
                        </a:rPr>
                        <a:t>Stakeholder Focus Group Meetings</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177149"/>
                  </a:ext>
                </a:extLst>
              </a:tr>
              <a:tr h="331091">
                <a:tc>
                  <a:txBody>
                    <a:bodyPr/>
                    <a:lstStyle/>
                    <a:p>
                      <a:pPr algn="l" fontAlgn="ctr"/>
                      <a:r>
                        <a:rPr lang="en-US" sz="1100" b="1" i="0" u="none" strike="noStrike">
                          <a:solidFill>
                            <a:srgbClr val="000000"/>
                          </a:solidFill>
                          <a:effectLst/>
                          <a:latin typeface="Arial" panose="020B0604020202020204" pitchFamily="34" charset="0"/>
                        </a:rPr>
                        <a:t>Presentations to Agencies and Boards</a:t>
                      </a:r>
                    </a:p>
                  </a:txBody>
                  <a:tcPr marL="4956" marR="4956" marT="49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l" fontAlgn="ctr"/>
                      <a:r>
                        <a:rPr lang="en-US" sz="1400" b="1" i="0" u="none" strike="noStrike" dirty="0">
                          <a:solidFill>
                            <a:srgbClr val="000000"/>
                          </a:solidFill>
                          <a:effectLst/>
                          <a:latin typeface="Arial" panose="020B0604020202020204" pitchFamily="34" charset="0"/>
                        </a:rPr>
                        <a:t> </a:t>
                      </a:r>
                    </a:p>
                  </a:txBody>
                  <a:tcPr marL="4956" marR="4956" marT="49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465223"/>
                  </a:ext>
                </a:extLst>
              </a:tr>
            </a:tbl>
          </a:graphicData>
        </a:graphic>
      </p:graphicFrame>
    </p:spTree>
    <p:extLst>
      <p:ext uri="{BB962C8B-B14F-4D97-AF65-F5344CB8AC3E}">
        <p14:creationId xmlns:p14="http://schemas.microsoft.com/office/powerpoint/2010/main" val="43021006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Fowler Ave Vision Study Project Page</a:t>
            </a:r>
          </a:p>
        </p:txBody>
      </p:sp>
      <p:sp>
        <p:nvSpPr>
          <p:cNvPr id="23555" name="Content Placeholder 5"/>
          <p:cNvSpPr txBox="1">
            <a:spLocks noChangeArrowheads="1"/>
          </p:cNvSpPr>
          <p:nvPr/>
        </p:nvSpPr>
        <p:spPr bwMode="auto">
          <a:xfrm>
            <a:off x="580292" y="1639957"/>
            <a:ext cx="5695748" cy="364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panose="020B0604020202020204" pitchFamily="34" charset="0"/>
              </a:defRPr>
            </a:lvl1pPr>
            <a:lvl2pPr marL="639763" indent="-273050">
              <a:defRPr>
                <a:solidFill>
                  <a:schemeClr val="tx1"/>
                </a:solidFill>
                <a:latin typeface="Arial" panose="020B0604020202020204" pitchFamily="34" charset="0"/>
              </a:defRPr>
            </a:lvl2pPr>
            <a:lvl3pPr indent="-246063">
              <a:defRPr>
                <a:solidFill>
                  <a:schemeClr val="tx1"/>
                </a:solidFill>
                <a:latin typeface="Arial" panose="020B0604020202020204" pitchFamily="34" charset="0"/>
              </a:defRPr>
            </a:lvl3pPr>
            <a:lvl4pPr marL="1187450" indent="-209550">
              <a:defRPr>
                <a:solidFill>
                  <a:schemeClr val="tx1"/>
                </a:solidFill>
                <a:latin typeface="Arial" panose="020B0604020202020204" pitchFamily="34" charset="0"/>
              </a:defRPr>
            </a:lvl4pPr>
            <a:lvl5pPr marL="1462088" indent="-209550">
              <a:defRPr>
                <a:solidFill>
                  <a:schemeClr val="tx1"/>
                </a:solidFill>
                <a:latin typeface="Arial" panose="020B0604020202020204" pitchFamily="34" charset="0"/>
              </a:defRPr>
            </a:lvl5pPr>
            <a:lvl6pPr marL="1919288" indent="-209550" eaLnBrk="0" fontAlgn="base" hangingPunct="0">
              <a:spcBef>
                <a:spcPct val="0"/>
              </a:spcBef>
              <a:spcAft>
                <a:spcPct val="0"/>
              </a:spcAft>
              <a:defRPr>
                <a:solidFill>
                  <a:schemeClr val="tx1"/>
                </a:solidFill>
                <a:latin typeface="Arial" panose="020B0604020202020204" pitchFamily="34" charset="0"/>
              </a:defRPr>
            </a:lvl6pPr>
            <a:lvl7pPr marL="2376488" indent="-209550" eaLnBrk="0" fontAlgn="base" hangingPunct="0">
              <a:spcBef>
                <a:spcPct val="0"/>
              </a:spcBef>
              <a:spcAft>
                <a:spcPct val="0"/>
              </a:spcAft>
              <a:defRPr>
                <a:solidFill>
                  <a:schemeClr val="tx1"/>
                </a:solidFill>
                <a:latin typeface="Arial" panose="020B0604020202020204" pitchFamily="34" charset="0"/>
              </a:defRPr>
            </a:lvl7pPr>
            <a:lvl8pPr marL="2833688" indent="-209550" eaLnBrk="0" fontAlgn="base" hangingPunct="0">
              <a:spcBef>
                <a:spcPct val="0"/>
              </a:spcBef>
              <a:spcAft>
                <a:spcPct val="0"/>
              </a:spcAft>
              <a:defRPr>
                <a:solidFill>
                  <a:schemeClr val="tx1"/>
                </a:solidFill>
                <a:latin typeface="Arial" panose="020B0604020202020204" pitchFamily="34" charset="0"/>
              </a:defRPr>
            </a:lvl8pPr>
            <a:lvl9pPr marL="3290888" indent="-209550" eaLnBrk="0" fontAlgn="base" hangingPunct="0">
              <a:spcBef>
                <a:spcPct val="0"/>
              </a:spcBef>
              <a:spcAft>
                <a:spcPct val="0"/>
              </a:spcAft>
              <a:defRPr>
                <a:solidFill>
                  <a:schemeClr val="tx1"/>
                </a:solidFill>
                <a:latin typeface="Arial" panose="020B0604020202020204" pitchFamily="34" charset="0"/>
              </a:defRPr>
            </a:lvl9pPr>
          </a:lstStyle>
          <a:p>
            <a:pPr marL="273050" marR="0" lvl="0" indent="-273050" algn="l" defTabSz="914400" rtl="0" eaLnBrk="0" fontAlgn="base" latinLnBrk="0" hangingPunct="0">
              <a:lnSpc>
                <a:spcPct val="150000"/>
              </a:lnSpc>
              <a:spcBef>
                <a:spcPct val="20000"/>
              </a:spcBef>
              <a:spcAft>
                <a:spcPct val="0"/>
              </a:spcAft>
              <a:buClr>
                <a:srgbClr val="C0CF3A"/>
              </a:buClr>
              <a:buSzPct val="95000"/>
              <a:buFont typeface="Wingdings 2" panose="050201020105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Sign up for email updates</a:t>
            </a:r>
          </a:p>
          <a:p>
            <a:pPr marL="273050" marR="0" lvl="0" indent="-273050" algn="l" defTabSz="914400" rtl="0" eaLnBrk="0" fontAlgn="base" latinLnBrk="0" hangingPunct="0">
              <a:spcBef>
                <a:spcPct val="20000"/>
              </a:spcBef>
              <a:spcAft>
                <a:spcPct val="0"/>
              </a:spcAft>
              <a:buClr>
                <a:srgbClr val="C0CF3A"/>
              </a:buClr>
              <a:buSzPct val="95000"/>
              <a:buFont typeface="Wingdings 2" panose="050201020105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Review presentations and other background information</a:t>
            </a:r>
          </a:p>
          <a:p>
            <a:pPr marL="273050" marR="0" lvl="0" indent="-273050" algn="l" defTabSz="914400" rtl="0" eaLnBrk="0" fontAlgn="base" latinLnBrk="0" hangingPunct="0">
              <a:lnSpc>
                <a:spcPct val="150000"/>
              </a:lnSpc>
              <a:spcBef>
                <a:spcPct val="20000"/>
              </a:spcBef>
              <a:spcAft>
                <a:spcPct val="0"/>
              </a:spcAft>
              <a:buClr>
                <a:srgbClr val="C0CF3A"/>
              </a:buClr>
              <a:buSzPct val="95000"/>
              <a:buFont typeface="Wingdings 2" panose="05020102010507070707" pitchFamily="18" charset="2"/>
              <a:buChar char=""/>
              <a:tabLst/>
              <a:defRPr/>
            </a:pPr>
            <a:r>
              <a:rPr lang="en-US" sz="2400" dirty="0">
                <a:solidFill>
                  <a:prstClr val="black"/>
                </a:solidFill>
                <a:latin typeface="Arial"/>
              </a:rPr>
              <a:t>Bookmark upcoming meeting dates</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273050" marR="0" lvl="0" indent="-273050" algn="l" defTabSz="914400" rtl="0" eaLnBrk="0" fontAlgn="base" latinLnBrk="0" hangingPunct="0">
              <a:spcBef>
                <a:spcPct val="20000"/>
              </a:spcBef>
              <a:spcAft>
                <a:spcPct val="0"/>
              </a:spcAft>
              <a:buClr>
                <a:srgbClr val="C0CF3A"/>
              </a:buClr>
              <a:buSzPct val="95000"/>
              <a:buFont typeface="Wingdings 2" panose="05020102010507070707" pitchFamily="18" charset="2"/>
              <a:buChar char=""/>
              <a:tabLst/>
              <a:defRPr/>
            </a:pPr>
            <a:r>
              <a:rPr lang="en-US" altLang="en-US" sz="2400" dirty="0">
                <a:solidFill>
                  <a:srgbClr val="000000"/>
                </a:solidFill>
                <a:hlinkClick r:id="rId3"/>
              </a:rPr>
              <a:t>https://planhillsborough.org/fowler-avenue-vision-study/</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0A38C07F-D086-41D9-A79B-AF52E3664D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17184" y="1250974"/>
            <a:ext cx="4821950" cy="46230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649693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1A59A-0C01-4068-A8BF-441965C3C816}"/>
              </a:ext>
            </a:extLst>
          </p:cNvPr>
          <p:cNvSpPr>
            <a:spLocks noGrp="1"/>
          </p:cNvSpPr>
          <p:nvPr>
            <p:ph sz="half" idx="1"/>
          </p:nvPr>
        </p:nvSpPr>
        <p:spPr>
          <a:xfrm>
            <a:off x="615083" y="2566554"/>
            <a:ext cx="5384800" cy="2628900"/>
          </a:xfrm>
        </p:spPr>
        <p:txBody>
          <a:bodyPr/>
          <a:lstStyle/>
          <a:p>
            <a:pPr marL="0" indent="0" algn="l">
              <a:buNone/>
            </a:pPr>
            <a:endParaRPr lang="en-US" dirty="0"/>
          </a:p>
          <a:p>
            <a:pPr marL="0" indent="0" algn="l">
              <a:buNone/>
            </a:pPr>
            <a:r>
              <a:rPr lang="en-US" b="1" dirty="0">
                <a:solidFill>
                  <a:schemeClr val="accent6">
                    <a:lumMod val="75000"/>
                  </a:schemeClr>
                </a:solidFill>
              </a:rPr>
              <a:t>Jay Collins, AICP</a:t>
            </a:r>
          </a:p>
          <a:p>
            <a:pPr marL="0" indent="0" algn="l">
              <a:buNone/>
            </a:pPr>
            <a:r>
              <a:rPr lang="en-US" dirty="0">
                <a:solidFill>
                  <a:schemeClr val="accent6">
                    <a:lumMod val="75000"/>
                  </a:schemeClr>
                </a:solidFill>
              </a:rPr>
              <a:t>Special Area Studies Manager</a:t>
            </a:r>
          </a:p>
          <a:p>
            <a:pPr marL="0" indent="0" algn="l">
              <a:buNone/>
            </a:pPr>
            <a:r>
              <a:rPr lang="en-US" dirty="0">
                <a:solidFill>
                  <a:schemeClr val="accent6">
                    <a:lumMod val="75000"/>
                  </a:schemeClr>
                </a:solidFill>
              </a:rPr>
              <a:t>(813) 582-7335</a:t>
            </a:r>
          </a:p>
          <a:p>
            <a:pPr marL="0" indent="0" algn="l">
              <a:buNone/>
            </a:pPr>
            <a:r>
              <a:rPr lang="en-US" dirty="0">
                <a:solidFill>
                  <a:schemeClr val="accent6">
                    <a:lumMod val="75000"/>
                  </a:schemeClr>
                </a:solidFill>
              </a:rPr>
              <a:t>CollinsJ@plancom.org</a:t>
            </a:r>
          </a:p>
        </p:txBody>
      </p:sp>
      <p:pic>
        <p:nvPicPr>
          <p:cNvPr id="9" name="Picture 8">
            <a:extLst>
              <a:ext uri="{FF2B5EF4-FFF2-40B4-BE49-F238E27FC236}">
                <a16:creationId xmlns:a16="http://schemas.microsoft.com/office/drawing/2014/main" id="{E73E0378-B7A9-40D8-8AD7-0650FEC37B08}"/>
              </a:ext>
            </a:extLst>
          </p:cNvPr>
          <p:cNvPicPr>
            <a:picLocks noChangeAspect="1"/>
          </p:cNvPicPr>
          <p:nvPr/>
        </p:nvPicPr>
        <p:blipFill>
          <a:blip r:embed="rId2"/>
          <a:stretch>
            <a:fillRect/>
          </a:stretch>
        </p:blipFill>
        <p:spPr>
          <a:xfrm>
            <a:off x="6718588" y="1422938"/>
            <a:ext cx="1524000" cy="1524000"/>
          </a:xfrm>
          <a:prstGeom prst="rect">
            <a:avLst/>
          </a:prstGeom>
          <a:effectLst>
            <a:outerShdw blurRad="63500" sx="102000" sy="102000" algn="ctr" rotWithShape="0">
              <a:prstClr val="black">
                <a:alpha val="40000"/>
              </a:prstClr>
            </a:outerShdw>
          </a:effectLst>
        </p:spPr>
      </p:pic>
      <p:sp>
        <p:nvSpPr>
          <p:cNvPr id="12" name="Title 1">
            <a:extLst>
              <a:ext uri="{FF2B5EF4-FFF2-40B4-BE49-F238E27FC236}">
                <a16:creationId xmlns:a16="http://schemas.microsoft.com/office/drawing/2014/main" id="{16561D15-A350-4CC6-92B8-573D85EFE5E5}"/>
              </a:ext>
            </a:extLst>
          </p:cNvPr>
          <p:cNvSpPr txBox="1">
            <a:spLocks/>
          </p:cNvSpPr>
          <p:nvPr/>
        </p:nvSpPr>
        <p:spPr>
          <a:xfrm>
            <a:off x="0" y="0"/>
            <a:ext cx="12192000" cy="928077"/>
          </a:xfrm>
          <a:prstGeom prst="rect">
            <a:avLst/>
          </a:prstGeom>
          <a:solidFill>
            <a:srgbClr val="3593D1"/>
          </a:solidFill>
        </p:spPr>
        <p:txBody>
          <a:bodyPr lIns="91440" tIns="45720" rIns="91440" bIns="45720" anchor="t"/>
          <a:lstStyle>
            <a:lvl1pPr algn="ctr" rtl="0" eaLnBrk="0" fontAlgn="base" hangingPunct="0">
              <a:spcBef>
                <a:spcPct val="0"/>
              </a:spcBef>
              <a:spcAft>
                <a:spcPct val="0"/>
              </a:spcAft>
              <a:defRPr sz="4800" kern="12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anose="020B0604020202020204" pitchFamily="34" charset="0"/>
              </a:defRPr>
            </a:lvl2pPr>
            <a:lvl3pPr algn="ctr" rtl="0" eaLnBrk="0" fontAlgn="base" hangingPunct="0">
              <a:spcBef>
                <a:spcPct val="0"/>
              </a:spcBef>
              <a:spcAft>
                <a:spcPct val="0"/>
              </a:spcAft>
              <a:defRPr sz="4800">
                <a:solidFill>
                  <a:schemeClr val="tx2"/>
                </a:solidFill>
                <a:latin typeface="Arial" panose="020B0604020202020204" pitchFamily="34" charset="0"/>
              </a:defRPr>
            </a:lvl3pPr>
            <a:lvl4pPr algn="ctr" rtl="0" eaLnBrk="0" fontAlgn="base" hangingPunct="0">
              <a:spcBef>
                <a:spcPct val="0"/>
              </a:spcBef>
              <a:spcAft>
                <a:spcPct val="0"/>
              </a:spcAft>
              <a:defRPr sz="4800">
                <a:solidFill>
                  <a:schemeClr val="tx2"/>
                </a:solidFill>
                <a:latin typeface="Arial" panose="020B0604020202020204" pitchFamily="34" charset="0"/>
              </a:defRPr>
            </a:lvl4pPr>
            <a:lvl5pPr algn="ctr" rtl="0" eaLnBrk="0" fontAlgn="base" hangingPunct="0">
              <a:spcBef>
                <a:spcPct val="0"/>
              </a:spcBef>
              <a:spcAft>
                <a:spcPct val="0"/>
              </a:spcAft>
              <a:defRPr sz="4800">
                <a:solidFill>
                  <a:schemeClr val="tx2"/>
                </a:solidFill>
                <a:latin typeface="Arial" panose="020B0604020202020204" pitchFamily="34" charset="0"/>
              </a:defRPr>
            </a:lvl5pPr>
            <a:lvl6pPr marL="457200" algn="ctr" rtl="0" fontAlgn="base">
              <a:spcBef>
                <a:spcPct val="0"/>
              </a:spcBef>
              <a:spcAft>
                <a:spcPct val="0"/>
              </a:spcAft>
              <a:defRPr sz="4800">
                <a:solidFill>
                  <a:schemeClr val="tx2"/>
                </a:solidFill>
                <a:latin typeface="Arial" panose="020B0604020202020204" pitchFamily="34" charset="0"/>
              </a:defRPr>
            </a:lvl6pPr>
            <a:lvl7pPr marL="914400" algn="ctr" rtl="0" fontAlgn="base">
              <a:spcBef>
                <a:spcPct val="0"/>
              </a:spcBef>
              <a:spcAft>
                <a:spcPct val="0"/>
              </a:spcAft>
              <a:defRPr sz="4800">
                <a:solidFill>
                  <a:schemeClr val="tx2"/>
                </a:solidFill>
                <a:latin typeface="Arial" panose="020B0604020202020204" pitchFamily="34" charset="0"/>
              </a:defRPr>
            </a:lvl7pPr>
            <a:lvl8pPr marL="1371600" algn="ctr" rtl="0" fontAlgn="base">
              <a:spcBef>
                <a:spcPct val="0"/>
              </a:spcBef>
              <a:spcAft>
                <a:spcPct val="0"/>
              </a:spcAft>
              <a:defRPr sz="4800">
                <a:solidFill>
                  <a:schemeClr val="tx2"/>
                </a:solidFill>
                <a:latin typeface="Arial" panose="020B0604020202020204" pitchFamily="34" charset="0"/>
              </a:defRPr>
            </a:lvl8pPr>
            <a:lvl9pPr marL="1828800" algn="ctr" rtl="0" fontAlgn="base">
              <a:spcBef>
                <a:spcPct val="0"/>
              </a:spcBef>
              <a:spcAft>
                <a:spcPct val="0"/>
              </a:spcAft>
              <a:defRPr sz="4800">
                <a:solidFill>
                  <a:schemeClr val="tx2"/>
                </a:solidFill>
                <a:latin typeface="Arial" panose="020B0604020202020204" pitchFamily="34" charset="0"/>
              </a:defRPr>
            </a:lvl9pPr>
          </a:lstStyle>
          <a:p>
            <a:pPr>
              <a:lnSpc>
                <a:spcPct val="150000"/>
              </a:lnSpc>
              <a:defRPr/>
            </a:pPr>
            <a:r>
              <a:rPr kumimoji="0" lang="en-US" sz="3600" b="0" i="0" u="none" strike="noStrike" kern="1200" cap="none" spc="0" normalizeH="0" baseline="0" noProof="0" dirty="0">
                <a:ln>
                  <a:noFill/>
                </a:ln>
                <a:solidFill>
                  <a:srgbClr val="FFFFFF"/>
                </a:solidFill>
                <a:effectLst/>
                <a:uLnTx/>
                <a:uFillTx/>
                <a:latin typeface="Arial"/>
                <a:ea typeface="+mj-ea"/>
                <a:cs typeface="+mj-cs"/>
              </a:rPr>
              <a:t>Contact Us</a:t>
            </a:r>
          </a:p>
        </p:txBody>
      </p:sp>
      <p:sp>
        <p:nvSpPr>
          <p:cNvPr id="15" name="Content Placeholder 2">
            <a:extLst>
              <a:ext uri="{FF2B5EF4-FFF2-40B4-BE49-F238E27FC236}">
                <a16:creationId xmlns:a16="http://schemas.microsoft.com/office/drawing/2014/main" id="{D5CFBF3E-33BC-4D00-89E0-B1A6194AC7CA}"/>
              </a:ext>
            </a:extLst>
          </p:cNvPr>
          <p:cNvSpPr txBox="1">
            <a:spLocks/>
          </p:cNvSpPr>
          <p:nvPr/>
        </p:nvSpPr>
        <p:spPr>
          <a:xfrm>
            <a:off x="6718588" y="2566554"/>
            <a:ext cx="5384800" cy="2628900"/>
          </a:xfrm>
          <a:prstGeom prst="rect">
            <a:avLst/>
          </a:prstGeom>
        </p:spPr>
        <p:txBody>
          <a:bodyPr/>
          <a:lstStyle>
            <a:lvl1pPr marL="273050" indent="-273050" algn="ctr" rtl="0" eaLnBrk="0" fontAlgn="base" hangingPunct="0">
              <a:spcBef>
                <a:spcPct val="20000"/>
              </a:spcBef>
              <a:spcAft>
                <a:spcPct val="0"/>
              </a:spcAft>
              <a:buClr>
                <a:srgbClr val="C0CF3A"/>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C0CF3A"/>
              </a:buClr>
              <a:buSzPct val="65000"/>
              <a:buFont typeface="Wingdings 2" panose="05020102010507070707" pitchFamily="18" charset="2"/>
              <a:buChar char=""/>
              <a:defRPr sz="18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29676"/>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l">
              <a:buFont typeface="Wingdings 2" panose="05020102010507070707" pitchFamily="18" charset="2"/>
              <a:buNone/>
            </a:pPr>
            <a:endParaRPr lang="en-US" dirty="0"/>
          </a:p>
          <a:p>
            <a:pPr marL="0" indent="0" algn="l">
              <a:buFont typeface="Wingdings 2" panose="05020102010507070707" pitchFamily="18" charset="2"/>
              <a:buNone/>
            </a:pPr>
            <a:r>
              <a:rPr lang="en-US" b="1" dirty="0">
                <a:solidFill>
                  <a:schemeClr val="accent6">
                    <a:lumMod val="75000"/>
                  </a:schemeClr>
                </a:solidFill>
              </a:rPr>
              <a:t>Alvaro Gabaldon</a:t>
            </a:r>
          </a:p>
          <a:p>
            <a:pPr marL="0" indent="0" algn="l">
              <a:buFont typeface="Wingdings 2" panose="05020102010507070707" pitchFamily="18" charset="2"/>
              <a:buNone/>
            </a:pPr>
            <a:r>
              <a:rPr lang="en-US" dirty="0">
                <a:solidFill>
                  <a:schemeClr val="accent6">
                    <a:lumMod val="75000"/>
                  </a:schemeClr>
                </a:solidFill>
              </a:rPr>
              <a:t>Planner II</a:t>
            </a:r>
          </a:p>
          <a:p>
            <a:pPr marL="0" indent="0" algn="l">
              <a:buFont typeface="Wingdings 2" panose="05020102010507070707" pitchFamily="18" charset="2"/>
              <a:buNone/>
            </a:pPr>
            <a:r>
              <a:rPr lang="en-US" dirty="0">
                <a:solidFill>
                  <a:schemeClr val="accent6">
                    <a:lumMod val="75000"/>
                  </a:schemeClr>
                </a:solidFill>
              </a:rPr>
              <a:t>(813) 582-7349</a:t>
            </a:r>
          </a:p>
          <a:p>
            <a:pPr marL="0" indent="0" algn="l">
              <a:buFont typeface="Wingdings 2" panose="05020102010507070707" pitchFamily="18" charset="2"/>
              <a:buNone/>
            </a:pPr>
            <a:r>
              <a:rPr lang="en-US" dirty="0">
                <a:solidFill>
                  <a:schemeClr val="accent6">
                    <a:lumMod val="75000"/>
                  </a:schemeClr>
                </a:solidFill>
              </a:rPr>
              <a:t>GabaldonA@plancom.org</a:t>
            </a:r>
          </a:p>
        </p:txBody>
      </p:sp>
      <p:pic>
        <p:nvPicPr>
          <p:cNvPr id="4" name="Picture 3">
            <a:extLst>
              <a:ext uri="{FF2B5EF4-FFF2-40B4-BE49-F238E27FC236}">
                <a16:creationId xmlns:a16="http://schemas.microsoft.com/office/drawing/2014/main" id="{7FFD28CB-58E2-391F-8A5F-2AED8ED6B3D1}"/>
              </a:ext>
            </a:extLst>
          </p:cNvPr>
          <p:cNvPicPr>
            <a:picLocks noChangeAspect="1"/>
          </p:cNvPicPr>
          <p:nvPr/>
        </p:nvPicPr>
        <p:blipFill>
          <a:blip r:embed="rId3"/>
          <a:stretch>
            <a:fillRect/>
          </a:stretch>
        </p:blipFill>
        <p:spPr>
          <a:xfrm>
            <a:off x="710999" y="1379533"/>
            <a:ext cx="1695450" cy="1724025"/>
          </a:xfrm>
          <a:prstGeom prst="rect">
            <a:avLst/>
          </a:prstGeom>
        </p:spPr>
      </p:pic>
    </p:spTree>
    <p:extLst>
      <p:ext uri="{BB962C8B-B14F-4D97-AF65-F5344CB8AC3E}">
        <p14:creationId xmlns:p14="http://schemas.microsoft.com/office/powerpoint/2010/main" val="41572297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0" y="3429000"/>
            <a:ext cx="6096000" cy="1520416"/>
          </a:xfrm>
          <a:prstGeom prst="rect">
            <a:avLst/>
          </a:prstGeom>
        </p:spPr>
        <p:txBody>
          <a:bodyPr>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3200" dirty="0">
                <a:solidFill>
                  <a:srgbClr val="0060A8"/>
                </a:solidFill>
                <a:latin typeface="Arial"/>
                <a:ea typeface="Open Sans" panose="020B0606030504020204" pitchFamily="34" charset="0"/>
                <a:cs typeface="Open Sans" panose="020B0606030504020204" pitchFamily="34" charset="0"/>
              </a:rPr>
              <a:t>January 19, 2023</a:t>
            </a:r>
          </a:p>
          <a:p>
            <a:pPr algn="ctr"/>
            <a:r>
              <a:rPr lang="en-US" sz="3200" dirty="0"/>
              <a:t>Jay Collins, AICP</a:t>
            </a:r>
            <a:br>
              <a:rPr lang="en-US" sz="3200" dirty="0"/>
            </a:br>
            <a:r>
              <a:rPr lang="en-US" sz="3200" dirty="0"/>
              <a:t>Alvaro Gabaldon</a:t>
            </a:r>
          </a:p>
        </p:txBody>
      </p:sp>
      <p:sp>
        <p:nvSpPr>
          <p:cNvPr id="10" name="Rectangle 9"/>
          <p:cNvSpPr/>
          <p:nvPr/>
        </p:nvSpPr>
        <p:spPr>
          <a:xfrm>
            <a:off x="218281" y="1866900"/>
            <a:ext cx="11973719" cy="14619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srgbClr val="0060A8"/>
                </a:solidFill>
                <a:effectLst/>
                <a:uLnTx/>
                <a:uFillTx/>
                <a:latin typeface="Arial"/>
                <a:ea typeface="Open Sans" panose="020B0606030504020204" pitchFamily="34" charset="0"/>
                <a:cs typeface="Open Sans" panose="020B0606030504020204" pitchFamily="34" charset="0"/>
              </a:rPr>
              <a:t>Fowler Avenue Vision Study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kern="0" dirty="0">
                <a:solidFill>
                  <a:srgbClr val="0060A8"/>
                </a:solidFill>
                <a:latin typeface="Arial"/>
                <a:ea typeface="Open Sans" panose="020B0606030504020204" pitchFamily="34" charset="0"/>
                <a:cs typeface="Open Sans" panose="020B0606030504020204" pitchFamily="34" charset="0"/>
              </a:rPr>
              <a:t>UACDC Partners Coalition</a:t>
            </a:r>
            <a:endParaRPr kumimoji="0" lang="en-US" sz="2400" b="1" i="0" u="none" strike="noStrike" kern="0" cap="none" spc="0" normalizeH="0" baseline="0" noProof="0" dirty="0">
              <a:ln>
                <a:noFill/>
              </a:ln>
              <a:solidFill>
                <a:srgbClr val="0060A8"/>
              </a:solidFill>
              <a:effectLst/>
              <a:uLnTx/>
              <a:uFillTx/>
              <a:latin typeface="Aria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21666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Tampa</a:t>
            </a:r>
            <a:r>
              <a:rPr spc="-250" dirty="0"/>
              <a:t> </a:t>
            </a:r>
            <a:r>
              <a:rPr dirty="0"/>
              <a:t>Arterial</a:t>
            </a:r>
            <a:r>
              <a:rPr spc="-110" dirty="0"/>
              <a:t> </a:t>
            </a:r>
            <a:r>
              <a:rPr spc="45" dirty="0"/>
              <a:t>BR</a:t>
            </a:r>
            <a:r>
              <a:rPr spc="-450" dirty="0"/>
              <a:t>T</a:t>
            </a:r>
            <a:r>
              <a:rPr spc="50" dirty="0"/>
              <a:t>:</a:t>
            </a:r>
            <a:r>
              <a:rPr spc="-110" dirty="0"/>
              <a:t> </a:t>
            </a:r>
            <a:r>
              <a:rPr spc="-10" dirty="0"/>
              <a:t>Timeline</a:t>
            </a:r>
          </a:p>
        </p:txBody>
      </p:sp>
      <p:sp>
        <p:nvSpPr>
          <p:cNvPr id="3" name="object 3"/>
          <p:cNvSpPr txBox="1"/>
          <p:nvPr/>
        </p:nvSpPr>
        <p:spPr>
          <a:xfrm>
            <a:off x="516456" y="1741665"/>
            <a:ext cx="3044190" cy="1240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673100" algn="l"/>
                <a:tab pos="1370330" algn="l"/>
                <a:tab pos="2031364" algn="l"/>
                <a:tab pos="2724785"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2650" b="0" i="0" u="none" strike="noStrike" kern="0" cap="none" spc="0" normalizeH="0" baseline="0" noProof="0">
              <a:ln>
                <a:noFill/>
              </a:ln>
              <a:solidFill>
                <a:sysClr val="windowText" lastClr="000000"/>
              </a:solidFill>
              <a:effectLst/>
              <a:uLnTx/>
              <a:uFillTx/>
              <a:latin typeface="Arial"/>
              <a:cs typeface="Arial"/>
            </a:endParaRPr>
          </a:p>
          <a:p>
            <a:pPr marL="1139190" marR="119380" lvl="0" indent="-93726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HART’s</a:t>
            </a:r>
            <a:r>
              <a:rPr kumimoji="0" sz="1800" b="0" i="0" u="none" strike="noStrike" kern="0" cap="none" spc="-114"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Arterial</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BRT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Study </a:t>
            </a:r>
            <a:r>
              <a:rPr kumimoji="0" sz="1800" b="0" i="0" u="none" strike="noStrike" kern="0" cap="none" spc="0" normalizeH="0" baseline="0" noProof="0" dirty="0">
                <a:ln>
                  <a:noFill/>
                </a:ln>
                <a:solidFill>
                  <a:sysClr val="windowText" lastClr="000000"/>
                </a:solidFill>
                <a:effectLst/>
                <a:uLnTx/>
                <a:uFillTx/>
                <a:latin typeface="Arial"/>
                <a:cs typeface="Arial"/>
              </a:rPr>
              <a:t>Phase</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1</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289582" y="3556749"/>
            <a:ext cx="1570355" cy="574040"/>
          </a:xfrm>
          <a:prstGeom prst="rect">
            <a:avLst/>
          </a:prstGeom>
        </p:spPr>
        <p:txBody>
          <a:bodyPr vert="horz" wrap="square" lIns="0" tIns="12700" rIns="0" bIns="0" rtlCol="0">
            <a:spAutoFit/>
          </a:bodyPr>
          <a:lstStyle/>
          <a:p>
            <a:pPr marL="277495" marR="5080" lvl="0" indent="-26543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Recommended Alignment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1833372" y="2996183"/>
            <a:ext cx="485140" cy="611505"/>
          </a:xfrm>
          <a:custGeom>
            <a:avLst/>
            <a:gdLst/>
            <a:ahLst/>
            <a:cxnLst/>
            <a:rect l="l" t="t" r="r" b="b"/>
            <a:pathLst>
              <a:path w="485139" h="611504">
                <a:moveTo>
                  <a:pt x="363474" y="0"/>
                </a:moveTo>
                <a:lnTo>
                  <a:pt x="121157" y="0"/>
                </a:lnTo>
                <a:lnTo>
                  <a:pt x="121157" y="368808"/>
                </a:lnTo>
                <a:lnTo>
                  <a:pt x="0" y="368808"/>
                </a:lnTo>
                <a:lnTo>
                  <a:pt x="242315" y="611124"/>
                </a:lnTo>
                <a:lnTo>
                  <a:pt x="484631" y="368808"/>
                </a:lnTo>
                <a:lnTo>
                  <a:pt x="363474" y="368808"/>
                </a:lnTo>
                <a:lnTo>
                  <a:pt x="363474" y="0"/>
                </a:lnTo>
                <a:close/>
              </a:path>
            </a:pathLst>
          </a:custGeom>
          <a:solidFill>
            <a:srgbClr val="1F386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0486643" y="1581911"/>
            <a:ext cx="661670" cy="165100"/>
          </a:xfrm>
          <a:custGeom>
            <a:avLst/>
            <a:gdLst/>
            <a:ahLst/>
            <a:cxnLst/>
            <a:rect l="l" t="t" r="r" b="b"/>
            <a:pathLst>
              <a:path w="661670" h="165100">
                <a:moveTo>
                  <a:pt x="661416" y="0"/>
                </a:moveTo>
                <a:lnTo>
                  <a:pt x="0" y="0"/>
                </a:lnTo>
                <a:lnTo>
                  <a:pt x="0" y="164591"/>
                </a:lnTo>
                <a:lnTo>
                  <a:pt x="661416" y="164591"/>
                </a:lnTo>
                <a:lnTo>
                  <a:pt x="661416" y="0"/>
                </a:lnTo>
                <a:close/>
              </a:path>
            </a:pathLst>
          </a:custGeom>
          <a:solidFill>
            <a:srgbClr val="BCD6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7954629" y="1741665"/>
            <a:ext cx="30194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696595" algn="l"/>
                <a:tab pos="1357630" algn="l"/>
                <a:tab pos="2039620" algn="l"/>
                <a:tab pos="2700020"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83432" y="1203998"/>
            <a:ext cx="1524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9" name="object 9"/>
          <p:cNvGraphicFramePr>
            <a:graphicFrameLocks noGrp="1"/>
          </p:cNvGraphicFramePr>
          <p:nvPr/>
        </p:nvGraphicFramePr>
        <p:xfrm>
          <a:off x="339090" y="1278636"/>
          <a:ext cx="10224135" cy="467359"/>
        </p:xfrm>
        <a:graphic>
          <a:graphicData uri="http://schemas.openxmlformats.org/drawingml/2006/table">
            <a:tbl>
              <a:tblPr firstRow="1" bandRow="1">
                <a:tableStyleId>{2D5ABB26-0587-4C30-8999-92F81FD0307C}</a:tableStyleId>
              </a:tblPr>
              <a:tblGrid>
                <a:gridCol w="669290">
                  <a:extLst>
                    <a:ext uri="{9D8B030D-6E8A-4147-A177-3AD203B41FA5}">
                      <a16:colId xmlns:a16="http://schemas.microsoft.com/office/drawing/2014/main" val="20000"/>
                    </a:ext>
                  </a:extLst>
                </a:gridCol>
                <a:gridCol w="680085">
                  <a:extLst>
                    <a:ext uri="{9D8B030D-6E8A-4147-A177-3AD203B41FA5}">
                      <a16:colId xmlns:a16="http://schemas.microsoft.com/office/drawing/2014/main" val="20001"/>
                    </a:ext>
                  </a:extLst>
                </a:gridCol>
                <a:gridCol w="678814">
                  <a:extLst>
                    <a:ext uri="{9D8B030D-6E8A-4147-A177-3AD203B41FA5}">
                      <a16:colId xmlns:a16="http://schemas.microsoft.com/office/drawing/2014/main" val="20002"/>
                    </a:ext>
                  </a:extLst>
                </a:gridCol>
                <a:gridCol w="678180">
                  <a:extLst>
                    <a:ext uri="{9D8B030D-6E8A-4147-A177-3AD203B41FA5}">
                      <a16:colId xmlns:a16="http://schemas.microsoft.com/office/drawing/2014/main" val="20003"/>
                    </a:ext>
                  </a:extLst>
                </a:gridCol>
                <a:gridCol w="677544">
                  <a:extLst>
                    <a:ext uri="{9D8B030D-6E8A-4147-A177-3AD203B41FA5}">
                      <a16:colId xmlns:a16="http://schemas.microsoft.com/office/drawing/2014/main" val="20004"/>
                    </a:ext>
                  </a:extLst>
                </a:gridCol>
                <a:gridCol w="669289">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79450">
                  <a:extLst>
                    <a:ext uri="{9D8B030D-6E8A-4147-A177-3AD203B41FA5}">
                      <a16:colId xmlns:a16="http://schemas.microsoft.com/office/drawing/2014/main" val="20007"/>
                    </a:ext>
                  </a:extLst>
                </a:gridCol>
                <a:gridCol w="680085">
                  <a:extLst>
                    <a:ext uri="{9D8B030D-6E8A-4147-A177-3AD203B41FA5}">
                      <a16:colId xmlns:a16="http://schemas.microsoft.com/office/drawing/2014/main" val="20008"/>
                    </a:ext>
                  </a:extLst>
                </a:gridCol>
                <a:gridCol w="668019">
                  <a:extLst>
                    <a:ext uri="{9D8B030D-6E8A-4147-A177-3AD203B41FA5}">
                      <a16:colId xmlns:a16="http://schemas.microsoft.com/office/drawing/2014/main" val="20009"/>
                    </a:ext>
                  </a:extLst>
                </a:gridCol>
                <a:gridCol w="686434">
                  <a:extLst>
                    <a:ext uri="{9D8B030D-6E8A-4147-A177-3AD203B41FA5}">
                      <a16:colId xmlns:a16="http://schemas.microsoft.com/office/drawing/2014/main" val="20010"/>
                    </a:ext>
                  </a:extLst>
                </a:gridCol>
                <a:gridCol w="672465">
                  <a:extLst>
                    <a:ext uri="{9D8B030D-6E8A-4147-A177-3AD203B41FA5}">
                      <a16:colId xmlns:a16="http://schemas.microsoft.com/office/drawing/2014/main" val="20011"/>
                    </a:ext>
                  </a:extLst>
                </a:gridCol>
                <a:gridCol w="673100">
                  <a:extLst>
                    <a:ext uri="{9D8B030D-6E8A-4147-A177-3AD203B41FA5}">
                      <a16:colId xmlns:a16="http://schemas.microsoft.com/office/drawing/2014/main" val="20012"/>
                    </a:ext>
                  </a:extLst>
                </a:gridCol>
                <a:gridCol w="671829">
                  <a:extLst>
                    <a:ext uri="{9D8B030D-6E8A-4147-A177-3AD203B41FA5}">
                      <a16:colId xmlns:a16="http://schemas.microsoft.com/office/drawing/2014/main" val="20013"/>
                    </a:ext>
                  </a:extLst>
                </a:gridCol>
                <a:gridCol w="671829">
                  <a:extLst>
                    <a:ext uri="{9D8B030D-6E8A-4147-A177-3AD203B41FA5}">
                      <a16:colId xmlns:a16="http://schemas.microsoft.com/office/drawing/2014/main" val="20014"/>
                    </a:ext>
                  </a:extLst>
                </a:gridCol>
              </a:tblGrid>
              <a:tr h="302895">
                <a:tc gridSpan="2">
                  <a:txBody>
                    <a:bodyPr/>
                    <a:lstStyle/>
                    <a:p>
                      <a:pPr>
                        <a:lnSpc>
                          <a:spcPts val="1670"/>
                        </a:lnSpc>
                      </a:pPr>
                      <a:r>
                        <a:rPr sz="1800" spc="-25" dirty="0">
                          <a:latin typeface="Arial"/>
                          <a:cs typeface="Arial"/>
                        </a:rPr>
                        <a:t>019</a:t>
                      </a:r>
                      <a:endParaRPr sz="1800">
                        <a:latin typeface="Arial"/>
                        <a:cs typeface="Arial"/>
                      </a:endParaRPr>
                    </a:p>
                  </a:txBody>
                  <a:tcPr marL="0" marR="0" marT="0" marB="0">
                    <a:lnR w="6350">
                      <a:solidFill>
                        <a:srgbClr val="FFFFFF"/>
                      </a:solidFill>
                      <a:prstDash val="solid"/>
                    </a:lnR>
                  </a:tcPr>
                </a:tc>
                <a:tc hMerge="1">
                  <a:txBody>
                    <a:bodyPr/>
                    <a:lstStyle/>
                    <a:p>
                      <a:endParaRPr/>
                    </a:p>
                  </a:txBody>
                  <a:tcPr marL="0" marR="0" marT="0" marB="0"/>
                </a:tc>
                <a:tc gridSpan="4">
                  <a:txBody>
                    <a:bodyPr/>
                    <a:lstStyle/>
                    <a:p>
                      <a:pPr algn="ctr">
                        <a:lnSpc>
                          <a:spcPts val="1670"/>
                        </a:lnSpc>
                      </a:pPr>
                      <a:r>
                        <a:rPr sz="1800" spc="-20" dirty="0">
                          <a:latin typeface="Arial"/>
                          <a:cs typeface="Arial"/>
                        </a:rPr>
                        <a:t>2020</a:t>
                      </a:r>
                      <a:endParaRPr sz="1800">
                        <a:latin typeface="Arial"/>
                        <a:cs typeface="Arial"/>
                      </a:endParaRPr>
                    </a:p>
                  </a:txBody>
                  <a:tcPr marL="0" marR="0" marT="0" marB="0">
                    <a:lnL w="6350">
                      <a:solidFill>
                        <a:srgbClr val="FFFFFF"/>
                      </a:solidFill>
                      <a:prstDash val="solid"/>
                    </a:lnL>
                    <a:lnR w="6350">
                      <a:solidFill>
                        <a:srgbClr val="FFFFFF"/>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R="27940" algn="ctr">
                        <a:lnSpc>
                          <a:spcPts val="1670"/>
                        </a:lnSpc>
                      </a:pPr>
                      <a:r>
                        <a:rPr sz="1800" spc="-20" dirty="0">
                          <a:latin typeface="Arial"/>
                          <a:cs typeface="Arial"/>
                        </a:rPr>
                        <a:t>2021</a:t>
                      </a:r>
                      <a:endParaRPr sz="1800">
                        <a:latin typeface="Arial"/>
                        <a:cs typeface="Arial"/>
                      </a:endParaRPr>
                    </a:p>
                  </a:txBody>
                  <a:tcPr marL="0" marR="0" marT="0" marB="0">
                    <a:lnL w="6350">
                      <a:solidFill>
                        <a:srgbClr val="FFFFFF"/>
                      </a:solidFill>
                      <a:prstDash val="solid"/>
                    </a:lnL>
                    <a:lnR w="6350">
                      <a:solidFill>
                        <a:srgbClr val="FFFFFF"/>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R="57150" algn="ctr">
                        <a:lnSpc>
                          <a:spcPts val="1670"/>
                        </a:lnSpc>
                      </a:pPr>
                      <a:r>
                        <a:rPr sz="1800" spc="-20" dirty="0">
                          <a:latin typeface="Arial"/>
                          <a:cs typeface="Arial"/>
                        </a:rPr>
                        <a:t>2022</a:t>
                      </a:r>
                      <a:endParaRPr sz="1800">
                        <a:latin typeface="Arial"/>
                        <a:cs typeface="Arial"/>
                      </a:endParaRPr>
                    </a:p>
                  </a:txBody>
                  <a:tcPr marL="0" marR="0" marT="0" marB="0">
                    <a:lnL w="6350">
                      <a:solidFill>
                        <a:srgbClr val="FFFFFF"/>
                      </a:solidFill>
                      <a:prstDash val="solid"/>
                    </a:lnL>
                    <a:lnR w="6350">
                      <a:solidFill>
                        <a:srgbClr val="4471C4"/>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6350">
                      <a:solidFill>
                        <a:srgbClr val="4471C4"/>
                      </a:solidFill>
                      <a:prstDash val="solid"/>
                    </a:lnL>
                    <a:lnR w="19050">
                      <a:solidFill>
                        <a:srgbClr val="FFFFFF"/>
                      </a:solidFill>
                      <a:prstDash val="solid"/>
                    </a:lnR>
                  </a:tcPr>
                </a:tc>
                <a:extLst>
                  <a:ext uri="{0D108BD9-81ED-4DB2-BD59-A6C34878D82A}">
                    <a16:rowId xmlns:a16="http://schemas.microsoft.com/office/drawing/2014/main" val="10000"/>
                  </a:ext>
                </a:extLst>
              </a:tr>
              <a:tr h="164465">
                <a:tc>
                  <a:txBody>
                    <a:bodyPr/>
                    <a:lstStyle/>
                    <a:p>
                      <a:pPr>
                        <a:lnSpc>
                          <a:spcPct val="100000"/>
                        </a:lnSpc>
                      </a:pPr>
                      <a:endParaRPr sz="900">
                        <a:latin typeface="Times New Roman"/>
                        <a:cs typeface="Times New Roman"/>
                      </a:endParaRPr>
                    </a:p>
                  </a:txBody>
                  <a:tcPr marL="0" marR="0" marT="0" marB="0">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90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28575">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28575">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9525">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solidFill>
                      <a:srgbClr val="BCD6ED"/>
                    </a:solidFill>
                  </a:tcPr>
                </a:tc>
                <a:tc>
                  <a:txBody>
                    <a:bodyPr/>
                    <a:lstStyle/>
                    <a:p>
                      <a:pPr>
                        <a:lnSpc>
                          <a:spcPct val="100000"/>
                        </a:lnSpc>
                      </a:pPr>
                      <a:endParaRPr sz="900">
                        <a:latin typeface="Times New Roman"/>
                        <a:cs typeface="Times New Roman"/>
                      </a:endParaRPr>
                    </a:p>
                  </a:txBody>
                  <a:tcPr marL="0" marR="0" marT="0" marB="0">
                    <a:lnR w="19050">
                      <a:solidFill>
                        <a:srgbClr val="FFFFFF"/>
                      </a:solidFill>
                      <a:prstDash val="solid"/>
                    </a:lnR>
                    <a:solidFill>
                      <a:srgbClr val="2D75B6"/>
                    </a:solidFill>
                  </a:tcPr>
                </a:tc>
                <a:extLst>
                  <a:ext uri="{0D108BD9-81ED-4DB2-BD59-A6C34878D82A}">
                    <a16:rowId xmlns:a16="http://schemas.microsoft.com/office/drawing/2014/main" val="10001"/>
                  </a:ext>
                </a:extLst>
              </a:tr>
            </a:tbl>
          </a:graphicData>
        </a:graphic>
      </p:graphicFrame>
      <p:sp>
        <p:nvSpPr>
          <p:cNvPr id="10" name="object 10"/>
          <p:cNvSpPr txBox="1"/>
          <p:nvPr/>
        </p:nvSpPr>
        <p:spPr>
          <a:xfrm>
            <a:off x="10851407" y="1203998"/>
            <a:ext cx="53149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0" normalizeH="0" baseline="0" noProof="0" dirty="0">
                <a:ln>
                  <a:noFill/>
                </a:ln>
                <a:solidFill>
                  <a:sysClr val="windowText" lastClr="000000"/>
                </a:solidFill>
                <a:effectLst/>
                <a:uLnTx/>
                <a:uFillTx/>
                <a:latin typeface="Arial"/>
                <a:cs typeface="Arial"/>
              </a:rPr>
              <a:t>2023</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1419002" y="4786507"/>
            <a:ext cx="1312545" cy="574040"/>
          </a:xfrm>
          <a:prstGeom prst="rect">
            <a:avLst/>
          </a:prstGeom>
        </p:spPr>
        <p:txBody>
          <a:bodyPr vert="horz" wrap="square" lIns="0" tIns="12700" rIns="0" bIns="0" rtlCol="0">
            <a:spAutoFit/>
          </a:bodyPr>
          <a:lstStyle/>
          <a:p>
            <a:pPr marL="205740" marR="5080" lvl="0" indent="-1936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HART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Board </a:t>
            </a:r>
            <a:r>
              <a:rPr kumimoji="0" sz="1800" b="0" i="0" u="none" strike="noStrike" kern="0" cap="none" spc="-10" normalizeH="0" baseline="0" noProof="0" dirty="0">
                <a:ln>
                  <a:noFill/>
                </a:ln>
                <a:solidFill>
                  <a:sysClr val="windowText" lastClr="000000"/>
                </a:solidFill>
                <a:effectLst/>
                <a:uLnTx/>
                <a:uFillTx/>
                <a:latin typeface="Arial"/>
                <a:cs typeface="Arial"/>
              </a:rPr>
              <a:t>Approval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1833372" y="4162044"/>
            <a:ext cx="485140" cy="611505"/>
          </a:xfrm>
          <a:custGeom>
            <a:avLst/>
            <a:gdLst/>
            <a:ahLst/>
            <a:cxnLst/>
            <a:rect l="l" t="t" r="r" b="b"/>
            <a:pathLst>
              <a:path w="485139" h="611504">
                <a:moveTo>
                  <a:pt x="363474" y="0"/>
                </a:moveTo>
                <a:lnTo>
                  <a:pt x="121157" y="0"/>
                </a:lnTo>
                <a:lnTo>
                  <a:pt x="121157" y="368807"/>
                </a:lnTo>
                <a:lnTo>
                  <a:pt x="0" y="368807"/>
                </a:lnTo>
                <a:lnTo>
                  <a:pt x="242315" y="611123"/>
                </a:lnTo>
                <a:lnTo>
                  <a:pt x="484631" y="368807"/>
                </a:lnTo>
                <a:lnTo>
                  <a:pt x="363474" y="368807"/>
                </a:lnTo>
                <a:lnTo>
                  <a:pt x="363474" y="0"/>
                </a:lnTo>
                <a:close/>
              </a:path>
            </a:pathLst>
          </a:custGeom>
          <a:solidFill>
            <a:srgbClr val="1F386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45947" y="2199132"/>
            <a:ext cx="3374390" cy="172720"/>
          </a:xfrm>
          <a:custGeom>
            <a:avLst/>
            <a:gdLst/>
            <a:ahLst/>
            <a:cxnLst/>
            <a:rect l="l" t="t" r="r" b="b"/>
            <a:pathLst>
              <a:path w="3374390" h="172719">
                <a:moveTo>
                  <a:pt x="3374136" y="0"/>
                </a:moveTo>
                <a:lnTo>
                  <a:pt x="0" y="0"/>
                </a:lnTo>
                <a:lnTo>
                  <a:pt x="0" y="172212"/>
                </a:lnTo>
                <a:lnTo>
                  <a:pt x="3374136" y="172212"/>
                </a:lnTo>
                <a:lnTo>
                  <a:pt x="3374136" y="0"/>
                </a:lnTo>
                <a:close/>
              </a:path>
            </a:pathLst>
          </a:custGeom>
          <a:solidFill>
            <a:srgbClr val="1F386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5417820" y="2199132"/>
            <a:ext cx="2138680" cy="172720"/>
          </a:xfrm>
          <a:custGeom>
            <a:avLst/>
            <a:gdLst/>
            <a:ahLst/>
            <a:cxnLst/>
            <a:rect l="l" t="t" r="r" b="b"/>
            <a:pathLst>
              <a:path w="2138679" h="172719">
                <a:moveTo>
                  <a:pt x="2138172" y="0"/>
                </a:moveTo>
                <a:lnTo>
                  <a:pt x="0" y="0"/>
                </a:lnTo>
                <a:lnTo>
                  <a:pt x="0" y="172212"/>
                </a:lnTo>
                <a:lnTo>
                  <a:pt x="2138172" y="172212"/>
                </a:lnTo>
                <a:lnTo>
                  <a:pt x="2138172" y="0"/>
                </a:lnTo>
                <a:close/>
              </a:path>
            </a:pathLst>
          </a:custGeom>
          <a:solidFill>
            <a:srgbClr val="5382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3889442" y="1741665"/>
            <a:ext cx="4040504" cy="1240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704850" algn="l"/>
                <a:tab pos="1365885" algn="l"/>
                <a:tab pos="2063114" algn="l"/>
                <a:tab pos="2724150" algn="l"/>
                <a:tab pos="3416935"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2650" b="0" i="0" u="none" strike="noStrike" kern="0" cap="none" spc="0" normalizeH="0" baseline="0" noProof="0">
              <a:ln>
                <a:noFill/>
              </a:ln>
              <a:solidFill>
                <a:sysClr val="windowText" lastClr="000000"/>
              </a:solidFill>
              <a:effectLst/>
              <a:uLnTx/>
              <a:uFillTx/>
              <a:latin typeface="Arial"/>
              <a:cs typeface="Arial"/>
            </a:endParaRPr>
          </a:p>
          <a:p>
            <a:pPr marL="2174240" marR="5080" lvl="0" indent="-861694"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HART’s</a:t>
            </a:r>
            <a:r>
              <a:rPr kumimoji="0" sz="1800" b="0" i="0" u="none" strike="noStrike" kern="0" cap="none" spc="-114"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Arterial</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BRT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Study </a:t>
            </a:r>
            <a:r>
              <a:rPr kumimoji="0" sz="1800" b="0" i="0" u="none" strike="noStrike" kern="0" cap="none" spc="0" normalizeH="0" baseline="0" noProof="0" dirty="0">
                <a:ln>
                  <a:noFill/>
                </a:ln>
                <a:solidFill>
                  <a:sysClr val="windowText" lastClr="000000"/>
                </a:solidFill>
                <a:effectLst/>
                <a:uLnTx/>
                <a:uFillTx/>
                <a:latin typeface="Arial"/>
                <a:cs typeface="Arial"/>
              </a:rPr>
              <a:t>Phase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2A</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5965724" y="3556815"/>
            <a:ext cx="1186180" cy="574040"/>
          </a:xfrm>
          <a:prstGeom prst="rect">
            <a:avLst/>
          </a:prstGeom>
        </p:spPr>
        <p:txBody>
          <a:bodyPr vert="horz" wrap="square" lIns="0" tIns="12700" rIns="0" bIns="0" rtlCol="0">
            <a:spAutoFit/>
          </a:bodyPr>
          <a:lstStyle/>
          <a:p>
            <a:pPr marL="53340" marR="5080" lvl="0" indent="-412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0" normalizeH="0" baseline="0" noProof="0" dirty="0">
                <a:ln>
                  <a:noFill/>
                </a:ln>
                <a:solidFill>
                  <a:sysClr val="windowText" lastClr="000000"/>
                </a:solidFill>
                <a:effectLst/>
                <a:uLnTx/>
                <a:uFillTx/>
                <a:latin typeface="Arial"/>
                <a:cs typeface="Arial"/>
              </a:rPr>
              <a:t>Lower-Cost </a:t>
            </a:r>
            <a:r>
              <a:rPr kumimoji="0" sz="1800" b="0" i="0" u="none" strike="noStrike" kern="0" cap="none" spc="-10" normalizeH="0" baseline="0" noProof="0" dirty="0">
                <a:ln>
                  <a:noFill/>
                </a:ln>
                <a:solidFill>
                  <a:sysClr val="windowText" lastClr="000000"/>
                </a:solidFill>
                <a:effectLst/>
                <a:uLnTx/>
                <a:uFillTx/>
                <a:latin typeface="Arial"/>
                <a:cs typeface="Arial"/>
              </a:rPr>
              <a:t>Alternative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p:nvPr/>
        </p:nvSpPr>
        <p:spPr>
          <a:xfrm>
            <a:off x="6316979" y="2996183"/>
            <a:ext cx="485140" cy="611505"/>
          </a:xfrm>
          <a:custGeom>
            <a:avLst/>
            <a:gdLst/>
            <a:ahLst/>
            <a:cxnLst/>
            <a:rect l="l" t="t" r="r" b="b"/>
            <a:pathLst>
              <a:path w="485140" h="611504">
                <a:moveTo>
                  <a:pt x="363474" y="0"/>
                </a:moveTo>
                <a:lnTo>
                  <a:pt x="121157" y="0"/>
                </a:lnTo>
                <a:lnTo>
                  <a:pt x="121157" y="368808"/>
                </a:lnTo>
                <a:lnTo>
                  <a:pt x="0" y="368808"/>
                </a:lnTo>
                <a:lnTo>
                  <a:pt x="242315" y="611124"/>
                </a:lnTo>
                <a:lnTo>
                  <a:pt x="484631" y="368808"/>
                </a:lnTo>
                <a:lnTo>
                  <a:pt x="363474" y="368808"/>
                </a:lnTo>
                <a:lnTo>
                  <a:pt x="363474" y="0"/>
                </a:lnTo>
                <a:close/>
              </a:path>
            </a:pathLst>
          </a:custGeom>
          <a:solidFill>
            <a:srgbClr val="5382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5903183" y="4786507"/>
            <a:ext cx="1312545" cy="574040"/>
          </a:xfrm>
          <a:prstGeom prst="rect">
            <a:avLst/>
          </a:prstGeom>
        </p:spPr>
        <p:txBody>
          <a:bodyPr vert="horz" wrap="square" lIns="0" tIns="12700" rIns="0" bIns="0" rtlCol="0">
            <a:spAutoFit/>
          </a:bodyPr>
          <a:lstStyle/>
          <a:p>
            <a:pPr marL="205740" marR="5080" lvl="0" indent="-1936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HART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Board </a:t>
            </a:r>
            <a:r>
              <a:rPr kumimoji="0" sz="1800" b="0" i="0" u="none" strike="noStrike" kern="0" cap="none" spc="-10" normalizeH="0" baseline="0" noProof="0" dirty="0">
                <a:ln>
                  <a:noFill/>
                </a:ln>
                <a:solidFill>
                  <a:sysClr val="windowText" lastClr="000000"/>
                </a:solidFill>
                <a:effectLst/>
                <a:uLnTx/>
                <a:uFillTx/>
                <a:latin typeface="Arial"/>
                <a:cs typeface="Arial"/>
              </a:rPr>
              <a:t>Approval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6316979" y="4162044"/>
            <a:ext cx="485140" cy="611505"/>
          </a:xfrm>
          <a:custGeom>
            <a:avLst/>
            <a:gdLst/>
            <a:ahLst/>
            <a:cxnLst/>
            <a:rect l="l" t="t" r="r" b="b"/>
            <a:pathLst>
              <a:path w="485140" h="611504">
                <a:moveTo>
                  <a:pt x="363474" y="0"/>
                </a:moveTo>
                <a:lnTo>
                  <a:pt x="121157" y="0"/>
                </a:lnTo>
                <a:lnTo>
                  <a:pt x="121157" y="368807"/>
                </a:lnTo>
                <a:lnTo>
                  <a:pt x="0" y="368807"/>
                </a:lnTo>
                <a:lnTo>
                  <a:pt x="242315" y="611123"/>
                </a:lnTo>
                <a:lnTo>
                  <a:pt x="484631" y="368807"/>
                </a:lnTo>
                <a:lnTo>
                  <a:pt x="363474" y="368807"/>
                </a:lnTo>
                <a:lnTo>
                  <a:pt x="363474" y="0"/>
                </a:lnTo>
                <a:close/>
              </a:path>
            </a:pathLst>
          </a:custGeom>
          <a:solidFill>
            <a:srgbClr val="5382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9838943" y="1039370"/>
            <a:ext cx="485140" cy="477520"/>
          </a:xfrm>
          <a:custGeom>
            <a:avLst/>
            <a:gdLst/>
            <a:ahLst/>
            <a:cxnLst/>
            <a:rect l="l" t="t" r="r" b="b"/>
            <a:pathLst>
              <a:path w="485140" h="477519">
                <a:moveTo>
                  <a:pt x="363474" y="0"/>
                </a:moveTo>
                <a:lnTo>
                  <a:pt x="121157" y="0"/>
                </a:lnTo>
                <a:lnTo>
                  <a:pt x="121157" y="193649"/>
                </a:lnTo>
                <a:lnTo>
                  <a:pt x="0" y="193649"/>
                </a:lnTo>
                <a:lnTo>
                  <a:pt x="242315" y="477011"/>
                </a:lnTo>
                <a:lnTo>
                  <a:pt x="484631" y="193649"/>
                </a:lnTo>
                <a:lnTo>
                  <a:pt x="363474" y="193649"/>
                </a:lnTo>
                <a:lnTo>
                  <a:pt x="36347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10252719" y="946115"/>
            <a:ext cx="13290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BE9000"/>
                </a:solidFill>
                <a:effectLst/>
                <a:uLnTx/>
                <a:uFillTx/>
                <a:latin typeface="Arial"/>
                <a:cs typeface="Arial"/>
              </a:rPr>
              <a:t>We</a:t>
            </a:r>
            <a:r>
              <a:rPr kumimoji="0" sz="1800" b="0" i="0" u="none" strike="noStrike" kern="0" cap="none" spc="-110" normalizeH="0" baseline="0" noProof="0" dirty="0">
                <a:ln>
                  <a:noFill/>
                </a:ln>
                <a:solidFill>
                  <a:srgbClr val="BE9000"/>
                </a:solidFill>
                <a:effectLst/>
                <a:uLnTx/>
                <a:uFillTx/>
                <a:latin typeface="Arial"/>
                <a:cs typeface="Arial"/>
              </a:rPr>
              <a:t> </a:t>
            </a:r>
            <a:r>
              <a:rPr kumimoji="0" sz="1800" b="0" i="0" u="none" strike="noStrike" kern="0" cap="none" spc="0" normalizeH="0" baseline="0" noProof="0" dirty="0">
                <a:ln>
                  <a:noFill/>
                </a:ln>
                <a:solidFill>
                  <a:srgbClr val="BE9000"/>
                </a:solidFill>
                <a:effectLst/>
                <a:uLnTx/>
                <a:uFillTx/>
                <a:latin typeface="Arial"/>
                <a:cs typeface="Arial"/>
              </a:rPr>
              <a:t>Are</a:t>
            </a:r>
            <a:r>
              <a:rPr kumimoji="0" sz="1800" b="0" i="0" u="none" strike="noStrike" kern="0" cap="none" spc="-15" normalizeH="0" baseline="0" noProof="0" dirty="0">
                <a:ln>
                  <a:noFill/>
                </a:ln>
                <a:solidFill>
                  <a:srgbClr val="BE9000"/>
                </a:solidFill>
                <a:effectLst/>
                <a:uLnTx/>
                <a:uFillTx/>
                <a:latin typeface="Arial"/>
                <a:cs typeface="Arial"/>
              </a:rPr>
              <a:t> </a:t>
            </a:r>
            <a:r>
              <a:rPr kumimoji="0" sz="1800" b="0" i="0" u="none" strike="noStrike" kern="0" cap="none" spc="-20" normalizeH="0" baseline="0" noProof="0" dirty="0">
                <a:ln>
                  <a:noFill/>
                </a:ln>
                <a:solidFill>
                  <a:srgbClr val="BE9000"/>
                </a:solidFill>
                <a:effectLst/>
                <a:uLnTx/>
                <a:uFillTx/>
                <a:latin typeface="Arial"/>
                <a:cs typeface="Arial"/>
              </a:rPr>
              <a:t>Here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p:nvPr/>
        </p:nvSpPr>
        <p:spPr>
          <a:xfrm>
            <a:off x="10081259" y="2084832"/>
            <a:ext cx="0" cy="3846829"/>
          </a:xfrm>
          <a:custGeom>
            <a:avLst/>
            <a:gdLst/>
            <a:ahLst/>
            <a:cxnLst/>
            <a:rect l="l" t="t" r="r" b="b"/>
            <a:pathLst>
              <a:path h="3846829">
                <a:moveTo>
                  <a:pt x="0" y="0"/>
                </a:moveTo>
                <a:lnTo>
                  <a:pt x="0" y="3846461"/>
                </a:lnTo>
              </a:path>
            </a:pathLst>
          </a:custGeom>
          <a:ln w="6350">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9838943" y="6056373"/>
            <a:ext cx="485140" cy="477520"/>
          </a:xfrm>
          <a:custGeom>
            <a:avLst/>
            <a:gdLst/>
            <a:ahLst/>
            <a:cxnLst/>
            <a:rect l="l" t="t" r="r" b="b"/>
            <a:pathLst>
              <a:path w="485140" h="477520">
                <a:moveTo>
                  <a:pt x="242315" y="0"/>
                </a:moveTo>
                <a:lnTo>
                  <a:pt x="0" y="283362"/>
                </a:lnTo>
                <a:lnTo>
                  <a:pt x="121157" y="283362"/>
                </a:lnTo>
                <a:lnTo>
                  <a:pt x="121157" y="477012"/>
                </a:lnTo>
                <a:lnTo>
                  <a:pt x="363474" y="477012"/>
                </a:lnTo>
                <a:lnTo>
                  <a:pt x="363474" y="283362"/>
                </a:lnTo>
                <a:lnTo>
                  <a:pt x="484631" y="283362"/>
                </a:lnTo>
                <a:lnTo>
                  <a:pt x="242315"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10252719" y="6321851"/>
            <a:ext cx="13290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BE9000"/>
                </a:solidFill>
                <a:effectLst/>
                <a:uLnTx/>
                <a:uFillTx/>
                <a:latin typeface="Arial"/>
                <a:cs typeface="Arial"/>
              </a:rPr>
              <a:t>We</a:t>
            </a:r>
            <a:r>
              <a:rPr kumimoji="0" sz="1800" b="0" i="0" u="none" strike="noStrike" kern="0" cap="none" spc="-110" normalizeH="0" baseline="0" noProof="0" dirty="0">
                <a:ln>
                  <a:noFill/>
                </a:ln>
                <a:solidFill>
                  <a:srgbClr val="BE9000"/>
                </a:solidFill>
                <a:effectLst/>
                <a:uLnTx/>
                <a:uFillTx/>
                <a:latin typeface="Arial"/>
                <a:cs typeface="Arial"/>
              </a:rPr>
              <a:t> </a:t>
            </a:r>
            <a:r>
              <a:rPr kumimoji="0" sz="1800" b="0" i="0" u="none" strike="noStrike" kern="0" cap="none" spc="0" normalizeH="0" baseline="0" noProof="0" dirty="0">
                <a:ln>
                  <a:noFill/>
                </a:ln>
                <a:solidFill>
                  <a:srgbClr val="BE9000"/>
                </a:solidFill>
                <a:effectLst/>
                <a:uLnTx/>
                <a:uFillTx/>
                <a:latin typeface="Arial"/>
                <a:cs typeface="Arial"/>
              </a:rPr>
              <a:t>Are</a:t>
            </a:r>
            <a:r>
              <a:rPr kumimoji="0" sz="1800" b="0" i="0" u="none" strike="noStrike" kern="0" cap="none" spc="-15" normalizeH="0" baseline="0" noProof="0" dirty="0">
                <a:ln>
                  <a:noFill/>
                </a:ln>
                <a:solidFill>
                  <a:srgbClr val="BE9000"/>
                </a:solidFill>
                <a:effectLst/>
                <a:uLnTx/>
                <a:uFillTx/>
                <a:latin typeface="Arial"/>
                <a:cs typeface="Arial"/>
              </a:rPr>
              <a:t> </a:t>
            </a:r>
            <a:r>
              <a:rPr kumimoji="0" sz="1800" b="0" i="0" u="none" strike="noStrike" kern="0" cap="none" spc="-20" normalizeH="0" baseline="0" noProof="0" dirty="0">
                <a:ln>
                  <a:noFill/>
                </a:ln>
                <a:solidFill>
                  <a:srgbClr val="BE9000"/>
                </a:solidFill>
                <a:effectLst/>
                <a:uLnTx/>
                <a:uFillTx/>
                <a:latin typeface="Arial"/>
                <a:cs typeface="Arial"/>
              </a:rPr>
              <a:t>Here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7247773" y="4786574"/>
            <a:ext cx="1761489" cy="1671320"/>
          </a:xfrm>
          <a:prstGeom prst="rect">
            <a:avLst/>
          </a:prstGeom>
        </p:spPr>
        <p:txBody>
          <a:bodyPr vert="horz" wrap="square" lIns="0" tIns="12700" rIns="0" bIns="0" rtlCol="0">
            <a:spAutoFit/>
          </a:bodyPr>
          <a:lstStyle/>
          <a:p>
            <a:pPr marL="12065" marR="5080" lvl="0" indent="1905" algn="ctr"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HART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Board </a:t>
            </a:r>
            <a:r>
              <a:rPr kumimoji="0" sz="1800" b="0" i="0" u="none" strike="noStrike" kern="0" cap="none" spc="0" normalizeH="0" baseline="0" noProof="0" dirty="0">
                <a:ln>
                  <a:noFill/>
                </a:ln>
                <a:solidFill>
                  <a:sysClr val="windowText" lastClr="000000"/>
                </a:solidFill>
                <a:effectLst/>
                <a:uLnTx/>
                <a:uFillTx/>
                <a:latin typeface="Arial"/>
                <a:cs typeface="Arial"/>
              </a:rPr>
              <a:t>instructed</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staff</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to </a:t>
            </a:r>
            <a:r>
              <a:rPr kumimoji="0" sz="1800" b="0" i="0" u="none" strike="noStrike" kern="0" cap="none" spc="0" normalizeH="0" baseline="0" noProof="0" dirty="0">
                <a:ln>
                  <a:noFill/>
                </a:ln>
                <a:solidFill>
                  <a:sysClr val="windowText" lastClr="000000"/>
                </a:solidFill>
                <a:effectLst/>
                <a:uLnTx/>
                <a:uFillTx/>
                <a:latin typeface="Arial"/>
                <a:cs typeface="Arial"/>
              </a:rPr>
              <a:t>proceed</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with </a:t>
            </a:r>
            <a:r>
              <a:rPr kumimoji="0" sz="1800" b="0" i="0" u="none" strike="noStrike" kern="0" cap="none" spc="0" normalizeH="0" baseline="0" noProof="0" dirty="0">
                <a:ln>
                  <a:noFill/>
                </a:ln>
                <a:solidFill>
                  <a:sysClr val="windowText" lastClr="000000"/>
                </a:solidFill>
                <a:effectLst/>
                <a:uLnTx/>
                <a:uFillTx/>
                <a:latin typeface="Arial"/>
                <a:cs typeface="Arial"/>
              </a:rPr>
              <a:t>Design</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Lower- </a:t>
            </a:r>
            <a:r>
              <a:rPr kumimoji="0" sz="1800" b="0" i="0" u="none" strike="noStrike" kern="0" cap="none" spc="0" normalizeH="0" baseline="0" noProof="0" dirty="0">
                <a:ln>
                  <a:noFill/>
                </a:ln>
                <a:solidFill>
                  <a:sysClr val="windowText" lastClr="000000"/>
                </a:solidFill>
                <a:effectLst/>
                <a:uLnTx/>
                <a:uFillTx/>
                <a:latin typeface="Arial"/>
                <a:cs typeface="Arial"/>
              </a:rPr>
              <a:t>Cost</a:t>
            </a:r>
            <a:r>
              <a:rPr kumimoji="0" sz="1800" b="0" i="0" u="none" strike="noStrike" kern="0" cap="none" spc="-11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Alternative </a:t>
            </a:r>
            <a:r>
              <a:rPr kumimoji="0" sz="1800" b="0" i="0" u="none" strike="noStrike" kern="0" cap="none" spc="0" normalizeH="0" baseline="0" noProof="0" dirty="0">
                <a:ln>
                  <a:noFill/>
                </a:ln>
                <a:solidFill>
                  <a:sysClr val="windowText" lastClr="000000"/>
                </a:solidFill>
                <a:effectLst/>
                <a:uLnTx/>
                <a:uFillTx/>
                <a:latin typeface="Arial"/>
                <a:cs typeface="Arial"/>
              </a:rPr>
              <a:t>(March</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2022)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p:nvPr/>
        </p:nvSpPr>
        <p:spPr>
          <a:xfrm>
            <a:off x="7473695" y="2795017"/>
            <a:ext cx="485140" cy="1978660"/>
          </a:xfrm>
          <a:custGeom>
            <a:avLst/>
            <a:gdLst/>
            <a:ahLst/>
            <a:cxnLst/>
            <a:rect l="l" t="t" r="r" b="b"/>
            <a:pathLst>
              <a:path w="485140" h="1978660">
                <a:moveTo>
                  <a:pt x="363474" y="0"/>
                </a:moveTo>
                <a:lnTo>
                  <a:pt x="121157" y="0"/>
                </a:lnTo>
                <a:lnTo>
                  <a:pt x="121157" y="1735835"/>
                </a:lnTo>
                <a:lnTo>
                  <a:pt x="0" y="1735835"/>
                </a:lnTo>
                <a:lnTo>
                  <a:pt x="242315" y="1978152"/>
                </a:lnTo>
                <a:lnTo>
                  <a:pt x="484631" y="1735835"/>
                </a:lnTo>
                <a:lnTo>
                  <a:pt x="363474" y="1735835"/>
                </a:lnTo>
                <a:lnTo>
                  <a:pt x="363474" y="0"/>
                </a:lnTo>
                <a:close/>
              </a:path>
            </a:pathLst>
          </a:custGeom>
          <a:solidFill>
            <a:srgbClr val="6F2F9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574280" y="2206751"/>
            <a:ext cx="292735" cy="165100"/>
          </a:xfrm>
          <a:custGeom>
            <a:avLst/>
            <a:gdLst/>
            <a:ahLst/>
            <a:cxnLst/>
            <a:rect l="l" t="t" r="r" b="b"/>
            <a:pathLst>
              <a:path w="292734" h="165100">
                <a:moveTo>
                  <a:pt x="292607" y="0"/>
                </a:moveTo>
                <a:lnTo>
                  <a:pt x="0" y="0"/>
                </a:lnTo>
                <a:lnTo>
                  <a:pt x="0" y="164591"/>
                </a:lnTo>
                <a:lnTo>
                  <a:pt x="292607" y="164591"/>
                </a:lnTo>
                <a:lnTo>
                  <a:pt x="292607" y="0"/>
                </a:lnTo>
                <a:close/>
              </a:path>
            </a:pathLst>
          </a:custGeom>
          <a:solidFill>
            <a:srgbClr val="6F2F9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3832" y="1251148"/>
            <a:ext cx="3625850" cy="4780280"/>
          </a:xfrm>
          <a:prstGeom prst="rect">
            <a:avLst/>
          </a:prstGeom>
        </p:spPr>
        <p:txBody>
          <a:bodyPr vert="horz" wrap="square" lIns="0" tIns="12700" rIns="0" bIns="0" rtlCol="0">
            <a:spAutoFit/>
          </a:bodyPr>
          <a:lstStyle/>
          <a:p>
            <a:pPr marL="299085" marR="372745" lvl="0" indent="-287020" defTabSz="914400" eaLnBrk="1" fontAlgn="auto" latinLnBrk="0" hangingPunct="1">
              <a:lnSpc>
                <a:spcPct val="100000"/>
              </a:lnSpc>
              <a:spcBef>
                <a:spcPts val="100"/>
              </a:spcBef>
              <a:spcAft>
                <a:spcPts val="0"/>
              </a:spcAft>
              <a:buClrTx/>
              <a:buSzTx/>
              <a:buFontTx/>
              <a:buChar char="•"/>
              <a:tabLst>
                <a:tab pos="299085" algn="l"/>
                <a:tab pos="29972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Latent</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transit</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demand </a:t>
            </a:r>
            <a:r>
              <a:rPr kumimoji="0" sz="2400" b="0" i="0" u="none" strike="noStrike" kern="0" cap="none" spc="0" normalizeH="0" baseline="0" noProof="0" dirty="0">
                <a:ln>
                  <a:noFill/>
                </a:ln>
                <a:solidFill>
                  <a:sysClr val="windowText" lastClr="000000"/>
                </a:solidFill>
                <a:effectLst/>
                <a:uLnTx/>
                <a:uFillTx/>
                <a:latin typeface="Arial"/>
                <a:cs typeface="Arial"/>
              </a:rPr>
              <a:t>along</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Fowler</a:t>
            </a:r>
            <a:r>
              <a:rPr kumimoji="0" sz="2400" b="0" i="0" u="none" strike="noStrike" kern="0" cap="none" spc="-13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Avenue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45085"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2400" b="0" i="0" u="none" strike="noStrike" kern="0" cap="none" spc="-20" normalizeH="0" baseline="0" noProof="0" dirty="0">
                <a:ln>
                  <a:noFill/>
                </a:ln>
                <a:solidFill>
                  <a:sysClr val="windowText" lastClr="000000"/>
                </a:solidFill>
                <a:effectLst/>
                <a:uLnTx/>
                <a:uFillTx/>
                <a:latin typeface="Arial"/>
                <a:cs typeface="Arial"/>
              </a:rPr>
              <a:t>Transit-</a:t>
            </a:r>
            <a:r>
              <a:rPr kumimoji="0" sz="2400" b="0" i="0" u="none" strike="noStrike" kern="0" cap="none" spc="-10" normalizeH="0" baseline="0" noProof="0" dirty="0">
                <a:ln>
                  <a:noFill/>
                </a:ln>
                <a:solidFill>
                  <a:sysClr val="windowText" lastClr="000000"/>
                </a:solidFill>
                <a:effectLst/>
                <a:uLnTx/>
                <a:uFillTx/>
                <a:latin typeface="Arial"/>
                <a:cs typeface="Arial"/>
              </a:rPr>
              <a:t>oriented </a:t>
            </a:r>
            <a:r>
              <a:rPr kumimoji="0" sz="2400" b="0" i="0" u="none" strike="noStrike" kern="0" cap="none" spc="0" normalizeH="0" baseline="0" noProof="0" dirty="0">
                <a:ln>
                  <a:noFill/>
                </a:ln>
                <a:solidFill>
                  <a:sysClr val="windowText" lastClr="000000"/>
                </a:solidFill>
                <a:effectLst/>
                <a:uLnTx/>
                <a:uFillTx/>
                <a:latin typeface="Arial"/>
                <a:cs typeface="Arial"/>
              </a:rPr>
              <a:t>redevelopment</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going</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on </a:t>
            </a: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Uptown</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(e.g., </a:t>
            </a:r>
            <a:r>
              <a:rPr kumimoji="0" sz="2400" b="0" i="0" u="none" strike="noStrike" kern="0" cap="none" spc="0" normalizeH="0" baseline="0" noProof="0" dirty="0">
                <a:ln>
                  <a:noFill/>
                </a:ln>
                <a:solidFill>
                  <a:sysClr val="windowText" lastClr="000000"/>
                </a:solidFill>
                <a:effectLst/>
                <a:uLnTx/>
                <a:uFillTx/>
                <a:latin typeface="Arial"/>
                <a:cs typeface="Arial"/>
              </a:rPr>
              <a:t>University</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Mall)</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167640"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2400" b="0" i="0" u="none" strike="noStrike" kern="0" cap="none" spc="-10" normalizeH="0" baseline="0" noProof="0" dirty="0">
                <a:ln>
                  <a:noFill/>
                </a:ln>
                <a:solidFill>
                  <a:sysClr val="windowText" lastClr="000000"/>
                </a:solidFill>
                <a:effectLst/>
                <a:uLnTx/>
                <a:uFillTx/>
                <a:latin typeface="Arial"/>
                <a:cs typeface="Arial"/>
              </a:rPr>
              <a:t>High-</a:t>
            </a:r>
            <a:r>
              <a:rPr kumimoji="0" sz="2400" b="0" i="0" u="none" strike="noStrike" kern="0" cap="none" spc="0" normalizeH="0" baseline="0" noProof="0" dirty="0">
                <a:ln>
                  <a:noFill/>
                </a:ln>
                <a:solidFill>
                  <a:sysClr val="windowText" lastClr="000000"/>
                </a:solidFill>
                <a:effectLst/>
                <a:uLnTx/>
                <a:uFillTx/>
                <a:latin typeface="Arial"/>
                <a:cs typeface="Arial"/>
              </a:rPr>
              <a:t>need</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populations </a:t>
            </a:r>
            <a:r>
              <a:rPr kumimoji="0" sz="2400" b="0" i="0" u="none" strike="noStrike" kern="0" cap="none" spc="0" normalizeH="0" baseline="0" noProof="0" dirty="0">
                <a:ln>
                  <a:noFill/>
                </a:ln>
                <a:solidFill>
                  <a:sysClr val="windowText" lastClr="000000"/>
                </a:solidFill>
                <a:effectLst/>
                <a:uLnTx/>
                <a:uFillTx/>
                <a:latin typeface="Arial"/>
                <a:cs typeface="Arial"/>
              </a:rPr>
              <a:t>(low</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vehicle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ownership, </a:t>
            </a:r>
            <a:r>
              <a:rPr kumimoji="0" sz="2400" b="0" i="0" u="none" strike="noStrike" kern="0" cap="none" spc="0" normalizeH="0" baseline="0" noProof="0" dirty="0">
                <a:ln>
                  <a:noFill/>
                </a:ln>
                <a:solidFill>
                  <a:sysClr val="windowText" lastClr="000000"/>
                </a:solidFill>
                <a:effectLst/>
                <a:uLnTx/>
                <a:uFillTx/>
                <a:latin typeface="Arial"/>
                <a:cs typeface="Arial"/>
              </a:rPr>
              <a:t>lower</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incomes,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etc.)</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Important</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connections </a:t>
            </a:r>
            <a:r>
              <a:rPr kumimoji="0" sz="2400" b="0" i="0" u="none" strike="noStrike" kern="0" cap="none" spc="0" normalizeH="0" baseline="0" noProof="0" dirty="0">
                <a:ln>
                  <a:noFill/>
                </a:ln>
                <a:solidFill>
                  <a:sysClr val="windowText" lastClr="000000"/>
                </a:solidFill>
                <a:effectLst/>
                <a:uLnTx/>
                <a:uFillTx/>
                <a:latin typeface="Arial"/>
                <a:cs typeface="Arial"/>
              </a:rPr>
              <a:t>to/from</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Seminole </a:t>
            </a:r>
            <a:r>
              <a:rPr kumimoji="0" sz="2400" b="0" i="0" u="none" strike="noStrike" kern="0" cap="none" spc="0" normalizeH="0" baseline="0" noProof="0" dirty="0">
                <a:ln>
                  <a:noFill/>
                </a:ln>
                <a:solidFill>
                  <a:sysClr val="windowText" lastClr="000000"/>
                </a:solidFill>
                <a:effectLst/>
                <a:uLnTx/>
                <a:uFillTx/>
                <a:latin typeface="Arial"/>
                <a:cs typeface="Arial"/>
              </a:rPr>
              <a:t>Heights,</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30" normalizeH="0" baseline="0" noProof="0" dirty="0">
                <a:ln>
                  <a:noFill/>
                </a:ln>
                <a:solidFill>
                  <a:sysClr val="windowText" lastClr="000000"/>
                </a:solidFill>
                <a:effectLst/>
                <a:uLnTx/>
                <a:uFillTx/>
                <a:latin typeface="Arial"/>
                <a:cs typeface="Arial"/>
              </a:rPr>
              <a:t>Tampa</a:t>
            </a:r>
            <a:r>
              <a:rPr kumimoji="0" sz="2400" b="0" i="0" u="none" strike="noStrike" kern="0" cap="none" spc="-8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Heights, </a:t>
            </a:r>
            <a:r>
              <a:rPr kumimoji="0" sz="2400" b="0" i="0" u="none" strike="noStrike" kern="0" cap="none" spc="0" normalizeH="0" baseline="0" noProof="0" dirty="0">
                <a:ln>
                  <a:noFill/>
                </a:ln>
                <a:solidFill>
                  <a:sysClr val="windowText" lastClr="000000"/>
                </a:solidFill>
                <a:effectLst/>
                <a:uLnTx/>
                <a:uFillTx/>
                <a:latin typeface="Arial"/>
                <a:cs typeface="Arial"/>
              </a:rPr>
              <a:t>and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Downtown</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Tampa</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Tampa</a:t>
            </a:r>
            <a:r>
              <a:rPr spc="-229" dirty="0"/>
              <a:t> </a:t>
            </a:r>
            <a:r>
              <a:rPr dirty="0"/>
              <a:t>Arterial</a:t>
            </a:r>
            <a:r>
              <a:rPr spc="-90" dirty="0"/>
              <a:t> </a:t>
            </a:r>
            <a:r>
              <a:rPr spc="45" dirty="0"/>
              <a:t>BR</a:t>
            </a:r>
            <a:r>
              <a:rPr spc="-450" dirty="0"/>
              <a:t>T</a:t>
            </a:r>
            <a:r>
              <a:rPr spc="50" dirty="0"/>
              <a:t>:</a:t>
            </a:r>
            <a:r>
              <a:rPr spc="-95" dirty="0"/>
              <a:t> </a:t>
            </a:r>
            <a:r>
              <a:rPr dirty="0"/>
              <a:t>Fowler</a:t>
            </a:r>
            <a:r>
              <a:rPr spc="-220" dirty="0"/>
              <a:t> </a:t>
            </a:r>
            <a:r>
              <a:rPr spc="-25" dirty="0"/>
              <a:t>Ave</a:t>
            </a:r>
          </a:p>
        </p:txBody>
      </p:sp>
      <p:pic>
        <p:nvPicPr>
          <p:cNvPr id="4" name="object 4"/>
          <p:cNvPicPr/>
          <p:nvPr/>
        </p:nvPicPr>
        <p:blipFill>
          <a:blip r:embed="rId2" cstate="print"/>
          <a:stretch>
            <a:fillRect/>
          </a:stretch>
        </p:blipFill>
        <p:spPr>
          <a:xfrm>
            <a:off x="4582668" y="1109472"/>
            <a:ext cx="7461503" cy="5486400"/>
          </a:xfrm>
          <a:prstGeom prst="rect">
            <a:avLst/>
          </a:prstGeom>
        </p:spPr>
      </p:pic>
      <p:sp>
        <p:nvSpPr>
          <p:cNvPr id="5" name="object 5"/>
          <p:cNvSpPr txBox="1"/>
          <p:nvPr/>
        </p:nvSpPr>
        <p:spPr>
          <a:xfrm>
            <a:off x="6368569" y="5241347"/>
            <a:ext cx="88582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109th</a:t>
            </a:r>
            <a:r>
              <a:rPr kumimoji="0" sz="1400" b="1" i="0" u="none" strike="noStrike" kern="0" cap="none" spc="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25" normalizeH="0" baseline="0" noProof="0" dirty="0">
                <a:ln>
                  <a:noFill/>
                </a:ln>
                <a:solidFill>
                  <a:sysClr val="windowText" lastClr="000000"/>
                </a:solidFill>
                <a:effectLst/>
                <a:uLnTx/>
                <a:uFillTx/>
                <a:latin typeface="Arial Rounded MT Bold"/>
                <a:cs typeface="Arial Rounded MT Bold"/>
              </a:rPr>
              <a:t>Ave</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6" name="object 6"/>
          <p:cNvSpPr txBox="1"/>
          <p:nvPr/>
        </p:nvSpPr>
        <p:spPr>
          <a:xfrm>
            <a:off x="5442863" y="3855716"/>
            <a:ext cx="849630" cy="396875"/>
          </a:xfrm>
          <a:prstGeom prst="rect">
            <a:avLst/>
          </a:prstGeom>
        </p:spPr>
        <p:txBody>
          <a:bodyPr vert="horz" wrap="square" lIns="0" tIns="69215" rIns="0" bIns="0" rtlCol="0">
            <a:spAutoFit/>
          </a:bodyPr>
          <a:lstStyle/>
          <a:p>
            <a:pPr marL="12700" marR="5080" lvl="0" indent="0" defTabSz="914400" eaLnBrk="1" fontAlgn="auto" latinLnBrk="0" hangingPunct="1">
              <a:lnSpc>
                <a:spcPct val="73600"/>
              </a:lnSpc>
              <a:spcBef>
                <a:spcPts val="545"/>
              </a:spcBef>
              <a:spcAft>
                <a:spcPts val="0"/>
              </a:spcAft>
              <a:buClrTx/>
              <a:buSzTx/>
              <a:buFontTx/>
              <a:buNone/>
              <a:tabLst/>
              <a:defRPr/>
            </a:pPr>
            <a:r>
              <a:rPr kumimoji="0" sz="1400" b="1" i="0" u="none" strike="noStrike" kern="0" cap="none" spc="-30" normalizeH="0" baseline="0" noProof="0" dirty="0">
                <a:ln>
                  <a:noFill/>
                </a:ln>
                <a:solidFill>
                  <a:sysClr val="windowText" lastClr="000000"/>
                </a:solidFill>
                <a:effectLst/>
                <a:uLnTx/>
                <a:uFillTx/>
                <a:latin typeface="Arial Rounded MT Bold"/>
                <a:cs typeface="Arial Rounded MT Bold"/>
              </a:rPr>
              <a:t>Nebraska </a:t>
            </a: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&amp;</a:t>
            </a:r>
            <a:r>
              <a:rPr kumimoji="0" sz="1400" b="1" i="0" u="none" strike="noStrike" kern="0" cap="none" spc="-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Fowler</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7" name="object 7"/>
          <p:cNvSpPr txBox="1"/>
          <p:nvPr/>
        </p:nvSpPr>
        <p:spPr>
          <a:xfrm>
            <a:off x="8892358" y="2095828"/>
            <a:ext cx="50673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45" normalizeH="0" baseline="0" noProof="0" dirty="0">
                <a:ln>
                  <a:noFill/>
                </a:ln>
                <a:solidFill>
                  <a:sysClr val="windowText" lastClr="000000"/>
                </a:solidFill>
                <a:effectLst/>
                <a:uLnTx/>
                <a:uFillTx/>
                <a:latin typeface="Arial Rounded MT Bold"/>
                <a:cs typeface="Arial Rounded MT Bold"/>
              </a:rPr>
              <a:t>UATC</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8" name="object 8"/>
          <p:cNvSpPr/>
          <p:nvPr/>
        </p:nvSpPr>
        <p:spPr>
          <a:xfrm>
            <a:off x="7650315" y="3695090"/>
            <a:ext cx="1729739" cy="449580"/>
          </a:xfrm>
          <a:custGeom>
            <a:avLst/>
            <a:gdLst/>
            <a:ahLst/>
            <a:cxnLst/>
            <a:rect l="l" t="t" r="r" b="b"/>
            <a:pathLst>
              <a:path w="1729740" h="449579">
                <a:moveTo>
                  <a:pt x="99428" y="417944"/>
                </a:moveTo>
                <a:lnTo>
                  <a:pt x="98183" y="411594"/>
                </a:lnTo>
                <a:lnTo>
                  <a:pt x="94221" y="403974"/>
                </a:lnTo>
                <a:lnTo>
                  <a:pt x="64096" y="359524"/>
                </a:lnTo>
                <a:lnTo>
                  <a:pt x="36563" y="318884"/>
                </a:lnTo>
                <a:lnTo>
                  <a:pt x="33655" y="317614"/>
                </a:lnTo>
                <a:lnTo>
                  <a:pt x="27051" y="315074"/>
                </a:lnTo>
                <a:lnTo>
                  <a:pt x="23914" y="315074"/>
                </a:lnTo>
                <a:lnTo>
                  <a:pt x="15862" y="339204"/>
                </a:lnTo>
                <a:lnTo>
                  <a:pt x="15125" y="344284"/>
                </a:lnTo>
                <a:lnTo>
                  <a:pt x="12433" y="354444"/>
                </a:lnTo>
                <a:lnTo>
                  <a:pt x="9867" y="359524"/>
                </a:lnTo>
                <a:lnTo>
                  <a:pt x="3429" y="370954"/>
                </a:lnTo>
                <a:lnTo>
                  <a:pt x="1676" y="374764"/>
                </a:lnTo>
                <a:lnTo>
                  <a:pt x="0" y="379844"/>
                </a:lnTo>
                <a:lnTo>
                  <a:pt x="571" y="382384"/>
                </a:lnTo>
                <a:lnTo>
                  <a:pt x="4216" y="387464"/>
                </a:lnTo>
                <a:lnTo>
                  <a:pt x="6591" y="388734"/>
                </a:lnTo>
                <a:lnTo>
                  <a:pt x="12725" y="390004"/>
                </a:lnTo>
                <a:lnTo>
                  <a:pt x="15455" y="390004"/>
                </a:lnTo>
                <a:lnTo>
                  <a:pt x="31089" y="359524"/>
                </a:lnTo>
                <a:lnTo>
                  <a:pt x="73952" y="421754"/>
                </a:lnTo>
                <a:lnTo>
                  <a:pt x="76784" y="425564"/>
                </a:lnTo>
                <a:lnTo>
                  <a:pt x="79959" y="428104"/>
                </a:lnTo>
                <a:lnTo>
                  <a:pt x="86995" y="429374"/>
                </a:lnTo>
                <a:lnTo>
                  <a:pt x="90398" y="429374"/>
                </a:lnTo>
                <a:lnTo>
                  <a:pt x="93700" y="426834"/>
                </a:lnTo>
                <a:lnTo>
                  <a:pt x="97929" y="423024"/>
                </a:lnTo>
                <a:lnTo>
                  <a:pt x="99428" y="417944"/>
                </a:lnTo>
                <a:close/>
              </a:path>
              <a:path w="1729740" h="449579">
                <a:moveTo>
                  <a:pt x="197573" y="336664"/>
                </a:moveTo>
                <a:lnTo>
                  <a:pt x="181013" y="297294"/>
                </a:lnTo>
                <a:lnTo>
                  <a:pt x="156298" y="287134"/>
                </a:lnTo>
                <a:lnTo>
                  <a:pt x="151028" y="287134"/>
                </a:lnTo>
                <a:lnTo>
                  <a:pt x="117297" y="311264"/>
                </a:lnTo>
                <a:lnTo>
                  <a:pt x="107454" y="288404"/>
                </a:lnTo>
                <a:lnTo>
                  <a:pt x="139661" y="266814"/>
                </a:lnTo>
                <a:lnTo>
                  <a:pt x="143510" y="264274"/>
                </a:lnTo>
                <a:lnTo>
                  <a:pt x="145872" y="261734"/>
                </a:lnTo>
                <a:lnTo>
                  <a:pt x="147650" y="255384"/>
                </a:lnTo>
                <a:lnTo>
                  <a:pt x="147104" y="251574"/>
                </a:lnTo>
                <a:lnTo>
                  <a:pt x="140652" y="242684"/>
                </a:lnTo>
                <a:lnTo>
                  <a:pt x="134251" y="242684"/>
                </a:lnTo>
                <a:lnTo>
                  <a:pt x="84289" y="275704"/>
                </a:lnTo>
                <a:lnTo>
                  <a:pt x="81762" y="279514"/>
                </a:lnTo>
                <a:lnTo>
                  <a:pt x="80543" y="287134"/>
                </a:lnTo>
                <a:lnTo>
                  <a:pt x="81318" y="290944"/>
                </a:lnTo>
                <a:lnTo>
                  <a:pt x="83451" y="294754"/>
                </a:lnTo>
                <a:lnTo>
                  <a:pt x="102247" y="336664"/>
                </a:lnTo>
                <a:lnTo>
                  <a:pt x="103136" y="337934"/>
                </a:lnTo>
                <a:lnTo>
                  <a:pt x="105143" y="341744"/>
                </a:lnTo>
                <a:lnTo>
                  <a:pt x="107708" y="343014"/>
                </a:lnTo>
                <a:lnTo>
                  <a:pt x="114503" y="344284"/>
                </a:lnTo>
                <a:lnTo>
                  <a:pt x="117538" y="343014"/>
                </a:lnTo>
                <a:lnTo>
                  <a:pt x="122707" y="339204"/>
                </a:lnTo>
                <a:lnTo>
                  <a:pt x="124764" y="336664"/>
                </a:lnTo>
                <a:lnTo>
                  <a:pt x="128041" y="326504"/>
                </a:lnTo>
                <a:lnTo>
                  <a:pt x="129349" y="322694"/>
                </a:lnTo>
                <a:lnTo>
                  <a:pt x="131267" y="318884"/>
                </a:lnTo>
                <a:lnTo>
                  <a:pt x="133629" y="317614"/>
                </a:lnTo>
                <a:lnTo>
                  <a:pt x="140398" y="312534"/>
                </a:lnTo>
                <a:lnTo>
                  <a:pt x="143624" y="311264"/>
                </a:lnTo>
                <a:lnTo>
                  <a:pt x="153987" y="311264"/>
                </a:lnTo>
                <a:lnTo>
                  <a:pt x="173037" y="339204"/>
                </a:lnTo>
                <a:lnTo>
                  <a:pt x="172732" y="343014"/>
                </a:lnTo>
                <a:lnTo>
                  <a:pt x="170116" y="349364"/>
                </a:lnTo>
                <a:lnTo>
                  <a:pt x="167792" y="351904"/>
                </a:lnTo>
                <a:lnTo>
                  <a:pt x="160832" y="356984"/>
                </a:lnTo>
                <a:lnTo>
                  <a:pt x="156819" y="358254"/>
                </a:lnTo>
                <a:lnTo>
                  <a:pt x="148005" y="358254"/>
                </a:lnTo>
                <a:lnTo>
                  <a:pt x="143268" y="356984"/>
                </a:lnTo>
                <a:lnTo>
                  <a:pt x="138214" y="353174"/>
                </a:lnTo>
                <a:lnTo>
                  <a:pt x="133070" y="350634"/>
                </a:lnTo>
                <a:lnTo>
                  <a:pt x="128193" y="350634"/>
                </a:lnTo>
                <a:lnTo>
                  <a:pt x="120878" y="354444"/>
                </a:lnTo>
                <a:lnTo>
                  <a:pt x="119278" y="356984"/>
                </a:lnTo>
                <a:lnTo>
                  <a:pt x="118325" y="363334"/>
                </a:lnTo>
                <a:lnTo>
                  <a:pt x="118846" y="367144"/>
                </a:lnTo>
                <a:lnTo>
                  <a:pt x="122580" y="372224"/>
                </a:lnTo>
                <a:lnTo>
                  <a:pt x="126301" y="374764"/>
                </a:lnTo>
                <a:lnTo>
                  <a:pt x="136690" y="379844"/>
                </a:lnTo>
                <a:lnTo>
                  <a:pt x="143129" y="381114"/>
                </a:lnTo>
                <a:lnTo>
                  <a:pt x="150787" y="381114"/>
                </a:lnTo>
                <a:lnTo>
                  <a:pt x="162661" y="378574"/>
                </a:lnTo>
                <a:lnTo>
                  <a:pt x="168897" y="374764"/>
                </a:lnTo>
                <a:lnTo>
                  <a:pt x="175336" y="370954"/>
                </a:lnTo>
                <a:lnTo>
                  <a:pt x="196151" y="344284"/>
                </a:lnTo>
                <a:lnTo>
                  <a:pt x="197573" y="336664"/>
                </a:lnTo>
                <a:close/>
              </a:path>
              <a:path w="1729740" h="449579">
                <a:moveTo>
                  <a:pt x="272605" y="293484"/>
                </a:moveTo>
                <a:lnTo>
                  <a:pt x="268579" y="288404"/>
                </a:lnTo>
                <a:lnTo>
                  <a:pt x="266534" y="287134"/>
                </a:lnTo>
                <a:lnTo>
                  <a:pt x="261353" y="285864"/>
                </a:lnTo>
                <a:lnTo>
                  <a:pt x="259080" y="285864"/>
                </a:lnTo>
                <a:lnTo>
                  <a:pt x="255968" y="288404"/>
                </a:lnTo>
                <a:lnTo>
                  <a:pt x="254584" y="289674"/>
                </a:lnTo>
                <a:lnTo>
                  <a:pt x="251269" y="293484"/>
                </a:lnTo>
                <a:lnTo>
                  <a:pt x="249910" y="294754"/>
                </a:lnTo>
                <a:lnTo>
                  <a:pt x="247205" y="296024"/>
                </a:lnTo>
                <a:lnTo>
                  <a:pt x="243497" y="296024"/>
                </a:lnTo>
                <a:lnTo>
                  <a:pt x="240017" y="292214"/>
                </a:lnTo>
                <a:lnTo>
                  <a:pt x="238417" y="290944"/>
                </a:lnTo>
                <a:lnTo>
                  <a:pt x="222732" y="268084"/>
                </a:lnTo>
                <a:lnTo>
                  <a:pt x="213156" y="254114"/>
                </a:lnTo>
                <a:lnTo>
                  <a:pt x="219316" y="249034"/>
                </a:lnTo>
                <a:lnTo>
                  <a:pt x="222148" y="246494"/>
                </a:lnTo>
                <a:lnTo>
                  <a:pt x="225310" y="240144"/>
                </a:lnTo>
                <a:lnTo>
                  <a:pt x="225018" y="237604"/>
                </a:lnTo>
                <a:lnTo>
                  <a:pt x="224066" y="236334"/>
                </a:lnTo>
                <a:lnTo>
                  <a:pt x="221208" y="232524"/>
                </a:lnTo>
                <a:lnTo>
                  <a:pt x="218973" y="231254"/>
                </a:lnTo>
                <a:lnTo>
                  <a:pt x="213321" y="229984"/>
                </a:lnTo>
                <a:lnTo>
                  <a:pt x="210362" y="231254"/>
                </a:lnTo>
                <a:lnTo>
                  <a:pt x="201726" y="236334"/>
                </a:lnTo>
                <a:lnTo>
                  <a:pt x="191503" y="222364"/>
                </a:lnTo>
                <a:lnTo>
                  <a:pt x="189509" y="219824"/>
                </a:lnTo>
                <a:lnTo>
                  <a:pt x="186004" y="216014"/>
                </a:lnTo>
                <a:lnTo>
                  <a:pt x="183857" y="214744"/>
                </a:lnTo>
                <a:lnTo>
                  <a:pt x="177609" y="213474"/>
                </a:lnTo>
                <a:lnTo>
                  <a:pt x="174345" y="214744"/>
                </a:lnTo>
                <a:lnTo>
                  <a:pt x="169532" y="217284"/>
                </a:lnTo>
                <a:lnTo>
                  <a:pt x="168033" y="219824"/>
                </a:lnTo>
                <a:lnTo>
                  <a:pt x="166090" y="223634"/>
                </a:lnTo>
                <a:lnTo>
                  <a:pt x="165671" y="224904"/>
                </a:lnTo>
                <a:lnTo>
                  <a:pt x="165798" y="227444"/>
                </a:lnTo>
                <a:lnTo>
                  <a:pt x="179578" y="251574"/>
                </a:lnTo>
                <a:lnTo>
                  <a:pt x="178904" y="252844"/>
                </a:lnTo>
                <a:lnTo>
                  <a:pt x="175641" y="254114"/>
                </a:lnTo>
                <a:lnTo>
                  <a:pt x="173621" y="256654"/>
                </a:lnTo>
                <a:lnTo>
                  <a:pt x="172072" y="263004"/>
                </a:lnTo>
                <a:lnTo>
                  <a:pt x="172529" y="265544"/>
                </a:lnTo>
                <a:lnTo>
                  <a:pt x="175882" y="270624"/>
                </a:lnTo>
                <a:lnTo>
                  <a:pt x="178130" y="271894"/>
                </a:lnTo>
                <a:lnTo>
                  <a:pt x="186766" y="271894"/>
                </a:lnTo>
                <a:lnTo>
                  <a:pt x="191020" y="268084"/>
                </a:lnTo>
                <a:lnTo>
                  <a:pt x="219456" y="309994"/>
                </a:lnTo>
                <a:lnTo>
                  <a:pt x="223354" y="315074"/>
                </a:lnTo>
                <a:lnTo>
                  <a:pt x="230606" y="321424"/>
                </a:lnTo>
                <a:lnTo>
                  <a:pt x="234848" y="322694"/>
                </a:lnTo>
                <a:lnTo>
                  <a:pt x="244551" y="322694"/>
                </a:lnTo>
                <a:lnTo>
                  <a:pt x="250126" y="320154"/>
                </a:lnTo>
                <a:lnTo>
                  <a:pt x="263029" y="311264"/>
                </a:lnTo>
                <a:lnTo>
                  <a:pt x="267576" y="307454"/>
                </a:lnTo>
                <a:lnTo>
                  <a:pt x="272605" y="298564"/>
                </a:lnTo>
                <a:lnTo>
                  <a:pt x="272605" y="296024"/>
                </a:lnTo>
                <a:lnTo>
                  <a:pt x="272605" y="293484"/>
                </a:lnTo>
                <a:close/>
              </a:path>
              <a:path w="1729740" h="449579">
                <a:moveTo>
                  <a:pt x="349719" y="243954"/>
                </a:moveTo>
                <a:lnTo>
                  <a:pt x="348526" y="240144"/>
                </a:lnTo>
                <a:lnTo>
                  <a:pt x="324688" y="204584"/>
                </a:lnTo>
                <a:lnTo>
                  <a:pt x="317881" y="194424"/>
                </a:lnTo>
                <a:lnTo>
                  <a:pt x="310286" y="186804"/>
                </a:lnTo>
                <a:lnTo>
                  <a:pt x="307441" y="184264"/>
                </a:lnTo>
                <a:lnTo>
                  <a:pt x="304266" y="182994"/>
                </a:lnTo>
                <a:lnTo>
                  <a:pt x="299173" y="180454"/>
                </a:lnTo>
                <a:lnTo>
                  <a:pt x="293852" y="179184"/>
                </a:lnTo>
                <a:lnTo>
                  <a:pt x="282778" y="180454"/>
                </a:lnTo>
                <a:lnTo>
                  <a:pt x="277431" y="182994"/>
                </a:lnTo>
                <a:lnTo>
                  <a:pt x="256781" y="209664"/>
                </a:lnTo>
                <a:lnTo>
                  <a:pt x="257746" y="213474"/>
                </a:lnTo>
                <a:lnTo>
                  <a:pt x="239229" y="185534"/>
                </a:lnTo>
                <a:lnTo>
                  <a:pt x="236385" y="181724"/>
                </a:lnTo>
                <a:lnTo>
                  <a:pt x="233184" y="179184"/>
                </a:lnTo>
                <a:lnTo>
                  <a:pt x="226072" y="177914"/>
                </a:lnTo>
                <a:lnTo>
                  <a:pt x="222554" y="177914"/>
                </a:lnTo>
                <a:lnTo>
                  <a:pt x="215607" y="182994"/>
                </a:lnTo>
                <a:lnTo>
                  <a:pt x="213690" y="185534"/>
                </a:lnTo>
                <a:lnTo>
                  <a:pt x="212928" y="193154"/>
                </a:lnTo>
                <a:lnTo>
                  <a:pt x="214185" y="196964"/>
                </a:lnTo>
                <a:lnTo>
                  <a:pt x="280111" y="293484"/>
                </a:lnTo>
                <a:lnTo>
                  <a:pt x="286740" y="294754"/>
                </a:lnTo>
                <a:lnTo>
                  <a:pt x="297548" y="288404"/>
                </a:lnTo>
                <a:lnTo>
                  <a:pt x="299504" y="284594"/>
                </a:lnTo>
                <a:lnTo>
                  <a:pt x="300304" y="276974"/>
                </a:lnTo>
                <a:lnTo>
                  <a:pt x="299097" y="273164"/>
                </a:lnTo>
                <a:lnTo>
                  <a:pt x="273964" y="236334"/>
                </a:lnTo>
                <a:lnTo>
                  <a:pt x="271068" y="231254"/>
                </a:lnTo>
                <a:lnTo>
                  <a:pt x="270167" y="227444"/>
                </a:lnTo>
                <a:lnTo>
                  <a:pt x="269328" y="223634"/>
                </a:lnTo>
                <a:lnTo>
                  <a:pt x="269557" y="221094"/>
                </a:lnTo>
                <a:lnTo>
                  <a:pt x="272148" y="213474"/>
                </a:lnTo>
                <a:lnTo>
                  <a:pt x="274345" y="210934"/>
                </a:lnTo>
                <a:lnTo>
                  <a:pt x="281990" y="205854"/>
                </a:lnTo>
                <a:lnTo>
                  <a:pt x="286092" y="204584"/>
                </a:lnTo>
                <a:lnTo>
                  <a:pt x="293420" y="208394"/>
                </a:lnTo>
                <a:lnTo>
                  <a:pt x="297268" y="212204"/>
                </a:lnTo>
                <a:lnTo>
                  <a:pt x="329501" y="259194"/>
                </a:lnTo>
                <a:lnTo>
                  <a:pt x="336143" y="261734"/>
                </a:lnTo>
                <a:lnTo>
                  <a:pt x="346837" y="254114"/>
                </a:lnTo>
                <a:lnTo>
                  <a:pt x="348754" y="251574"/>
                </a:lnTo>
                <a:lnTo>
                  <a:pt x="349719" y="243954"/>
                </a:lnTo>
                <a:close/>
              </a:path>
              <a:path w="1729740" h="449579">
                <a:moveTo>
                  <a:pt x="472135" y="152514"/>
                </a:moveTo>
                <a:lnTo>
                  <a:pt x="471741" y="137274"/>
                </a:lnTo>
                <a:lnTo>
                  <a:pt x="471347" y="136004"/>
                </a:lnTo>
                <a:lnTo>
                  <a:pt x="469417" y="129654"/>
                </a:lnTo>
                <a:lnTo>
                  <a:pt x="464972" y="123304"/>
                </a:lnTo>
                <a:lnTo>
                  <a:pt x="464045" y="122034"/>
                </a:lnTo>
                <a:lnTo>
                  <a:pt x="461276" y="118224"/>
                </a:lnTo>
                <a:lnTo>
                  <a:pt x="457136" y="114414"/>
                </a:lnTo>
                <a:lnTo>
                  <a:pt x="447967" y="109334"/>
                </a:lnTo>
                <a:lnTo>
                  <a:pt x="443115" y="108064"/>
                </a:lnTo>
                <a:lnTo>
                  <a:pt x="427316" y="108064"/>
                </a:lnTo>
                <a:lnTo>
                  <a:pt x="415378" y="111874"/>
                </a:lnTo>
                <a:lnTo>
                  <a:pt x="409092" y="113144"/>
                </a:lnTo>
                <a:lnTo>
                  <a:pt x="402488" y="115684"/>
                </a:lnTo>
                <a:lnTo>
                  <a:pt x="396798" y="118224"/>
                </a:lnTo>
                <a:lnTo>
                  <a:pt x="392785" y="119494"/>
                </a:lnTo>
                <a:lnTo>
                  <a:pt x="388124" y="120764"/>
                </a:lnTo>
                <a:lnTo>
                  <a:pt x="385699" y="122034"/>
                </a:lnTo>
                <a:lnTo>
                  <a:pt x="378498" y="122034"/>
                </a:lnTo>
                <a:lnTo>
                  <a:pt x="374789" y="120764"/>
                </a:lnTo>
                <a:lnTo>
                  <a:pt x="373265" y="119494"/>
                </a:lnTo>
                <a:lnTo>
                  <a:pt x="370103" y="114414"/>
                </a:lnTo>
                <a:lnTo>
                  <a:pt x="369900" y="111874"/>
                </a:lnTo>
                <a:lnTo>
                  <a:pt x="372948" y="102984"/>
                </a:lnTo>
                <a:lnTo>
                  <a:pt x="376237" y="99174"/>
                </a:lnTo>
                <a:lnTo>
                  <a:pt x="386753" y="91554"/>
                </a:lnTo>
                <a:lnTo>
                  <a:pt x="391388" y="90284"/>
                </a:lnTo>
                <a:lnTo>
                  <a:pt x="399008" y="91554"/>
                </a:lnTo>
                <a:lnTo>
                  <a:pt x="403161" y="92824"/>
                </a:lnTo>
                <a:lnTo>
                  <a:pt x="407670" y="95364"/>
                </a:lnTo>
                <a:lnTo>
                  <a:pt x="411010" y="96634"/>
                </a:lnTo>
                <a:lnTo>
                  <a:pt x="413854" y="97904"/>
                </a:lnTo>
                <a:lnTo>
                  <a:pt x="418592" y="99174"/>
                </a:lnTo>
                <a:lnTo>
                  <a:pt x="421182" y="97904"/>
                </a:lnTo>
                <a:lnTo>
                  <a:pt x="427088" y="94094"/>
                </a:lnTo>
                <a:lnTo>
                  <a:pt x="428866" y="91554"/>
                </a:lnTo>
                <a:lnTo>
                  <a:pt x="429018" y="90284"/>
                </a:lnTo>
                <a:lnTo>
                  <a:pt x="429780" y="83934"/>
                </a:lnTo>
                <a:lnTo>
                  <a:pt x="410806" y="66154"/>
                </a:lnTo>
                <a:lnTo>
                  <a:pt x="395135" y="66154"/>
                </a:lnTo>
                <a:lnTo>
                  <a:pt x="383273" y="69964"/>
                </a:lnTo>
                <a:lnTo>
                  <a:pt x="377063" y="72504"/>
                </a:lnTo>
                <a:lnTo>
                  <a:pt x="370586" y="76314"/>
                </a:lnTo>
                <a:lnTo>
                  <a:pt x="364845" y="81394"/>
                </a:lnTo>
                <a:lnTo>
                  <a:pt x="359803" y="85204"/>
                </a:lnTo>
                <a:lnTo>
                  <a:pt x="344970" y="122034"/>
                </a:lnTo>
                <a:lnTo>
                  <a:pt x="346964" y="128384"/>
                </a:lnTo>
                <a:lnTo>
                  <a:pt x="355358" y="141084"/>
                </a:lnTo>
                <a:lnTo>
                  <a:pt x="360514" y="144894"/>
                </a:lnTo>
                <a:lnTo>
                  <a:pt x="372529" y="149974"/>
                </a:lnTo>
                <a:lnTo>
                  <a:pt x="378917" y="149974"/>
                </a:lnTo>
                <a:lnTo>
                  <a:pt x="392430" y="147434"/>
                </a:lnTo>
                <a:lnTo>
                  <a:pt x="400189" y="146164"/>
                </a:lnTo>
                <a:lnTo>
                  <a:pt x="408952" y="142354"/>
                </a:lnTo>
                <a:lnTo>
                  <a:pt x="415353" y="139814"/>
                </a:lnTo>
                <a:lnTo>
                  <a:pt x="420509" y="137274"/>
                </a:lnTo>
                <a:lnTo>
                  <a:pt x="428320" y="136004"/>
                </a:lnTo>
                <a:lnTo>
                  <a:pt x="431863" y="136004"/>
                </a:lnTo>
                <a:lnTo>
                  <a:pt x="438226" y="137274"/>
                </a:lnTo>
                <a:lnTo>
                  <a:pt x="440855" y="138544"/>
                </a:lnTo>
                <a:lnTo>
                  <a:pt x="445554" y="144894"/>
                </a:lnTo>
                <a:lnTo>
                  <a:pt x="445985" y="149974"/>
                </a:lnTo>
                <a:lnTo>
                  <a:pt x="442493" y="160134"/>
                </a:lnTo>
                <a:lnTo>
                  <a:pt x="438683" y="165214"/>
                </a:lnTo>
                <a:lnTo>
                  <a:pt x="428510" y="171564"/>
                </a:lnTo>
                <a:lnTo>
                  <a:pt x="424649" y="172834"/>
                </a:lnTo>
                <a:lnTo>
                  <a:pt x="417791" y="174104"/>
                </a:lnTo>
                <a:lnTo>
                  <a:pt x="414655" y="174104"/>
                </a:lnTo>
                <a:lnTo>
                  <a:pt x="408978" y="171564"/>
                </a:lnTo>
                <a:lnTo>
                  <a:pt x="405815" y="170294"/>
                </a:lnTo>
                <a:lnTo>
                  <a:pt x="378904" y="177914"/>
                </a:lnTo>
                <a:lnTo>
                  <a:pt x="379603" y="180454"/>
                </a:lnTo>
                <a:lnTo>
                  <a:pt x="384797" y="188074"/>
                </a:lnTo>
                <a:lnTo>
                  <a:pt x="389572" y="191884"/>
                </a:lnTo>
                <a:lnTo>
                  <a:pt x="402297" y="198234"/>
                </a:lnTo>
                <a:lnTo>
                  <a:pt x="415785" y="198234"/>
                </a:lnTo>
                <a:lnTo>
                  <a:pt x="451993" y="181724"/>
                </a:lnTo>
                <a:lnTo>
                  <a:pt x="470014" y="158864"/>
                </a:lnTo>
                <a:lnTo>
                  <a:pt x="472135" y="152514"/>
                </a:lnTo>
                <a:close/>
              </a:path>
              <a:path w="1729740" h="449579">
                <a:moveTo>
                  <a:pt x="546963" y="106794"/>
                </a:moveTo>
                <a:lnTo>
                  <a:pt x="542925" y="100444"/>
                </a:lnTo>
                <a:lnTo>
                  <a:pt x="540880" y="99174"/>
                </a:lnTo>
                <a:lnTo>
                  <a:pt x="535711" y="97904"/>
                </a:lnTo>
                <a:lnTo>
                  <a:pt x="533425" y="99174"/>
                </a:lnTo>
                <a:lnTo>
                  <a:pt x="530326" y="100444"/>
                </a:lnTo>
                <a:lnTo>
                  <a:pt x="528929" y="101714"/>
                </a:lnTo>
                <a:lnTo>
                  <a:pt x="525614" y="105524"/>
                </a:lnTo>
                <a:lnTo>
                  <a:pt x="521550" y="109334"/>
                </a:lnTo>
                <a:lnTo>
                  <a:pt x="520153" y="109334"/>
                </a:lnTo>
                <a:lnTo>
                  <a:pt x="517842" y="108064"/>
                </a:lnTo>
                <a:lnTo>
                  <a:pt x="516686" y="108064"/>
                </a:lnTo>
                <a:lnTo>
                  <a:pt x="514375" y="105524"/>
                </a:lnTo>
                <a:lnTo>
                  <a:pt x="512762" y="102984"/>
                </a:lnTo>
                <a:lnTo>
                  <a:pt x="497967" y="81394"/>
                </a:lnTo>
                <a:lnTo>
                  <a:pt x="487514" y="66154"/>
                </a:lnTo>
                <a:lnTo>
                  <a:pt x="493661" y="62344"/>
                </a:lnTo>
                <a:lnTo>
                  <a:pt x="496493" y="58534"/>
                </a:lnTo>
                <a:lnTo>
                  <a:pt x="499656" y="53454"/>
                </a:lnTo>
                <a:lnTo>
                  <a:pt x="499364" y="50914"/>
                </a:lnTo>
                <a:lnTo>
                  <a:pt x="498602" y="49644"/>
                </a:lnTo>
                <a:lnTo>
                  <a:pt x="495554" y="44564"/>
                </a:lnTo>
                <a:lnTo>
                  <a:pt x="493318" y="43294"/>
                </a:lnTo>
                <a:lnTo>
                  <a:pt x="487680" y="42024"/>
                </a:lnTo>
                <a:lnTo>
                  <a:pt x="484708" y="43294"/>
                </a:lnTo>
                <a:lnTo>
                  <a:pt x="476072" y="49644"/>
                </a:lnTo>
                <a:lnTo>
                  <a:pt x="465848" y="34404"/>
                </a:lnTo>
                <a:lnTo>
                  <a:pt x="463854" y="31864"/>
                </a:lnTo>
                <a:lnTo>
                  <a:pt x="460349" y="28054"/>
                </a:lnTo>
                <a:lnTo>
                  <a:pt x="458203" y="28054"/>
                </a:lnTo>
                <a:lnTo>
                  <a:pt x="451954" y="26784"/>
                </a:lnTo>
                <a:lnTo>
                  <a:pt x="448703" y="26784"/>
                </a:lnTo>
                <a:lnTo>
                  <a:pt x="443877" y="30594"/>
                </a:lnTo>
                <a:lnTo>
                  <a:pt x="442391" y="31864"/>
                </a:lnTo>
                <a:lnTo>
                  <a:pt x="440436" y="35674"/>
                </a:lnTo>
                <a:lnTo>
                  <a:pt x="440016" y="38214"/>
                </a:lnTo>
                <a:lnTo>
                  <a:pt x="440143" y="39484"/>
                </a:lnTo>
                <a:lnTo>
                  <a:pt x="440309" y="42024"/>
                </a:lnTo>
                <a:lnTo>
                  <a:pt x="440956" y="44564"/>
                </a:lnTo>
                <a:lnTo>
                  <a:pt x="443179" y="48374"/>
                </a:lnTo>
                <a:lnTo>
                  <a:pt x="453923" y="64884"/>
                </a:lnTo>
                <a:lnTo>
                  <a:pt x="453250" y="64884"/>
                </a:lnTo>
                <a:lnTo>
                  <a:pt x="449986" y="67424"/>
                </a:lnTo>
                <a:lnTo>
                  <a:pt x="447979" y="69964"/>
                </a:lnTo>
                <a:lnTo>
                  <a:pt x="446417" y="75044"/>
                </a:lnTo>
                <a:lnTo>
                  <a:pt x="446874" y="77584"/>
                </a:lnTo>
                <a:lnTo>
                  <a:pt x="450227" y="82664"/>
                </a:lnTo>
                <a:lnTo>
                  <a:pt x="452475" y="83934"/>
                </a:lnTo>
                <a:lnTo>
                  <a:pt x="458127" y="85204"/>
                </a:lnTo>
                <a:lnTo>
                  <a:pt x="461111" y="83934"/>
                </a:lnTo>
                <a:lnTo>
                  <a:pt x="465366" y="81394"/>
                </a:lnTo>
                <a:lnTo>
                  <a:pt x="493801" y="123304"/>
                </a:lnTo>
                <a:lnTo>
                  <a:pt x="497700" y="127114"/>
                </a:lnTo>
                <a:lnTo>
                  <a:pt x="504952" y="133464"/>
                </a:lnTo>
                <a:lnTo>
                  <a:pt x="509193" y="134734"/>
                </a:lnTo>
                <a:lnTo>
                  <a:pt x="518896" y="134734"/>
                </a:lnTo>
                <a:lnTo>
                  <a:pt x="524484" y="132194"/>
                </a:lnTo>
                <a:lnTo>
                  <a:pt x="537375" y="124574"/>
                </a:lnTo>
                <a:lnTo>
                  <a:pt x="541934" y="119494"/>
                </a:lnTo>
                <a:lnTo>
                  <a:pt x="546963" y="110604"/>
                </a:lnTo>
                <a:lnTo>
                  <a:pt x="546963" y="109334"/>
                </a:lnTo>
                <a:lnTo>
                  <a:pt x="546963" y="106794"/>
                </a:lnTo>
                <a:close/>
              </a:path>
              <a:path w="1729740" h="449579">
                <a:moveTo>
                  <a:pt x="1263142" y="400050"/>
                </a:moveTo>
                <a:lnTo>
                  <a:pt x="1262481" y="396240"/>
                </a:lnTo>
                <a:lnTo>
                  <a:pt x="1258595" y="391160"/>
                </a:lnTo>
                <a:lnTo>
                  <a:pt x="1255826" y="389890"/>
                </a:lnTo>
                <a:lnTo>
                  <a:pt x="1248905" y="388620"/>
                </a:lnTo>
                <a:lnTo>
                  <a:pt x="1245171" y="389890"/>
                </a:lnTo>
                <a:lnTo>
                  <a:pt x="1206817" y="415925"/>
                </a:lnTo>
                <a:lnTo>
                  <a:pt x="1207477" y="412750"/>
                </a:lnTo>
                <a:lnTo>
                  <a:pt x="1207909" y="407670"/>
                </a:lnTo>
                <a:lnTo>
                  <a:pt x="1209675" y="400050"/>
                </a:lnTo>
                <a:lnTo>
                  <a:pt x="1215872" y="378460"/>
                </a:lnTo>
                <a:lnTo>
                  <a:pt x="1218018" y="370840"/>
                </a:lnTo>
                <a:lnTo>
                  <a:pt x="1220406" y="361950"/>
                </a:lnTo>
                <a:lnTo>
                  <a:pt x="1220736" y="356870"/>
                </a:lnTo>
                <a:lnTo>
                  <a:pt x="1220774" y="354965"/>
                </a:lnTo>
                <a:lnTo>
                  <a:pt x="1220050" y="341630"/>
                </a:lnTo>
                <a:lnTo>
                  <a:pt x="1186586" y="312420"/>
                </a:lnTo>
                <a:lnTo>
                  <a:pt x="1182395" y="312420"/>
                </a:lnTo>
                <a:lnTo>
                  <a:pt x="1178509" y="313690"/>
                </a:lnTo>
                <a:lnTo>
                  <a:pt x="1170901" y="314960"/>
                </a:lnTo>
                <a:lnTo>
                  <a:pt x="1138377" y="341630"/>
                </a:lnTo>
                <a:lnTo>
                  <a:pt x="1134249" y="356870"/>
                </a:lnTo>
                <a:lnTo>
                  <a:pt x="1134262" y="361950"/>
                </a:lnTo>
                <a:lnTo>
                  <a:pt x="1151115" y="384810"/>
                </a:lnTo>
                <a:lnTo>
                  <a:pt x="1154036" y="384810"/>
                </a:lnTo>
                <a:lnTo>
                  <a:pt x="1159725" y="360680"/>
                </a:lnTo>
                <a:lnTo>
                  <a:pt x="1159192" y="358140"/>
                </a:lnTo>
                <a:lnTo>
                  <a:pt x="1179017" y="336550"/>
                </a:lnTo>
                <a:lnTo>
                  <a:pt x="1181938" y="337820"/>
                </a:lnTo>
                <a:lnTo>
                  <a:pt x="1195755" y="358140"/>
                </a:lnTo>
                <a:lnTo>
                  <a:pt x="1195730" y="361950"/>
                </a:lnTo>
                <a:lnTo>
                  <a:pt x="1194422" y="369570"/>
                </a:lnTo>
                <a:lnTo>
                  <a:pt x="1193152" y="374650"/>
                </a:lnTo>
                <a:lnTo>
                  <a:pt x="1191285" y="379730"/>
                </a:lnTo>
                <a:lnTo>
                  <a:pt x="1189990" y="383540"/>
                </a:lnTo>
                <a:lnTo>
                  <a:pt x="1188415" y="388620"/>
                </a:lnTo>
                <a:lnTo>
                  <a:pt x="1186535" y="396240"/>
                </a:lnTo>
                <a:lnTo>
                  <a:pt x="1185176" y="402590"/>
                </a:lnTo>
                <a:lnTo>
                  <a:pt x="1183906" y="410210"/>
                </a:lnTo>
                <a:lnTo>
                  <a:pt x="1182725" y="416560"/>
                </a:lnTo>
                <a:lnTo>
                  <a:pt x="1181633" y="424180"/>
                </a:lnTo>
                <a:lnTo>
                  <a:pt x="1180757" y="427990"/>
                </a:lnTo>
                <a:lnTo>
                  <a:pt x="1180655" y="431800"/>
                </a:lnTo>
                <a:lnTo>
                  <a:pt x="1196835" y="449580"/>
                </a:lnTo>
                <a:lnTo>
                  <a:pt x="1200683" y="449580"/>
                </a:lnTo>
                <a:lnTo>
                  <a:pt x="1248930" y="416560"/>
                </a:lnTo>
                <a:lnTo>
                  <a:pt x="1260055" y="408940"/>
                </a:lnTo>
                <a:lnTo>
                  <a:pt x="1262100" y="406400"/>
                </a:lnTo>
                <a:lnTo>
                  <a:pt x="1263142" y="400050"/>
                </a:lnTo>
                <a:close/>
              </a:path>
              <a:path w="1729740" h="449579">
                <a:moveTo>
                  <a:pt x="1352486" y="339090"/>
                </a:moveTo>
                <a:lnTo>
                  <a:pt x="1351838" y="335280"/>
                </a:lnTo>
                <a:lnTo>
                  <a:pt x="1347939" y="330200"/>
                </a:lnTo>
                <a:lnTo>
                  <a:pt x="1345184" y="328930"/>
                </a:lnTo>
                <a:lnTo>
                  <a:pt x="1338262" y="327660"/>
                </a:lnTo>
                <a:lnTo>
                  <a:pt x="1334528" y="328930"/>
                </a:lnTo>
                <a:lnTo>
                  <a:pt x="1296162" y="354965"/>
                </a:lnTo>
                <a:lnTo>
                  <a:pt x="1296822" y="351790"/>
                </a:lnTo>
                <a:lnTo>
                  <a:pt x="1297254" y="346710"/>
                </a:lnTo>
                <a:lnTo>
                  <a:pt x="1299019" y="339090"/>
                </a:lnTo>
                <a:lnTo>
                  <a:pt x="1305217" y="317500"/>
                </a:lnTo>
                <a:lnTo>
                  <a:pt x="1307363" y="309880"/>
                </a:lnTo>
                <a:lnTo>
                  <a:pt x="1309763" y="300990"/>
                </a:lnTo>
                <a:lnTo>
                  <a:pt x="1310093" y="295910"/>
                </a:lnTo>
                <a:lnTo>
                  <a:pt x="1310106" y="293370"/>
                </a:lnTo>
                <a:lnTo>
                  <a:pt x="1309408" y="280670"/>
                </a:lnTo>
                <a:lnTo>
                  <a:pt x="1275930" y="251460"/>
                </a:lnTo>
                <a:lnTo>
                  <a:pt x="1271739" y="251460"/>
                </a:lnTo>
                <a:lnTo>
                  <a:pt x="1267866" y="252730"/>
                </a:lnTo>
                <a:lnTo>
                  <a:pt x="1260259" y="254000"/>
                </a:lnTo>
                <a:lnTo>
                  <a:pt x="1227734" y="280670"/>
                </a:lnTo>
                <a:lnTo>
                  <a:pt x="1223606" y="295910"/>
                </a:lnTo>
                <a:lnTo>
                  <a:pt x="1223606" y="300990"/>
                </a:lnTo>
                <a:lnTo>
                  <a:pt x="1240472" y="323850"/>
                </a:lnTo>
                <a:lnTo>
                  <a:pt x="1243393" y="323850"/>
                </a:lnTo>
                <a:lnTo>
                  <a:pt x="1249070" y="299720"/>
                </a:lnTo>
                <a:lnTo>
                  <a:pt x="1248537" y="297180"/>
                </a:lnTo>
                <a:lnTo>
                  <a:pt x="1268361" y="275590"/>
                </a:lnTo>
                <a:lnTo>
                  <a:pt x="1271282" y="276860"/>
                </a:lnTo>
                <a:lnTo>
                  <a:pt x="1285100" y="295910"/>
                </a:lnTo>
                <a:lnTo>
                  <a:pt x="1285074" y="300990"/>
                </a:lnTo>
                <a:lnTo>
                  <a:pt x="1283766" y="308610"/>
                </a:lnTo>
                <a:lnTo>
                  <a:pt x="1282509" y="313690"/>
                </a:lnTo>
                <a:lnTo>
                  <a:pt x="1280629" y="318770"/>
                </a:lnTo>
                <a:lnTo>
                  <a:pt x="1279347" y="322580"/>
                </a:lnTo>
                <a:lnTo>
                  <a:pt x="1277759" y="327660"/>
                </a:lnTo>
                <a:lnTo>
                  <a:pt x="1275880" y="335280"/>
                </a:lnTo>
                <a:lnTo>
                  <a:pt x="1274521" y="341630"/>
                </a:lnTo>
                <a:lnTo>
                  <a:pt x="1273251" y="349250"/>
                </a:lnTo>
                <a:lnTo>
                  <a:pt x="1272082" y="355600"/>
                </a:lnTo>
                <a:lnTo>
                  <a:pt x="1270990" y="363220"/>
                </a:lnTo>
                <a:lnTo>
                  <a:pt x="1270114" y="367030"/>
                </a:lnTo>
                <a:lnTo>
                  <a:pt x="1270012" y="370840"/>
                </a:lnTo>
                <a:lnTo>
                  <a:pt x="1286192" y="388620"/>
                </a:lnTo>
                <a:lnTo>
                  <a:pt x="1290040" y="388620"/>
                </a:lnTo>
                <a:lnTo>
                  <a:pt x="1338287" y="355600"/>
                </a:lnTo>
                <a:lnTo>
                  <a:pt x="1349413" y="347980"/>
                </a:lnTo>
                <a:lnTo>
                  <a:pt x="1351445" y="345440"/>
                </a:lnTo>
                <a:lnTo>
                  <a:pt x="1352486" y="339090"/>
                </a:lnTo>
                <a:close/>
              </a:path>
              <a:path w="1729740" h="449579">
                <a:moveTo>
                  <a:pt x="1440014" y="279400"/>
                </a:moveTo>
                <a:lnTo>
                  <a:pt x="1438821" y="275590"/>
                </a:lnTo>
                <a:lnTo>
                  <a:pt x="1414805" y="241300"/>
                </a:lnTo>
                <a:lnTo>
                  <a:pt x="1408582" y="232410"/>
                </a:lnTo>
                <a:lnTo>
                  <a:pt x="1405953" y="228600"/>
                </a:lnTo>
                <a:lnTo>
                  <a:pt x="1401241" y="223520"/>
                </a:lnTo>
                <a:lnTo>
                  <a:pt x="1398536" y="220980"/>
                </a:lnTo>
                <a:lnTo>
                  <a:pt x="1395488" y="219710"/>
                </a:lnTo>
                <a:lnTo>
                  <a:pt x="1390472" y="217170"/>
                </a:lnTo>
                <a:lnTo>
                  <a:pt x="1385023" y="215900"/>
                </a:lnTo>
                <a:lnTo>
                  <a:pt x="1373301" y="217170"/>
                </a:lnTo>
                <a:lnTo>
                  <a:pt x="1367701" y="218440"/>
                </a:lnTo>
                <a:lnTo>
                  <a:pt x="1356931" y="226060"/>
                </a:lnTo>
                <a:lnTo>
                  <a:pt x="1352842" y="229870"/>
                </a:lnTo>
                <a:lnTo>
                  <a:pt x="1347393" y="241300"/>
                </a:lnTo>
                <a:lnTo>
                  <a:pt x="1346606" y="246380"/>
                </a:lnTo>
                <a:lnTo>
                  <a:pt x="1347762" y="251460"/>
                </a:lnTo>
                <a:lnTo>
                  <a:pt x="1347152" y="250190"/>
                </a:lnTo>
                <a:lnTo>
                  <a:pt x="1345450" y="247650"/>
                </a:lnTo>
                <a:lnTo>
                  <a:pt x="1343494" y="246380"/>
                </a:lnTo>
                <a:lnTo>
                  <a:pt x="1339100" y="243840"/>
                </a:lnTo>
                <a:lnTo>
                  <a:pt x="1330286" y="243840"/>
                </a:lnTo>
                <a:lnTo>
                  <a:pt x="1325105" y="247650"/>
                </a:lnTo>
                <a:lnTo>
                  <a:pt x="1323301" y="250190"/>
                </a:lnTo>
                <a:lnTo>
                  <a:pt x="1322463" y="257810"/>
                </a:lnTo>
                <a:lnTo>
                  <a:pt x="1323644" y="261620"/>
                </a:lnTo>
                <a:lnTo>
                  <a:pt x="1367243" y="325120"/>
                </a:lnTo>
                <a:lnTo>
                  <a:pt x="1370469" y="327660"/>
                </a:lnTo>
                <a:lnTo>
                  <a:pt x="1377683" y="328930"/>
                </a:lnTo>
                <a:lnTo>
                  <a:pt x="1381099" y="328930"/>
                </a:lnTo>
                <a:lnTo>
                  <a:pt x="1387627" y="323850"/>
                </a:lnTo>
                <a:lnTo>
                  <a:pt x="1389557" y="321310"/>
                </a:lnTo>
                <a:lnTo>
                  <a:pt x="1390637" y="313690"/>
                </a:lnTo>
                <a:lnTo>
                  <a:pt x="1389456" y="309880"/>
                </a:lnTo>
                <a:lnTo>
                  <a:pt x="1364792" y="274320"/>
                </a:lnTo>
                <a:lnTo>
                  <a:pt x="1361744" y="267970"/>
                </a:lnTo>
                <a:lnTo>
                  <a:pt x="1360932" y="265430"/>
                </a:lnTo>
                <a:lnTo>
                  <a:pt x="1359776" y="261620"/>
                </a:lnTo>
                <a:lnTo>
                  <a:pt x="1359839" y="256540"/>
                </a:lnTo>
                <a:lnTo>
                  <a:pt x="1361909" y="251460"/>
                </a:lnTo>
                <a:lnTo>
                  <a:pt x="1362417" y="250190"/>
                </a:lnTo>
                <a:lnTo>
                  <a:pt x="1364615" y="246380"/>
                </a:lnTo>
                <a:lnTo>
                  <a:pt x="1372400" y="241300"/>
                </a:lnTo>
                <a:lnTo>
                  <a:pt x="1376553" y="241300"/>
                </a:lnTo>
                <a:lnTo>
                  <a:pt x="1383817" y="245110"/>
                </a:lnTo>
                <a:lnTo>
                  <a:pt x="1387716" y="248920"/>
                </a:lnTo>
                <a:lnTo>
                  <a:pt x="1416621" y="290830"/>
                </a:lnTo>
                <a:lnTo>
                  <a:pt x="1419860" y="293370"/>
                </a:lnTo>
                <a:lnTo>
                  <a:pt x="1427111" y="295910"/>
                </a:lnTo>
                <a:lnTo>
                  <a:pt x="1430578" y="294640"/>
                </a:lnTo>
                <a:lnTo>
                  <a:pt x="1437170" y="290830"/>
                </a:lnTo>
                <a:lnTo>
                  <a:pt x="1439049" y="287020"/>
                </a:lnTo>
                <a:lnTo>
                  <a:pt x="1440014" y="279400"/>
                </a:lnTo>
                <a:close/>
              </a:path>
              <a:path w="1729740" h="449579">
                <a:moveTo>
                  <a:pt x="1532534" y="217170"/>
                </a:moveTo>
                <a:lnTo>
                  <a:pt x="1531416" y="213360"/>
                </a:lnTo>
                <a:lnTo>
                  <a:pt x="1509687" y="181610"/>
                </a:lnTo>
                <a:lnTo>
                  <a:pt x="1500136" y="167640"/>
                </a:lnTo>
                <a:lnTo>
                  <a:pt x="1494307" y="159131"/>
                </a:lnTo>
                <a:lnTo>
                  <a:pt x="1494307" y="217170"/>
                </a:lnTo>
                <a:lnTo>
                  <a:pt x="1494078" y="219710"/>
                </a:lnTo>
                <a:lnTo>
                  <a:pt x="1491157" y="226060"/>
                </a:lnTo>
                <a:lnTo>
                  <a:pt x="1488884" y="228600"/>
                </a:lnTo>
                <a:lnTo>
                  <a:pt x="1482737" y="233680"/>
                </a:lnTo>
                <a:lnTo>
                  <a:pt x="1479359" y="233680"/>
                </a:lnTo>
                <a:lnTo>
                  <a:pt x="1471904" y="234950"/>
                </a:lnTo>
                <a:lnTo>
                  <a:pt x="1445958" y="200660"/>
                </a:lnTo>
                <a:lnTo>
                  <a:pt x="1446123" y="196850"/>
                </a:lnTo>
                <a:lnTo>
                  <a:pt x="1448676" y="190500"/>
                </a:lnTo>
                <a:lnTo>
                  <a:pt x="1450924" y="186690"/>
                </a:lnTo>
                <a:lnTo>
                  <a:pt x="1457185" y="182880"/>
                </a:lnTo>
                <a:lnTo>
                  <a:pt x="1460639" y="181610"/>
                </a:lnTo>
                <a:lnTo>
                  <a:pt x="1468323" y="181610"/>
                </a:lnTo>
                <a:lnTo>
                  <a:pt x="1494205" y="214630"/>
                </a:lnTo>
                <a:lnTo>
                  <a:pt x="1494307" y="217170"/>
                </a:lnTo>
                <a:lnTo>
                  <a:pt x="1494307" y="159131"/>
                </a:lnTo>
                <a:lnTo>
                  <a:pt x="1467980" y="120650"/>
                </a:lnTo>
                <a:lnTo>
                  <a:pt x="1464970" y="118110"/>
                </a:lnTo>
                <a:lnTo>
                  <a:pt x="1458302" y="116840"/>
                </a:lnTo>
                <a:lnTo>
                  <a:pt x="1454950" y="116840"/>
                </a:lnTo>
                <a:lnTo>
                  <a:pt x="1448181" y="121920"/>
                </a:lnTo>
                <a:lnTo>
                  <a:pt x="1446377" y="124460"/>
                </a:lnTo>
                <a:lnTo>
                  <a:pt x="1445933" y="132080"/>
                </a:lnTo>
                <a:lnTo>
                  <a:pt x="1447279" y="135890"/>
                </a:lnTo>
                <a:lnTo>
                  <a:pt x="1468615" y="167640"/>
                </a:lnTo>
                <a:lnTo>
                  <a:pt x="1464030" y="165100"/>
                </a:lnTo>
                <a:lnTo>
                  <a:pt x="1459052" y="163830"/>
                </a:lnTo>
                <a:lnTo>
                  <a:pt x="1448282" y="165100"/>
                </a:lnTo>
                <a:lnTo>
                  <a:pt x="1442707" y="167640"/>
                </a:lnTo>
                <a:lnTo>
                  <a:pt x="1419847" y="199390"/>
                </a:lnTo>
                <a:lnTo>
                  <a:pt x="1419758" y="207010"/>
                </a:lnTo>
                <a:lnTo>
                  <a:pt x="1421511" y="215900"/>
                </a:lnTo>
                <a:lnTo>
                  <a:pt x="1448943" y="252730"/>
                </a:lnTo>
                <a:lnTo>
                  <a:pt x="1470914" y="260350"/>
                </a:lnTo>
                <a:lnTo>
                  <a:pt x="1481924" y="257810"/>
                </a:lnTo>
                <a:lnTo>
                  <a:pt x="1506207" y="234950"/>
                </a:lnTo>
                <a:lnTo>
                  <a:pt x="1507934" y="229870"/>
                </a:lnTo>
                <a:lnTo>
                  <a:pt x="1508125" y="227330"/>
                </a:lnTo>
                <a:lnTo>
                  <a:pt x="1507197" y="223520"/>
                </a:lnTo>
                <a:lnTo>
                  <a:pt x="1507515" y="223520"/>
                </a:lnTo>
                <a:lnTo>
                  <a:pt x="1510182" y="227330"/>
                </a:lnTo>
                <a:lnTo>
                  <a:pt x="1513255" y="229870"/>
                </a:lnTo>
                <a:lnTo>
                  <a:pt x="1520215" y="232410"/>
                </a:lnTo>
                <a:lnTo>
                  <a:pt x="1523479" y="231140"/>
                </a:lnTo>
                <a:lnTo>
                  <a:pt x="1529689" y="227330"/>
                </a:lnTo>
                <a:lnTo>
                  <a:pt x="1531518" y="224790"/>
                </a:lnTo>
                <a:lnTo>
                  <a:pt x="1531683" y="223520"/>
                </a:lnTo>
                <a:lnTo>
                  <a:pt x="1532534" y="217170"/>
                </a:lnTo>
                <a:close/>
              </a:path>
              <a:path w="1729740" h="449579">
                <a:moveTo>
                  <a:pt x="1654429" y="125730"/>
                </a:moveTo>
                <a:lnTo>
                  <a:pt x="1646351" y="95250"/>
                </a:lnTo>
                <a:lnTo>
                  <a:pt x="1643583" y="91440"/>
                </a:lnTo>
                <a:lnTo>
                  <a:pt x="1639443" y="87630"/>
                </a:lnTo>
                <a:lnTo>
                  <a:pt x="1630273" y="82550"/>
                </a:lnTo>
                <a:lnTo>
                  <a:pt x="1625422" y="81280"/>
                </a:lnTo>
                <a:lnTo>
                  <a:pt x="1609623" y="81280"/>
                </a:lnTo>
                <a:lnTo>
                  <a:pt x="1597685" y="85090"/>
                </a:lnTo>
                <a:lnTo>
                  <a:pt x="1591398" y="86360"/>
                </a:lnTo>
                <a:lnTo>
                  <a:pt x="1584794" y="88900"/>
                </a:lnTo>
                <a:lnTo>
                  <a:pt x="1579105" y="91440"/>
                </a:lnTo>
                <a:lnTo>
                  <a:pt x="1575092" y="92710"/>
                </a:lnTo>
                <a:lnTo>
                  <a:pt x="1570431" y="93980"/>
                </a:lnTo>
                <a:lnTo>
                  <a:pt x="1568005" y="95250"/>
                </a:lnTo>
                <a:lnTo>
                  <a:pt x="1560804" y="95250"/>
                </a:lnTo>
                <a:lnTo>
                  <a:pt x="1557096" y="93980"/>
                </a:lnTo>
                <a:lnTo>
                  <a:pt x="1555559" y="92710"/>
                </a:lnTo>
                <a:lnTo>
                  <a:pt x="1552409" y="87630"/>
                </a:lnTo>
                <a:lnTo>
                  <a:pt x="1552194" y="85090"/>
                </a:lnTo>
                <a:lnTo>
                  <a:pt x="1555254" y="76200"/>
                </a:lnTo>
                <a:lnTo>
                  <a:pt x="1558544" y="72390"/>
                </a:lnTo>
                <a:lnTo>
                  <a:pt x="1569059" y="64770"/>
                </a:lnTo>
                <a:lnTo>
                  <a:pt x="1573695" y="63500"/>
                </a:lnTo>
                <a:lnTo>
                  <a:pt x="1581302" y="64770"/>
                </a:lnTo>
                <a:lnTo>
                  <a:pt x="1585468" y="66040"/>
                </a:lnTo>
                <a:lnTo>
                  <a:pt x="1589976" y="68580"/>
                </a:lnTo>
                <a:lnTo>
                  <a:pt x="1593316" y="69850"/>
                </a:lnTo>
                <a:lnTo>
                  <a:pt x="1596161" y="71120"/>
                </a:lnTo>
                <a:lnTo>
                  <a:pt x="1600898" y="72390"/>
                </a:lnTo>
                <a:lnTo>
                  <a:pt x="1603476" y="71120"/>
                </a:lnTo>
                <a:lnTo>
                  <a:pt x="1609394" y="67310"/>
                </a:lnTo>
                <a:lnTo>
                  <a:pt x="1611172" y="64770"/>
                </a:lnTo>
                <a:lnTo>
                  <a:pt x="1611325" y="63500"/>
                </a:lnTo>
                <a:lnTo>
                  <a:pt x="1612087" y="57150"/>
                </a:lnTo>
                <a:lnTo>
                  <a:pt x="1582940" y="39370"/>
                </a:lnTo>
                <a:lnTo>
                  <a:pt x="1577441" y="39370"/>
                </a:lnTo>
                <a:lnTo>
                  <a:pt x="1565579" y="43180"/>
                </a:lnTo>
                <a:lnTo>
                  <a:pt x="1559369" y="45720"/>
                </a:lnTo>
                <a:lnTo>
                  <a:pt x="1552892" y="50800"/>
                </a:lnTo>
                <a:lnTo>
                  <a:pt x="1547152" y="54610"/>
                </a:lnTo>
                <a:lnTo>
                  <a:pt x="1527263" y="95250"/>
                </a:lnTo>
                <a:lnTo>
                  <a:pt x="1529270" y="101600"/>
                </a:lnTo>
                <a:lnTo>
                  <a:pt x="1537665" y="114300"/>
                </a:lnTo>
                <a:lnTo>
                  <a:pt x="1542821" y="118110"/>
                </a:lnTo>
                <a:lnTo>
                  <a:pt x="1554835" y="123190"/>
                </a:lnTo>
                <a:lnTo>
                  <a:pt x="1561223" y="123190"/>
                </a:lnTo>
                <a:lnTo>
                  <a:pt x="1574736" y="120650"/>
                </a:lnTo>
                <a:lnTo>
                  <a:pt x="1582496" y="119380"/>
                </a:lnTo>
                <a:lnTo>
                  <a:pt x="1591259" y="115570"/>
                </a:lnTo>
                <a:lnTo>
                  <a:pt x="1597660" y="113030"/>
                </a:lnTo>
                <a:lnTo>
                  <a:pt x="1602816" y="111760"/>
                </a:lnTo>
                <a:lnTo>
                  <a:pt x="1610626" y="109220"/>
                </a:lnTo>
                <a:lnTo>
                  <a:pt x="1614170" y="109220"/>
                </a:lnTo>
                <a:lnTo>
                  <a:pt x="1620532" y="110490"/>
                </a:lnTo>
                <a:lnTo>
                  <a:pt x="1623161" y="111760"/>
                </a:lnTo>
                <a:lnTo>
                  <a:pt x="1627860" y="119380"/>
                </a:lnTo>
                <a:lnTo>
                  <a:pt x="1628292" y="123190"/>
                </a:lnTo>
                <a:lnTo>
                  <a:pt x="1624799" y="133350"/>
                </a:lnTo>
                <a:lnTo>
                  <a:pt x="1620989" y="138430"/>
                </a:lnTo>
                <a:lnTo>
                  <a:pt x="1610817" y="144780"/>
                </a:lnTo>
                <a:lnTo>
                  <a:pt x="1606956" y="146050"/>
                </a:lnTo>
                <a:lnTo>
                  <a:pt x="1600098" y="147320"/>
                </a:lnTo>
                <a:lnTo>
                  <a:pt x="1596961" y="147320"/>
                </a:lnTo>
                <a:lnTo>
                  <a:pt x="1591271" y="144780"/>
                </a:lnTo>
                <a:lnTo>
                  <a:pt x="1588122" y="143510"/>
                </a:lnTo>
                <a:lnTo>
                  <a:pt x="1581492" y="138430"/>
                </a:lnTo>
                <a:lnTo>
                  <a:pt x="1578470" y="137160"/>
                </a:lnTo>
                <a:lnTo>
                  <a:pt x="1569986" y="137160"/>
                </a:lnTo>
                <a:lnTo>
                  <a:pt x="1564284" y="140970"/>
                </a:lnTo>
                <a:lnTo>
                  <a:pt x="1562417" y="143510"/>
                </a:lnTo>
                <a:lnTo>
                  <a:pt x="1561211" y="151130"/>
                </a:lnTo>
                <a:lnTo>
                  <a:pt x="1561909" y="153670"/>
                </a:lnTo>
                <a:lnTo>
                  <a:pt x="1567103" y="161290"/>
                </a:lnTo>
                <a:lnTo>
                  <a:pt x="1571879" y="165100"/>
                </a:lnTo>
                <a:lnTo>
                  <a:pt x="1584604" y="171450"/>
                </a:lnTo>
                <a:lnTo>
                  <a:pt x="1591221" y="172720"/>
                </a:lnTo>
                <a:lnTo>
                  <a:pt x="1605343" y="170180"/>
                </a:lnTo>
                <a:lnTo>
                  <a:pt x="1639646" y="149860"/>
                </a:lnTo>
                <a:lnTo>
                  <a:pt x="1641906" y="147320"/>
                </a:lnTo>
                <a:lnTo>
                  <a:pt x="1644180" y="144780"/>
                </a:lnTo>
                <a:lnTo>
                  <a:pt x="1647901" y="139700"/>
                </a:lnTo>
                <a:lnTo>
                  <a:pt x="1652320" y="132080"/>
                </a:lnTo>
                <a:lnTo>
                  <a:pt x="1654429" y="125730"/>
                </a:lnTo>
                <a:close/>
              </a:path>
              <a:path w="1729740" h="449579">
                <a:moveTo>
                  <a:pt x="1729270" y="82550"/>
                </a:moveTo>
                <a:lnTo>
                  <a:pt x="1729257" y="80010"/>
                </a:lnTo>
                <a:lnTo>
                  <a:pt x="1725231" y="73660"/>
                </a:lnTo>
                <a:lnTo>
                  <a:pt x="1723186" y="72390"/>
                </a:lnTo>
                <a:lnTo>
                  <a:pt x="1715731" y="72390"/>
                </a:lnTo>
                <a:lnTo>
                  <a:pt x="1712620" y="74930"/>
                </a:lnTo>
                <a:lnTo>
                  <a:pt x="1711236" y="76200"/>
                </a:lnTo>
                <a:lnTo>
                  <a:pt x="1707921" y="78740"/>
                </a:lnTo>
                <a:lnTo>
                  <a:pt x="1703857" y="82550"/>
                </a:lnTo>
                <a:lnTo>
                  <a:pt x="1700149" y="82550"/>
                </a:lnTo>
                <a:lnTo>
                  <a:pt x="1696669" y="78740"/>
                </a:lnTo>
                <a:lnTo>
                  <a:pt x="1695069" y="76200"/>
                </a:lnTo>
                <a:lnTo>
                  <a:pt x="1680273" y="54610"/>
                </a:lnTo>
                <a:lnTo>
                  <a:pt x="1669821" y="39370"/>
                </a:lnTo>
                <a:lnTo>
                  <a:pt x="1675968" y="35560"/>
                </a:lnTo>
                <a:lnTo>
                  <a:pt x="1678800" y="33020"/>
                </a:lnTo>
                <a:lnTo>
                  <a:pt x="1681962" y="26670"/>
                </a:lnTo>
                <a:lnTo>
                  <a:pt x="1681670" y="24130"/>
                </a:lnTo>
                <a:lnTo>
                  <a:pt x="1680908" y="22860"/>
                </a:lnTo>
                <a:lnTo>
                  <a:pt x="1677860" y="17780"/>
                </a:lnTo>
                <a:lnTo>
                  <a:pt x="1675625" y="16510"/>
                </a:lnTo>
                <a:lnTo>
                  <a:pt x="1667014" y="16510"/>
                </a:lnTo>
                <a:lnTo>
                  <a:pt x="1658378" y="22860"/>
                </a:lnTo>
                <a:lnTo>
                  <a:pt x="1648155" y="7620"/>
                </a:lnTo>
                <a:lnTo>
                  <a:pt x="1646161" y="5080"/>
                </a:lnTo>
                <a:lnTo>
                  <a:pt x="1642656" y="1270"/>
                </a:lnTo>
                <a:lnTo>
                  <a:pt x="1640509" y="1270"/>
                </a:lnTo>
                <a:lnTo>
                  <a:pt x="1634261" y="0"/>
                </a:lnTo>
                <a:lnTo>
                  <a:pt x="1630997" y="0"/>
                </a:lnTo>
                <a:lnTo>
                  <a:pt x="1626184" y="3810"/>
                </a:lnTo>
                <a:lnTo>
                  <a:pt x="1624698" y="5080"/>
                </a:lnTo>
                <a:lnTo>
                  <a:pt x="1622742" y="10160"/>
                </a:lnTo>
                <a:lnTo>
                  <a:pt x="1622323" y="11430"/>
                </a:lnTo>
                <a:lnTo>
                  <a:pt x="1622450" y="12700"/>
                </a:lnTo>
                <a:lnTo>
                  <a:pt x="1622615" y="15240"/>
                </a:lnTo>
                <a:lnTo>
                  <a:pt x="1623263" y="17780"/>
                </a:lnTo>
                <a:lnTo>
                  <a:pt x="1625485" y="21590"/>
                </a:lnTo>
                <a:lnTo>
                  <a:pt x="1636229" y="38100"/>
                </a:lnTo>
                <a:lnTo>
                  <a:pt x="1635556" y="38100"/>
                </a:lnTo>
                <a:lnTo>
                  <a:pt x="1632292" y="40640"/>
                </a:lnTo>
                <a:lnTo>
                  <a:pt x="1630273" y="43180"/>
                </a:lnTo>
                <a:lnTo>
                  <a:pt x="1628724" y="48260"/>
                </a:lnTo>
                <a:lnTo>
                  <a:pt x="1629181" y="50800"/>
                </a:lnTo>
                <a:lnTo>
                  <a:pt x="1632534" y="55880"/>
                </a:lnTo>
                <a:lnTo>
                  <a:pt x="1634782" y="57150"/>
                </a:lnTo>
                <a:lnTo>
                  <a:pt x="1640433" y="58420"/>
                </a:lnTo>
                <a:lnTo>
                  <a:pt x="1643418" y="57150"/>
                </a:lnTo>
                <a:lnTo>
                  <a:pt x="1647672" y="54610"/>
                </a:lnTo>
                <a:lnTo>
                  <a:pt x="1676107" y="96520"/>
                </a:lnTo>
                <a:lnTo>
                  <a:pt x="1680006" y="100330"/>
                </a:lnTo>
                <a:lnTo>
                  <a:pt x="1687258" y="106680"/>
                </a:lnTo>
                <a:lnTo>
                  <a:pt x="1691500" y="107950"/>
                </a:lnTo>
                <a:lnTo>
                  <a:pt x="1701203" y="107950"/>
                </a:lnTo>
                <a:lnTo>
                  <a:pt x="1706791" y="106680"/>
                </a:lnTo>
                <a:lnTo>
                  <a:pt x="1719681" y="97790"/>
                </a:lnTo>
                <a:lnTo>
                  <a:pt x="1724228" y="92710"/>
                </a:lnTo>
                <a:lnTo>
                  <a:pt x="1729270" y="83820"/>
                </a:lnTo>
                <a:lnTo>
                  <a:pt x="1729270" y="8255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9702919" y="4222429"/>
            <a:ext cx="877569" cy="396875"/>
          </a:xfrm>
          <a:prstGeom prst="rect">
            <a:avLst/>
          </a:prstGeom>
        </p:spPr>
        <p:txBody>
          <a:bodyPr vert="horz" wrap="square" lIns="0" tIns="69215" rIns="0" bIns="0" rtlCol="0">
            <a:spAutoFit/>
          </a:bodyPr>
          <a:lstStyle/>
          <a:p>
            <a:pPr marL="12700" marR="5080" lvl="0" indent="0" defTabSz="914400" eaLnBrk="1" fontAlgn="auto" latinLnBrk="0" hangingPunct="1">
              <a:lnSpc>
                <a:spcPct val="73600"/>
              </a:lnSpc>
              <a:spcBef>
                <a:spcPts val="54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Fowler</a:t>
            </a:r>
            <a:r>
              <a:rPr kumimoji="0" sz="1400" b="1" i="0" u="none" strike="noStrike" kern="0" cap="none" spc="-7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50" normalizeH="0" baseline="0" noProof="0" dirty="0">
                <a:ln>
                  <a:noFill/>
                </a:ln>
                <a:solidFill>
                  <a:sysClr val="windowText" lastClr="000000"/>
                </a:solidFill>
                <a:effectLst/>
                <a:uLnTx/>
                <a:uFillTx/>
                <a:latin typeface="Arial Rounded MT Bold"/>
                <a:cs typeface="Arial Rounded MT Bold"/>
              </a:rPr>
              <a:t>&amp; </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BBDowns</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10" name="object 10"/>
          <p:cNvSpPr txBox="1"/>
          <p:nvPr/>
        </p:nvSpPr>
        <p:spPr>
          <a:xfrm>
            <a:off x="10036292" y="3419398"/>
            <a:ext cx="1619250" cy="396875"/>
          </a:xfrm>
          <a:prstGeom prst="rect">
            <a:avLst/>
          </a:prstGeom>
        </p:spPr>
        <p:txBody>
          <a:bodyPr vert="horz" wrap="square" lIns="0" tIns="13335" rIns="0" bIns="0" rtlCol="0">
            <a:spAutoFit/>
          </a:bodyPr>
          <a:lstStyle/>
          <a:p>
            <a:pPr marL="12700" marR="0" lvl="0" indent="0" defTabSz="914400" eaLnBrk="1" fontAlgn="auto" latinLnBrk="0" hangingPunct="1">
              <a:lnSpc>
                <a:spcPts val="1460"/>
              </a:lnSpc>
              <a:spcBef>
                <a:spcPts val="10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USF</a:t>
            </a:r>
            <a:r>
              <a:rPr kumimoji="0" sz="1400" b="1" i="0" u="none" strike="noStrike" kern="0" cap="none" spc="-1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Pine</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25" normalizeH="0" baseline="0" noProof="0" dirty="0">
                <a:ln>
                  <a:noFill/>
                </a:ln>
                <a:solidFill>
                  <a:sysClr val="windowText" lastClr="000000"/>
                </a:solidFill>
                <a:effectLst/>
                <a:uLnTx/>
                <a:uFillTx/>
                <a:latin typeface="Arial Rounded MT Bold"/>
                <a:cs typeface="Arial Rounded MT Bold"/>
              </a:rPr>
              <a:t>Dr</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12700" marR="0" lvl="0" indent="0" defTabSz="914400" eaLnBrk="1" fontAlgn="auto" latinLnBrk="0" hangingPunct="1">
              <a:lnSpc>
                <a:spcPts val="146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/University</a:t>
            </a:r>
            <a:r>
              <a:rPr kumimoji="0" sz="1400" b="1" i="0" u="none" strike="noStrike" kern="0" cap="none" spc="-8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Square</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11" name="object 11"/>
          <p:cNvSpPr txBox="1"/>
          <p:nvPr/>
        </p:nvSpPr>
        <p:spPr>
          <a:xfrm>
            <a:off x="9857700" y="1941940"/>
            <a:ext cx="1390650" cy="856615"/>
          </a:xfrm>
          <a:prstGeom prst="rect">
            <a:avLst/>
          </a:prstGeom>
        </p:spPr>
        <p:txBody>
          <a:bodyPr vert="horz" wrap="square" lIns="0" tIns="13335" rIns="0" bIns="0" rtlCol="0">
            <a:spAutoFit/>
          </a:bodyPr>
          <a:lstStyle/>
          <a:p>
            <a:pPr marL="12700" marR="0" lvl="0" indent="0" defTabSz="914400" eaLnBrk="1" fontAlgn="auto" latinLnBrk="0" hangingPunct="1">
              <a:lnSpc>
                <a:spcPts val="1460"/>
              </a:lnSpc>
              <a:spcBef>
                <a:spcPts val="10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131st</a:t>
            </a:r>
            <a:r>
              <a:rPr kumimoji="0" sz="1400" b="1" i="0" u="none" strike="noStrike" kern="0" cap="none" spc="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25" normalizeH="0" baseline="0" noProof="0" dirty="0">
                <a:ln>
                  <a:noFill/>
                </a:ln>
                <a:solidFill>
                  <a:sysClr val="windowText" lastClr="000000"/>
                </a:solidFill>
                <a:effectLst/>
                <a:uLnTx/>
                <a:uFillTx/>
                <a:latin typeface="Arial Rounded MT Bold"/>
                <a:cs typeface="Arial Rounded MT Bold"/>
              </a:rPr>
              <a:t>Ave</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12700" marR="0" lvl="0" indent="0" defTabSz="914400" eaLnBrk="1" fontAlgn="auto" latinLnBrk="0" hangingPunct="1">
              <a:lnSpc>
                <a:spcPts val="146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&amp;</a:t>
            </a:r>
            <a:r>
              <a:rPr kumimoji="0" sz="1400" b="1"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VA</a:t>
            </a:r>
            <a:r>
              <a:rPr kumimoji="0" sz="1400" b="1"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Hospital</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191135" marR="0" lvl="0" indent="0" defTabSz="914400" eaLnBrk="1" fontAlgn="auto" latinLnBrk="0" hangingPunct="1">
              <a:lnSpc>
                <a:spcPts val="1460"/>
              </a:lnSpc>
              <a:spcBef>
                <a:spcPts val="7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Sky</a:t>
            </a:r>
            <a:r>
              <a:rPr kumimoji="0" sz="1400" b="1" i="0" u="none" strike="noStrike" kern="0" cap="none" spc="-45"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20" normalizeH="0" baseline="0" noProof="0" dirty="0">
                <a:ln>
                  <a:noFill/>
                </a:ln>
                <a:solidFill>
                  <a:sysClr val="windowText" lastClr="000000"/>
                </a:solidFill>
                <a:effectLst/>
                <a:uLnTx/>
                <a:uFillTx/>
                <a:latin typeface="Arial Rounded MT Bold"/>
                <a:cs typeface="Arial Rounded MT Bold"/>
              </a:rPr>
              <a:t>Walk</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191135" marR="0" lvl="0" indent="0" defTabSz="914400" eaLnBrk="1" fontAlgn="auto" latinLnBrk="0" hangingPunct="1">
              <a:lnSpc>
                <a:spcPts val="146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&amp;</a:t>
            </a:r>
            <a:r>
              <a:rPr kumimoji="0" sz="1400" b="1"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0" normalizeH="0" baseline="0" noProof="0" dirty="0">
                <a:ln>
                  <a:noFill/>
                </a:ln>
                <a:solidFill>
                  <a:sysClr val="windowText" lastClr="000000"/>
                </a:solidFill>
                <a:effectLst/>
                <a:uLnTx/>
                <a:uFillTx/>
                <a:latin typeface="Arial Rounded MT Bold"/>
                <a:cs typeface="Arial Rounded MT Bold"/>
              </a:rPr>
              <a:t>VA</a:t>
            </a:r>
            <a:r>
              <a:rPr kumimoji="0" sz="1400" b="1"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400" b="1" i="0" u="none" strike="noStrike" kern="0" cap="none" spc="-10" normalizeH="0" baseline="0" noProof="0" dirty="0">
                <a:ln>
                  <a:noFill/>
                </a:ln>
                <a:solidFill>
                  <a:sysClr val="windowText" lastClr="000000"/>
                </a:solidFill>
                <a:effectLst/>
                <a:uLnTx/>
                <a:uFillTx/>
                <a:latin typeface="Arial Rounded MT Bold"/>
                <a:cs typeface="Arial Rounded MT Bold"/>
              </a:rPr>
              <a:t>Hospital</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p:txBody>
      </p:sp>
      <p:sp>
        <p:nvSpPr>
          <p:cNvPr id="12" name="object 12"/>
          <p:cNvSpPr txBox="1"/>
          <p:nvPr/>
        </p:nvSpPr>
        <p:spPr>
          <a:xfrm>
            <a:off x="1222039" y="6526453"/>
            <a:ext cx="533908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0" normalizeH="0" baseline="0" noProof="0" dirty="0">
                <a:ln>
                  <a:noFill/>
                </a:ln>
                <a:solidFill>
                  <a:srgbClr val="AEABAB"/>
                </a:solidFill>
                <a:effectLst/>
                <a:uLnTx/>
                <a:uFillTx/>
                <a:latin typeface="Arial"/>
                <a:cs typeface="Arial"/>
              </a:rPr>
              <a:t>*</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station</a:t>
            </a:r>
            <a:r>
              <a:rPr kumimoji="0" sz="1600" b="0" i="1" u="none" strike="noStrike" kern="0" cap="none" spc="-4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area</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exact</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locations</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are</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subject</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to</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further</a:t>
            </a:r>
            <a:r>
              <a:rPr kumimoji="0" sz="1600" b="0" i="1" u="none" strike="noStrike" kern="0" cap="none" spc="-15"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analysis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6374150" y="2395323"/>
            <a:ext cx="1635125" cy="848360"/>
          </a:xfrm>
          <a:prstGeom prst="rect">
            <a:avLst/>
          </a:prstGeom>
        </p:spPr>
        <p:txBody>
          <a:bodyPr vert="horz" wrap="square" lIns="0" tIns="12700" rIns="0" bIns="0" rtlCol="0">
            <a:spAutoFit/>
          </a:bodyPr>
          <a:lstStyle/>
          <a:p>
            <a:pPr marL="207645" marR="5080" lvl="0" indent="-19558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001F5F"/>
                </a:solidFill>
                <a:effectLst/>
                <a:uLnTx/>
                <a:uFillTx/>
                <a:latin typeface="Arial"/>
                <a:cs typeface="Arial"/>
              </a:rPr>
              <a:t>10-to-15-minute </a:t>
            </a:r>
            <a:r>
              <a:rPr kumimoji="0" sz="1800" b="0" i="0" u="none" strike="noStrike" kern="0" cap="none" spc="0" normalizeH="0" baseline="0" noProof="0" dirty="0">
                <a:ln>
                  <a:noFill/>
                </a:ln>
                <a:solidFill>
                  <a:srgbClr val="001F5F"/>
                </a:solidFill>
                <a:effectLst/>
                <a:uLnTx/>
                <a:uFillTx/>
                <a:latin typeface="Arial"/>
                <a:cs typeface="Arial"/>
              </a:rPr>
              <a:t>bus</a:t>
            </a:r>
            <a:r>
              <a:rPr kumimoji="0" sz="1800" b="0" i="0" u="none" strike="noStrike" kern="0" cap="none" spc="-15" normalizeH="0" baseline="0" noProof="0" dirty="0">
                <a:ln>
                  <a:noFill/>
                </a:ln>
                <a:solidFill>
                  <a:srgbClr val="001F5F"/>
                </a:solidFill>
                <a:effectLst/>
                <a:uLnTx/>
                <a:uFillTx/>
                <a:latin typeface="Arial"/>
                <a:cs typeface="Arial"/>
              </a:rPr>
              <a:t> </a:t>
            </a:r>
            <a:r>
              <a:rPr kumimoji="0" sz="1800" b="0" i="0" u="none" strike="noStrike" kern="0" cap="none" spc="-10" normalizeH="0" baseline="0" noProof="0" dirty="0">
                <a:ln>
                  <a:noFill/>
                </a:ln>
                <a:solidFill>
                  <a:srgbClr val="001F5F"/>
                </a:solidFill>
                <a:effectLst/>
                <a:uLnTx/>
                <a:uFillTx/>
                <a:latin typeface="Arial"/>
                <a:cs typeface="Arial"/>
              </a:rPr>
              <a:t>service,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62865"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Arial"/>
                <a:cs typeface="Arial"/>
              </a:rPr>
              <a:t>19</a:t>
            </a:r>
            <a:r>
              <a:rPr kumimoji="0" sz="1800" b="0" i="0" u="none" strike="noStrike" kern="0" cap="none" spc="-20" normalizeH="0" baseline="0" noProof="0" dirty="0">
                <a:ln>
                  <a:noFill/>
                </a:ln>
                <a:solidFill>
                  <a:srgbClr val="001F5F"/>
                </a:solidFill>
                <a:effectLst/>
                <a:uLnTx/>
                <a:uFillTx/>
                <a:latin typeface="Arial"/>
                <a:cs typeface="Arial"/>
              </a:rPr>
              <a:t> </a:t>
            </a:r>
            <a:r>
              <a:rPr kumimoji="0" sz="1800" b="0" i="0" u="none" strike="noStrike" kern="0" cap="none" spc="0" normalizeH="0" baseline="0" noProof="0" dirty="0">
                <a:ln>
                  <a:noFill/>
                </a:ln>
                <a:solidFill>
                  <a:srgbClr val="001F5F"/>
                </a:solidFill>
                <a:effectLst/>
                <a:uLnTx/>
                <a:uFillTx/>
                <a:latin typeface="Arial"/>
                <a:cs typeface="Arial"/>
              </a:rPr>
              <a:t>hours a</a:t>
            </a:r>
            <a:r>
              <a:rPr kumimoji="0" sz="1800" b="0" i="0" u="none" strike="noStrike" kern="0" cap="none" spc="-15" normalizeH="0" baseline="0" noProof="0" dirty="0">
                <a:ln>
                  <a:noFill/>
                </a:ln>
                <a:solidFill>
                  <a:srgbClr val="001F5F"/>
                </a:solidFill>
                <a:effectLst/>
                <a:uLnTx/>
                <a:uFillTx/>
                <a:latin typeface="Arial"/>
                <a:cs typeface="Arial"/>
              </a:rPr>
              <a:t> </a:t>
            </a:r>
            <a:r>
              <a:rPr kumimoji="0" sz="1800" b="0" i="0" u="none" strike="noStrike" kern="0" cap="none" spc="-25" normalizeH="0" baseline="0" noProof="0" dirty="0">
                <a:ln>
                  <a:noFill/>
                </a:ln>
                <a:solidFill>
                  <a:srgbClr val="001F5F"/>
                </a:solidFill>
                <a:effectLst/>
                <a:uLnTx/>
                <a:uFillTx/>
                <a:latin typeface="Arial"/>
                <a:cs typeface="Arial"/>
              </a:rPr>
              <a:t>day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Tampa</a:t>
            </a:r>
            <a:r>
              <a:rPr spc="-250" dirty="0"/>
              <a:t> </a:t>
            </a:r>
            <a:r>
              <a:rPr dirty="0"/>
              <a:t>Arterial</a:t>
            </a:r>
            <a:r>
              <a:rPr spc="-110" dirty="0"/>
              <a:t> </a:t>
            </a:r>
            <a:r>
              <a:rPr spc="45" dirty="0"/>
              <a:t>BR</a:t>
            </a:r>
            <a:r>
              <a:rPr spc="-450" dirty="0"/>
              <a:t>T</a:t>
            </a:r>
            <a:r>
              <a:rPr spc="50" dirty="0"/>
              <a:t>:</a:t>
            </a:r>
            <a:r>
              <a:rPr spc="-110" dirty="0"/>
              <a:t> </a:t>
            </a:r>
            <a:r>
              <a:rPr spc="-10" dirty="0"/>
              <a:t>Streetscape</a:t>
            </a:r>
          </a:p>
        </p:txBody>
      </p:sp>
      <p:grpSp>
        <p:nvGrpSpPr>
          <p:cNvPr id="3" name="object 3"/>
          <p:cNvGrpSpPr/>
          <p:nvPr/>
        </p:nvGrpSpPr>
        <p:grpSpPr>
          <a:xfrm>
            <a:off x="473963" y="1749552"/>
            <a:ext cx="10487025" cy="996950"/>
            <a:chOff x="473963" y="1749552"/>
            <a:chExt cx="10487025" cy="996950"/>
          </a:xfrm>
        </p:grpSpPr>
        <p:pic>
          <p:nvPicPr>
            <p:cNvPr id="4" name="object 4"/>
            <p:cNvPicPr/>
            <p:nvPr/>
          </p:nvPicPr>
          <p:blipFill>
            <a:blip r:embed="rId2" cstate="print"/>
            <a:stretch>
              <a:fillRect/>
            </a:stretch>
          </p:blipFill>
          <p:spPr>
            <a:xfrm>
              <a:off x="2106168" y="1755647"/>
              <a:ext cx="7132320" cy="990599"/>
            </a:xfrm>
            <a:prstGeom prst="rect">
              <a:avLst/>
            </a:prstGeom>
          </p:spPr>
        </p:pic>
        <p:pic>
          <p:nvPicPr>
            <p:cNvPr id="5" name="object 5"/>
            <p:cNvPicPr/>
            <p:nvPr/>
          </p:nvPicPr>
          <p:blipFill>
            <a:blip r:embed="rId3" cstate="print"/>
            <a:stretch>
              <a:fillRect/>
            </a:stretch>
          </p:blipFill>
          <p:spPr>
            <a:xfrm>
              <a:off x="473963" y="1749552"/>
              <a:ext cx="975360" cy="990599"/>
            </a:xfrm>
            <a:prstGeom prst="rect">
              <a:avLst/>
            </a:prstGeom>
          </p:spPr>
        </p:pic>
        <p:pic>
          <p:nvPicPr>
            <p:cNvPr id="6" name="object 6"/>
            <p:cNvPicPr/>
            <p:nvPr/>
          </p:nvPicPr>
          <p:blipFill>
            <a:blip r:embed="rId4" cstate="print"/>
            <a:stretch>
              <a:fillRect/>
            </a:stretch>
          </p:blipFill>
          <p:spPr>
            <a:xfrm>
              <a:off x="1374647" y="1753057"/>
              <a:ext cx="736091" cy="981075"/>
            </a:xfrm>
            <a:prstGeom prst="rect">
              <a:avLst/>
            </a:prstGeom>
          </p:spPr>
        </p:pic>
        <p:pic>
          <p:nvPicPr>
            <p:cNvPr id="7" name="object 7"/>
            <p:cNvPicPr/>
            <p:nvPr/>
          </p:nvPicPr>
          <p:blipFill>
            <a:blip r:embed="rId5" cstate="print"/>
            <a:stretch>
              <a:fillRect/>
            </a:stretch>
          </p:blipFill>
          <p:spPr>
            <a:xfrm>
              <a:off x="9809987" y="1749552"/>
              <a:ext cx="1150607" cy="990599"/>
            </a:xfrm>
            <a:prstGeom prst="rect">
              <a:avLst/>
            </a:prstGeom>
          </p:spPr>
        </p:pic>
        <p:pic>
          <p:nvPicPr>
            <p:cNvPr id="8" name="object 8"/>
            <p:cNvPicPr/>
            <p:nvPr/>
          </p:nvPicPr>
          <p:blipFill>
            <a:blip r:embed="rId6" cstate="print"/>
            <a:stretch>
              <a:fillRect/>
            </a:stretch>
          </p:blipFill>
          <p:spPr>
            <a:xfrm>
              <a:off x="9203435" y="1759826"/>
              <a:ext cx="800100" cy="971538"/>
            </a:xfrm>
            <a:prstGeom prst="rect">
              <a:avLst/>
            </a:prstGeom>
          </p:spPr>
        </p:pic>
      </p:grpSp>
      <p:grpSp>
        <p:nvGrpSpPr>
          <p:cNvPr id="9" name="object 9"/>
          <p:cNvGrpSpPr/>
          <p:nvPr/>
        </p:nvGrpSpPr>
        <p:grpSpPr>
          <a:xfrm>
            <a:off x="490727" y="3977640"/>
            <a:ext cx="8975725" cy="943610"/>
            <a:chOff x="490727" y="3977640"/>
            <a:chExt cx="8975725" cy="943610"/>
          </a:xfrm>
        </p:grpSpPr>
        <p:pic>
          <p:nvPicPr>
            <p:cNvPr id="10" name="object 10"/>
            <p:cNvPicPr/>
            <p:nvPr/>
          </p:nvPicPr>
          <p:blipFill>
            <a:blip r:embed="rId7" cstate="print"/>
            <a:stretch>
              <a:fillRect/>
            </a:stretch>
          </p:blipFill>
          <p:spPr>
            <a:xfrm>
              <a:off x="6170675" y="3977640"/>
              <a:ext cx="3295433" cy="943343"/>
            </a:xfrm>
            <a:prstGeom prst="rect">
              <a:avLst/>
            </a:prstGeom>
          </p:spPr>
        </p:pic>
        <p:pic>
          <p:nvPicPr>
            <p:cNvPr id="11" name="object 11"/>
            <p:cNvPicPr/>
            <p:nvPr/>
          </p:nvPicPr>
          <p:blipFill>
            <a:blip r:embed="rId8" cstate="print"/>
            <a:stretch>
              <a:fillRect/>
            </a:stretch>
          </p:blipFill>
          <p:spPr>
            <a:xfrm>
              <a:off x="3061716" y="3977640"/>
              <a:ext cx="1438643" cy="943343"/>
            </a:xfrm>
            <a:prstGeom prst="rect">
              <a:avLst/>
            </a:prstGeom>
          </p:spPr>
        </p:pic>
        <p:pic>
          <p:nvPicPr>
            <p:cNvPr id="12" name="object 12"/>
            <p:cNvPicPr/>
            <p:nvPr/>
          </p:nvPicPr>
          <p:blipFill>
            <a:blip r:embed="rId9" cstate="print"/>
            <a:stretch>
              <a:fillRect/>
            </a:stretch>
          </p:blipFill>
          <p:spPr>
            <a:xfrm>
              <a:off x="4500372" y="3977640"/>
              <a:ext cx="923544" cy="932688"/>
            </a:xfrm>
            <a:prstGeom prst="rect">
              <a:avLst/>
            </a:prstGeom>
          </p:spPr>
        </p:pic>
        <p:pic>
          <p:nvPicPr>
            <p:cNvPr id="13" name="object 13"/>
            <p:cNvPicPr/>
            <p:nvPr/>
          </p:nvPicPr>
          <p:blipFill>
            <a:blip r:embed="rId10" cstate="print"/>
            <a:stretch>
              <a:fillRect/>
            </a:stretch>
          </p:blipFill>
          <p:spPr>
            <a:xfrm>
              <a:off x="5385816" y="3977640"/>
              <a:ext cx="800100" cy="932675"/>
            </a:xfrm>
            <a:prstGeom prst="rect">
              <a:avLst/>
            </a:prstGeom>
          </p:spPr>
        </p:pic>
        <p:pic>
          <p:nvPicPr>
            <p:cNvPr id="14" name="object 14"/>
            <p:cNvPicPr/>
            <p:nvPr/>
          </p:nvPicPr>
          <p:blipFill>
            <a:blip r:embed="rId11" cstate="print"/>
            <a:stretch>
              <a:fillRect/>
            </a:stretch>
          </p:blipFill>
          <p:spPr>
            <a:xfrm>
              <a:off x="490727" y="3977640"/>
              <a:ext cx="1866899" cy="943343"/>
            </a:xfrm>
            <a:prstGeom prst="rect">
              <a:avLst/>
            </a:prstGeom>
          </p:spPr>
        </p:pic>
        <p:pic>
          <p:nvPicPr>
            <p:cNvPr id="15" name="object 15"/>
            <p:cNvPicPr/>
            <p:nvPr/>
          </p:nvPicPr>
          <p:blipFill>
            <a:blip r:embed="rId12" cstate="print"/>
            <a:stretch>
              <a:fillRect/>
            </a:stretch>
          </p:blipFill>
          <p:spPr>
            <a:xfrm>
              <a:off x="1359408" y="3977640"/>
              <a:ext cx="757428" cy="943343"/>
            </a:xfrm>
            <a:prstGeom prst="rect">
              <a:avLst/>
            </a:prstGeom>
          </p:spPr>
        </p:pic>
        <p:pic>
          <p:nvPicPr>
            <p:cNvPr id="16" name="object 16"/>
            <p:cNvPicPr/>
            <p:nvPr/>
          </p:nvPicPr>
          <p:blipFill>
            <a:blip r:embed="rId13" cstate="print"/>
            <a:stretch>
              <a:fillRect/>
            </a:stretch>
          </p:blipFill>
          <p:spPr>
            <a:xfrm>
              <a:off x="2356104" y="3977640"/>
              <a:ext cx="736079" cy="932675"/>
            </a:xfrm>
            <a:prstGeom prst="rect">
              <a:avLst/>
            </a:prstGeom>
          </p:spPr>
        </p:pic>
      </p:grpSp>
      <p:sp>
        <p:nvSpPr>
          <p:cNvPr id="17" name="object 17"/>
          <p:cNvSpPr txBox="1"/>
          <p:nvPr/>
        </p:nvSpPr>
        <p:spPr>
          <a:xfrm>
            <a:off x="552704" y="5821950"/>
            <a:ext cx="10816590" cy="973455"/>
          </a:xfrm>
          <a:prstGeom prst="rect">
            <a:avLst/>
          </a:prstGeom>
        </p:spPr>
        <p:txBody>
          <a:bodyPr vert="horz" wrap="square" lIns="0" tIns="12065" rIns="0" bIns="0" rtlCol="0">
            <a:spAutoFit/>
          </a:bodyPr>
          <a:lstStyle/>
          <a:p>
            <a:pPr marL="149860" marR="1455420" lvl="0" indent="-137795" defTabSz="914400" eaLnBrk="1" fontAlgn="auto" latinLnBrk="0" hangingPunct="1">
              <a:lnSpc>
                <a:spcPct val="100000"/>
              </a:lnSpc>
              <a:spcBef>
                <a:spcPts val="95"/>
              </a:spcBef>
              <a:spcAft>
                <a:spcPts val="0"/>
              </a:spcAft>
              <a:buClrTx/>
              <a:buSzTx/>
              <a:buFontTx/>
              <a:buChar char="*"/>
              <a:tabLst>
                <a:tab pos="182880" algn="l"/>
              </a:tabLst>
              <a:defRPr/>
            </a:pPr>
            <a:r>
              <a:rPr kumimoji="0" sz="1600" b="0" i="1" u="none" strike="noStrike" kern="0" cap="none" spc="0" normalizeH="0" baseline="0" noProof="0" dirty="0">
                <a:ln>
                  <a:noFill/>
                </a:ln>
                <a:solidFill>
                  <a:srgbClr val="AEABAB"/>
                </a:solidFill>
                <a:effectLst/>
                <a:uLnTx/>
                <a:uFillTx/>
                <a:latin typeface="Arial"/>
                <a:cs typeface="Arial"/>
              </a:rPr>
              <a:t>“Preferred”</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and</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20" normalizeH="0" baseline="0" noProof="0" dirty="0">
                <a:ln>
                  <a:noFill/>
                </a:ln>
                <a:solidFill>
                  <a:srgbClr val="AEABAB"/>
                </a:solidFill>
                <a:effectLst/>
                <a:uLnTx/>
                <a:uFillTx/>
                <a:latin typeface="Arial"/>
                <a:cs typeface="Arial"/>
              </a:rPr>
              <a:t>“Lower-</a:t>
            </a:r>
            <a:r>
              <a:rPr kumimoji="0" sz="1600" b="0" i="1" u="none" strike="noStrike" kern="0" cap="none" spc="0" normalizeH="0" baseline="0" noProof="0" dirty="0">
                <a:ln>
                  <a:noFill/>
                </a:ln>
                <a:solidFill>
                  <a:srgbClr val="AEABAB"/>
                </a:solidFill>
                <a:effectLst/>
                <a:uLnTx/>
                <a:uFillTx/>
                <a:latin typeface="Arial"/>
                <a:cs typeface="Arial"/>
              </a:rPr>
              <a:t>Cost”</a:t>
            </a:r>
            <a:r>
              <a:rPr kumimoji="0" sz="1600" b="0" i="1" u="none" strike="noStrike" kern="0" cap="none" spc="-7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Alternatives</a:t>
            </a:r>
            <a:r>
              <a:rPr kumimoji="0" sz="1600" b="0" i="1" u="none" strike="noStrike" kern="0" cap="none" spc="-4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were</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outcomes</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of</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45" normalizeH="0" baseline="0" noProof="0" dirty="0">
                <a:ln>
                  <a:noFill/>
                </a:ln>
                <a:solidFill>
                  <a:srgbClr val="AEABAB"/>
                </a:solidFill>
                <a:effectLst/>
                <a:uLnTx/>
                <a:uFillTx/>
                <a:latin typeface="Arial"/>
                <a:cs typeface="Arial"/>
              </a:rPr>
              <a:t>Tampa</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Arterial</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BRT</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Study;</a:t>
            </a:r>
            <a:r>
              <a:rPr kumimoji="0" sz="1600" b="0" i="1" u="none" strike="noStrike" kern="0" cap="none" spc="50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FDOT’s</a:t>
            </a:r>
            <a:r>
              <a:rPr kumimoji="0" sz="1600" b="0" i="1" u="none" strike="noStrike" kern="0" cap="none" spc="-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ongoing</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PD&amp;E</a:t>
            </a:r>
            <a:r>
              <a:rPr kumimoji="0" sz="1600" b="0" i="1" u="none" strike="noStrike" kern="0" cap="none" spc="-6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study</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along</a:t>
            </a:r>
            <a:r>
              <a:rPr kumimoji="0" sz="1600" b="0" i="1" u="none" strike="noStrike" kern="0" cap="none" spc="-60"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Fowler</a:t>
            </a:r>
            <a:r>
              <a:rPr kumimoji="0" sz="1600" b="0" i="1" u="none" strike="noStrike" kern="0" cap="none" spc="-10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Avenue</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will</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take</a:t>
            </a:r>
            <a:r>
              <a:rPr kumimoji="0" sz="1600" b="0" i="1" u="none" strike="noStrike" kern="0" cap="none" spc="-5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these</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and</a:t>
            </a:r>
            <a:r>
              <a:rPr kumimoji="0" sz="1600" b="0" i="1" u="none" strike="noStrike" kern="0" cap="none" spc="-5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other</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alternatives</a:t>
            </a:r>
            <a:r>
              <a:rPr kumimoji="0" sz="1600" b="0" i="1" u="none" strike="noStrike" kern="0" cap="none" spc="-6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step</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further</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9860" marR="0" lvl="0" indent="-137795" defTabSz="914400" eaLnBrk="1" fontAlgn="auto" latinLnBrk="0" hangingPunct="1">
              <a:lnSpc>
                <a:spcPts val="1739"/>
              </a:lnSpc>
              <a:spcBef>
                <a:spcPts val="0"/>
              </a:spcBef>
              <a:spcAft>
                <a:spcPts val="0"/>
              </a:spcAft>
              <a:buClrTx/>
              <a:buSzTx/>
              <a:buFontTx/>
              <a:buChar char="*"/>
              <a:tabLst>
                <a:tab pos="150495" algn="l"/>
              </a:tabLst>
              <a:defRPr/>
            </a:pPr>
            <a:r>
              <a:rPr kumimoji="0" sz="1600" b="0" i="1" u="none" strike="noStrike" kern="0" cap="none" spc="0" normalizeH="0" baseline="0" noProof="0" dirty="0">
                <a:ln>
                  <a:noFill/>
                </a:ln>
                <a:solidFill>
                  <a:srgbClr val="AEABAB"/>
                </a:solidFill>
                <a:effectLst/>
                <a:uLnTx/>
                <a:uFillTx/>
                <a:latin typeface="Arial"/>
                <a:cs typeface="Arial"/>
              </a:rPr>
              <a:t>costs</a:t>
            </a:r>
            <a:r>
              <a:rPr kumimoji="0" sz="1600" b="0" i="1" u="none" strike="noStrike" kern="0" cap="none" spc="-6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are</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for</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entire</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corridor,</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not</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just</a:t>
            </a:r>
            <a:r>
              <a:rPr kumimoji="0" sz="1600" b="0" i="1" u="none" strike="noStrike" kern="0" cap="none" spc="-45"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Fowler</a:t>
            </a:r>
            <a:r>
              <a:rPr kumimoji="0" sz="1600" b="0" i="1" u="none" strike="noStrike" kern="0" cap="none" spc="-10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Avenue;</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estimated</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by</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a:t>
            </a:r>
            <a:r>
              <a:rPr kumimoji="0" sz="1600" b="0" i="1" u="none" strike="noStrike" kern="0" cap="none" spc="-45" normalizeH="0" baseline="0" noProof="0" dirty="0">
                <a:ln>
                  <a:noFill/>
                </a:ln>
                <a:solidFill>
                  <a:srgbClr val="AEABAB"/>
                </a:solidFill>
                <a:effectLst/>
                <a:uLnTx/>
                <a:uFillTx/>
                <a:latin typeface="Arial"/>
                <a:cs typeface="Arial"/>
              </a:rPr>
              <a:t> Tampa</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Arterial</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BRT</a:t>
            </a:r>
            <a:r>
              <a:rPr kumimoji="0" sz="1600" b="0" i="1" u="none" strike="noStrike" kern="0" cap="none" spc="-60"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Study,</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updated</a:t>
            </a:r>
            <a:r>
              <a:rPr kumimoji="0" sz="1600" b="0" i="1" u="none" strike="noStrike" kern="0" cap="none" spc="-3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Jan</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20" normalizeH="0" baseline="0" noProof="0" dirty="0">
                <a:ln>
                  <a:noFill/>
                </a:ln>
                <a:solidFill>
                  <a:srgbClr val="AEABAB"/>
                </a:solidFill>
                <a:effectLst/>
                <a:uLnTx/>
                <a:uFillTx/>
                <a:latin typeface="Arial"/>
                <a:cs typeface="Arial"/>
              </a:rPr>
              <a:t>2022</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9860" marR="0" lvl="0" indent="-137160" defTabSz="914400" eaLnBrk="1" fontAlgn="auto" latinLnBrk="0" hangingPunct="1">
              <a:lnSpc>
                <a:spcPts val="1885"/>
              </a:lnSpc>
              <a:spcBef>
                <a:spcPts val="0"/>
              </a:spcBef>
              <a:spcAft>
                <a:spcPts val="0"/>
              </a:spcAft>
              <a:buClrTx/>
              <a:buSzTx/>
              <a:buFontTx/>
              <a:buChar char="*"/>
              <a:tabLst>
                <a:tab pos="149860" algn="l"/>
              </a:tabLst>
              <a:defRPr/>
            </a:pPr>
            <a:r>
              <a:rPr kumimoji="0" sz="1600" b="0" i="1" u="none" strike="noStrike" kern="0" cap="none" spc="0" normalizeH="0" baseline="0" noProof="0" dirty="0">
                <a:ln>
                  <a:noFill/>
                </a:ln>
                <a:solidFill>
                  <a:srgbClr val="AEABAB"/>
                </a:solidFill>
                <a:effectLst/>
                <a:uLnTx/>
                <a:uFillTx/>
                <a:latin typeface="Arial"/>
                <a:cs typeface="Arial"/>
              </a:rPr>
              <a:t>graphics</a:t>
            </a:r>
            <a:r>
              <a:rPr kumimoji="0" sz="1600" b="0" i="1" u="none" strike="noStrike" kern="0" cap="none" spc="-8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adapted</a:t>
            </a:r>
            <a:r>
              <a:rPr kumimoji="0" sz="1600" b="0" i="1" u="none" strike="noStrike" kern="0" cap="none" spc="-4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from</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20" normalizeH="0" baseline="0" noProof="0" dirty="0">
                <a:ln>
                  <a:noFill/>
                </a:ln>
                <a:solidFill>
                  <a:srgbClr val="AEABAB"/>
                </a:solidFill>
                <a:effectLst/>
                <a:uLnTx/>
                <a:uFillTx/>
                <a:latin typeface="Arial"/>
                <a:cs typeface="Arial"/>
              </a:rPr>
              <a:t>Technical</a:t>
            </a:r>
            <a:r>
              <a:rPr kumimoji="0" sz="1600" b="0" i="1" u="none" strike="noStrike" kern="0" cap="none" spc="-7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Memorandum #2</a:t>
            </a:r>
            <a:r>
              <a:rPr kumimoji="0" sz="1600" b="0" i="1" u="none" strike="noStrike" kern="0" cap="none" spc="-5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from</a:t>
            </a:r>
            <a:r>
              <a:rPr kumimoji="0" sz="1600" b="0" i="1" u="none" strike="noStrike" kern="0" cap="none" spc="-3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the</a:t>
            </a:r>
            <a:r>
              <a:rPr kumimoji="0" sz="1600" b="0" i="1" u="none" strike="noStrike" kern="0" cap="none" spc="-45" normalizeH="0" baseline="0" noProof="0" dirty="0">
                <a:ln>
                  <a:noFill/>
                </a:ln>
                <a:solidFill>
                  <a:srgbClr val="AEABAB"/>
                </a:solidFill>
                <a:effectLst/>
                <a:uLnTx/>
                <a:uFillTx/>
                <a:latin typeface="Arial"/>
                <a:cs typeface="Arial"/>
              </a:rPr>
              <a:t> Tampa</a:t>
            </a:r>
            <a:r>
              <a:rPr kumimoji="0" sz="1600" b="0" i="1" u="none" strike="noStrike" kern="0" cap="none" spc="-6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Arterial</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BRT</a:t>
            </a:r>
            <a:r>
              <a:rPr kumimoji="0" sz="1600" b="0" i="1" u="none" strike="noStrike" kern="0" cap="none" spc="-55"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Study</a:t>
            </a:r>
            <a:r>
              <a:rPr kumimoji="0" sz="1600" b="0" i="1" u="none" strike="noStrike" kern="0" cap="none" spc="-50" normalizeH="0" baseline="0" noProof="0" dirty="0">
                <a:ln>
                  <a:noFill/>
                </a:ln>
                <a:solidFill>
                  <a:srgbClr val="AEABAB"/>
                </a:solidFill>
                <a:effectLst/>
                <a:uLnTx/>
                <a:uFillTx/>
                <a:latin typeface="Arial"/>
                <a:cs typeface="Arial"/>
              </a:rPr>
              <a:t> </a:t>
            </a:r>
            <a:r>
              <a:rPr kumimoji="0" sz="1600" b="0" i="1" u="none" strike="noStrike" kern="0" cap="none" spc="0" normalizeH="0" baseline="0" noProof="0" dirty="0">
                <a:ln>
                  <a:noFill/>
                </a:ln>
                <a:solidFill>
                  <a:srgbClr val="AEABAB"/>
                </a:solidFill>
                <a:effectLst/>
                <a:uLnTx/>
                <a:uFillTx/>
                <a:latin typeface="Arial"/>
                <a:cs typeface="Arial"/>
              </a:rPr>
              <a:t>(Oct</a:t>
            </a:r>
            <a:r>
              <a:rPr kumimoji="0" sz="1600" b="0" i="1" u="none" strike="noStrike" kern="0" cap="none" spc="-20" normalizeH="0" baseline="0" noProof="0" dirty="0">
                <a:ln>
                  <a:noFill/>
                </a:ln>
                <a:solidFill>
                  <a:srgbClr val="AEABAB"/>
                </a:solidFill>
                <a:effectLst/>
                <a:uLnTx/>
                <a:uFillTx/>
                <a:latin typeface="Arial"/>
                <a:cs typeface="Arial"/>
              </a:rPr>
              <a:t> </a:t>
            </a:r>
            <a:r>
              <a:rPr kumimoji="0" sz="1600" b="0" i="1" u="none" strike="noStrike" kern="0" cap="none" spc="-10" normalizeH="0" baseline="0" noProof="0" dirty="0">
                <a:ln>
                  <a:noFill/>
                </a:ln>
                <a:solidFill>
                  <a:srgbClr val="AEABAB"/>
                </a:solidFill>
                <a:effectLst/>
                <a:uLnTx/>
                <a:uFillTx/>
                <a:latin typeface="Arial"/>
                <a:cs typeface="Arial"/>
              </a:rPr>
              <a:t>2020)</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449416" y="1384485"/>
            <a:ext cx="79724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Rounded MT Bold"/>
                <a:cs typeface="Arial Rounded MT Bold"/>
              </a:rPr>
              <a:t>Preferred</a:t>
            </a:r>
            <a:r>
              <a:rPr kumimoji="0" sz="1800" b="0" i="0" u="none" strike="noStrike" kern="0" cap="none" spc="-6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Alternative</a:t>
            </a:r>
            <a:r>
              <a:rPr kumimoji="0" sz="1800" b="0"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for</a:t>
            </a:r>
            <a:r>
              <a:rPr kumimoji="0" sz="1800" b="0" i="0" u="none" strike="noStrike" kern="0" cap="none" spc="-55"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Fowler</a:t>
            </a:r>
            <a:r>
              <a:rPr kumimoji="0" sz="1800" b="0" i="0" u="none" strike="noStrike" kern="0" cap="none" spc="-6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Avenue:</a:t>
            </a:r>
            <a:r>
              <a:rPr kumimoji="0" sz="1800" b="0" i="0" u="none" strike="noStrike" kern="0" cap="none" spc="-3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10" normalizeH="0" baseline="0" noProof="0" dirty="0">
                <a:ln>
                  <a:noFill/>
                </a:ln>
                <a:solidFill>
                  <a:sysClr val="windowText" lastClr="000000"/>
                </a:solidFill>
                <a:effectLst/>
                <a:uLnTx/>
                <a:uFillTx/>
                <a:latin typeface="Arial"/>
                <a:cs typeface="Arial"/>
              </a:rPr>
              <a:t>Bus-</a:t>
            </a:r>
            <a:r>
              <a:rPr kumimoji="0" sz="1800" b="0" i="0" u="none" strike="noStrike" kern="0" cap="none" spc="0" normalizeH="0" baseline="0" noProof="0" dirty="0">
                <a:ln>
                  <a:noFill/>
                </a:ln>
                <a:solidFill>
                  <a:sysClr val="windowText" lastClr="000000"/>
                </a:solidFill>
                <a:effectLst/>
                <a:uLnTx/>
                <a:uFillTx/>
                <a:latin typeface="Arial"/>
                <a:cs typeface="Arial"/>
              </a:rPr>
              <a:t>Only</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Lanes,</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Median-Running</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449187" y="4534017"/>
            <a:ext cx="5944870" cy="988060"/>
          </a:xfrm>
          <a:prstGeom prst="rect">
            <a:avLst/>
          </a:prstGeom>
        </p:spPr>
        <p:txBody>
          <a:bodyPr vert="horz" wrap="square" lIns="0" tIns="102870" rIns="0" bIns="0" rtlCol="0">
            <a:spAutoFit/>
          </a:bodyPr>
          <a:lstStyle/>
          <a:p>
            <a:pPr marL="1118870" marR="0" lvl="0" indent="0" defTabSz="914400" eaLnBrk="1" fontAlgn="auto" latinLnBrk="0" hangingPunct="1">
              <a:lnSpc>
                <a:spcPct val="100000"/>
              </a:lnSpc>
              <a:spcBef>
                <a:spcPts val="81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Rounded MT Bold"/>
                <a:cs typeface="Arial Rounded MT Bold"/>
              </a:rPr>
              <a:t>B</a:t>
            </a:r>
            <a:r>
              <a:rPr kumimoji="0" sz="1400" b="0" i="0" u="none" strike="noStrike" kern="0" cap="none" spc="5" normalizeH="0" baseline="0" noProof="0" dirty="0">
                <a:ln>
                  <a:noFill/>
                </a:ln>
                <a:solidFill>
                  <a:srgbClr val="FFFFFF"/>
                </a:solidFill>
                <a:effectLst/>
                <a:uLnTx/>
                <a:uFillTx/>
                <a:latin typeface="Arial Rounded MT Bold"/>
                <a:cs typeface="Arial Rounded MT Bold"/>
              </a:rPr>
              <a:t> </a:t>
            </a:r>
            <a:r>
              <a:rPr kumimoji="0" sz="1400" b="0" i="0" u="none" strike="noStrike" kern="0" cap="none" spc="0" normalizeH="0" baseline="0" noProof="0" dirty="0">
                <a:ln>
                  <a:noFill/>
                </a:ln>
                <a:solidFill>
                  <a:srgbClr val="FFFFFF"/>
                </a:solidFill>
                <a:effectLst/>
                <a:uLnTx/>
                <a:uFillTx/>
                <a:latin typeface="Arial Rounded MT Bold"/>
                <a:cs typeface="Arial Rounded MT Bold"/>
              </a:rPr>
              <a:t>A</a:t>
            </a:r>
            <a:r>
              <a:rPr kumimoji="0" sz="1400" b="0" i="0" u="none" strike="noStrike" kern="0" cap="none" spc="-5" normalizeH="0" baseline="0" noProof="0" dirty="0">
                <a:ln>
                  <a:noFill/>
                </a:ln>
                <a:solidFill>
                  <a:srgbClr val="FFFFFF"/>
                </a:solidFill>
                <a:effectLst/>
                <a:uLnTx/>
                <a:uFillTx/>
                <a:latin typeface="Arial Rounded MT Bold"/>
                <a:cs typeface="Arial Rounded MT Bold"/>
              </a:rPr>
              <a:t> </a:t>
            </a:r>
            <a:r>
              <a:rPr kumimoji="0" sz="1400" b="0" i="0" u="none" strike="noStrike" kern="0" cap="none" spc="-50" normalizeH="0" baseline="0" noProof="0" dirty="0">
                <a:ln>
                  <a:noFill/>
                </a:ln>
                <a:solidFill>
                  <a:srgbClr val="FFFFFF"/>
                </a:solidFill>
                <a:effectLst/>
                <a:uLnTx/>
                <a:uFillTx/>
                <a:latin typeface="Arial Rounded MT Bold"/>
                <a:cs typeface="Arial Rounded MT Bold"/>
              </a:rPr>
              <a:t>T</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12700" marR="0" lvl="0" indent="0" defTabSz="914400" eaLnBrk="1" fontAlgn="auto" latinLnBrk="0" hangingPunct="1">
              <a:lnSpc>
                <a:spcPts val="2140"/>
              </a:lnSpc>
              <a:spcBef>
                <a:spcPts val="90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Estimated</a:t>
            </a:r>
            <a:r>
              <a:rPr kumimoji="0" sz="1800" b="0" i="0" u="none" strike="noStrike" kern="0" cap="none" spc="-45"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Cost:</a:t>
            </a:r>
            <a:r>
              <a:rPr kumimoji="0" sz="1800" b="0" i="0" u="none" strike="noStrike" kern="0" cap="none" spc="-30" normalizeH="0" baseline="0" noProof="0" dirty="0">
                <a:ln>
                  <a:noFill/>
                </a:ln>
                <a:solidFill>
                  <a:sysClr val="windowText" lastClr="000000"/>
                </a:solidFill>
                <a:effectLst/>
                <a:uLnTx/>
                <a:uFillTx/>
                <a:latin typeface="Arial Rounded MT Bold"/>
                <a:cs typeface="Arial Rounded MT Bold"/>
              </a:rPr>
              <a:t> </a:t>
            </a:r>
            <a:r>
              <a:rPr kumimoji="0" sz="2700" b="0" i="0" u="none" strike="noStrike" kern="0" cap="none" spc="0" normalizeH="0" baseline="1543" noProof="0" dirty="0">
                <a:ln>
                  <a:noFill/>
                </a:ln>
                <a:solidFill>
                  <a:sysClr val="windowText" lastClr="000000"/>
                </a:solidFill>
                <a:effectLst/>
                <a:uLnTx/>
                <a:uFillTx/>
                <a:latin typeface="Arial"/>
                <a:cs typeface="Arial"/>
              </a:rPr>
              <a:t>$14.9</a:t>
            </a:r>
            <a:r>
              <a:rPr kumimoji="0" sz="2700" b="0" i="0" u="none" strike="noStrike" kern="0" cap="none" spc="-44" normalizeH="0" baseline="1543" noProof="0" dirty="0">
                <a:ln>
                  <a:noFill/>
                </a:ln>
                <a:solidFill>
                  <a:sysClr val="windowText" lastClr="000000"/>
                </a:solidFill>
                <a:effectLst/>
                <a:uLnTx/>
                <a:uFillTx/>
                <a:latin typeface="Arial"/>
                <a:cs typeface="Arial"/>
              </a:rPr>
              <a:t> </a:t>
            </a:r>
            <a:r>
              <a:rPr kumimoji="0" sz="2700" b="0" i="0" u="none" strike="noStrike" kern="0" cap="none" spc="0" normalizeH="0" baseline="1543" noProof="0" dirty="0">
                <a:ln>
                  <a:noFill/>
                </a:ln>
                <a:solidFill>
                  <a:sysClr val="windowText" lastClr="000000"/>
                </a:solidFill>
                <a:effectLst/>
                <a:uLnTx/>
                <a:uFillTx/>
                <a:latin typeface="Arial"/>
                <a:cs typeface="Arial"/>
              </a:rPr>
              <a:t>million</a:t>
            </a:r>
            <a:r>
              <a:rPr kumimoji="0" sz="2700" b="0" i="0" u="none" strike="noStrike" kern="0" cap="none" spc="-37" normalizeH="0" baseline="1543" noProof="0" dirty="0">
                <a:ln>
                  <a:noFill/>
                </a:ln>
                <a:solidFill>
                  <a:sysClr val="windowText" lastClr="000000"/>
                </a:solidFill>
                <a:effectLst/>
                <a:uLnTx/>
                <a:uFillTx/>
                <a:latin typeface="Arial"/>
                <a:cs typeface="Arial"/>
              </a:rPr>
              <a:t> </a:t>
            </a:r>
            <a:r>
              <a:rPr kumimoji="0" sz="2700" b="0" i="0" u="none" strike="noStrike" kern="0" cap="none" spc="-15" normalizeH="0" baseline="1543" noProof="0" dirty="0">
                <a:ln>
                  <a:noFill/>
                </a:ln>
                <a:solidFill>
                  <a:sysClr val="windowText" lastClr="000000"/>
                </a:solidFill>
                <a:effectLst/>
                <a:uLnTx/>
                <a:uFillTx/>
                <a:latin typeface="Arial"/>
                <a:cs typeface="Arial"/>
              </a:rPr>
              <a:t>(capital)</a:t>
            </a:r>
            <a:endParaRPr kumimoji="0" sz="2700" b="0" i="0" u="none" strike="noStrike" kern="0" cap="none" spc="0" normalizeH="0" baseline="1543" noProof="0">
              <a:ln>
                <a:noFill/>
              </a:ln>
              <a:solidFill>
                <a:sysClr val="windowText" lastClr="000000"/>
              </a:solidFill>
              <a:effectLst/>
              <a:uLnTx/>
              <a:uFillTx/>
              <a:latin typeface="Arial"/>
              <a:cs typeface="Arial"/>
            </a:endParaRPr>
          </a:p>
          <a:p>
            <a:pPr marL="1948814" marR="0" lvl="0" indent="0" defTabSz="914400" eaLnBrk="1" fontAlgn="auto" latinLnBrk="0" hangingPunct="1">
              <a:lnSpc>
                <a:spcPts val="214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$3.2</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$5.1</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million</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per</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year</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(operating)</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6887212" y="4682826"/>
            <a:ext cx="3910329" cy="839469"/>
          </a:xfrm>
          <a:prstGeom prst="rect">
            <a:avLst/>
          </a:prstGeom>
        </p:spPr>
        <p:txBody>
          <a:bodyPr vert="horz" wrap="square" lIns="0" tIns="35560" rIns="0" bIns="0" rtlCol="0">
            <a:spAutoFit/>
          </a:bodyPr>
          <a:lstStyle/>
          <a:p>
            <a:pPr marL="1170940" marR="0" lvl="0" indent="0" defTabSz="914400" eaLnBrk="1" fontAlgn="auto" latinLnBrk="0" hangingPunct="1">
              <a:lnSpc>
                <a:spcPct val="100000"/>
              </a:lnSpc>
              <a:spcBef>
                <a:spcPts val="28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Rounded MT Bold"/>
                <a:cs typeface="Arial Rounded MT Bold"/>
              </a:rPr>
              <a:t>B</a:t>
            </a:r>
            <a:r>
              <a:rPr kumimoji="0" sz="1400" b="0" i="0" u="none" strike="noStrike" kern="0" cap="none" spc="5" normalizeH="0" baseline="0" noProof="0" dirty="0">
                <a:ln>
                  <a:noFill/>
                </a:ln>
                <a:solidFill>
                  <a:srgbClr val="FFFFFF"/>
                </a:solidFill>
                <a:effectLst/>
                <a:uLnTx/>
                <a:uFillTx/>
                <a:latin typeface="Arial Rounded MT Bold"/>
                <a:cs typeface="Arial Rounded MT Bold"/>
              </a:rPr>
              <a:t> </a:t>
            </a:r>
            <a:r>
              <a:rPr kumimoji="0" sz="1400" b="0" i="0" u="none" strike="noStrike" kern="0" cap="none" spc="0" normalizeH="0" baseline="0" noProof="0" dirty="0">
                <a:ln>
                  <a:noFill/>
                </a:ln>
                <a:solidFill>
                  <a:srgbClr val="FFFFFF"/>
                </a:solidFill>
                <a:effectLst/>
                <a:uLnTx/>
                <a:uFillTx/>
                <a:latin typeface="Arial Rounded MT Bold"/>
                <a:cs typeface="Arial Rounded MT Bold"/>
              </a:rPr>
              <a:t>A</a:t>
            </a:r>
            <a:r>
              <a:rPr kumimoji="0" sz="1400" b="0" i="0" u="none" strike="noStrike" kern="0" cap="none" spc="-5" normalizeH="0" baseline="0" noProof="0" dirty="0">
                <a:ln>
                  <a:noFill/>
                </a:ln>
                <a:solidFill>
                  <a:srgbClr val="FFFFFF"/>
                </a:solidFill>
                <a:effectLst/>
                <a:uLnTx/>
                <a:uFillTx/>
                <a:latin typeface="Arial Rounded MT Bold"/>
                <a:cs typeface="Arial Rounded MT Bold"/>
              </a:rPr>
              <a:t> </a:t>
            </a:r>
            <a:r>
              <a:rPr kumimoji="0" sz="1400" b="0" i="0" u="none" strike="noStrike" kern="0" cap="none" spc="-50" normalizeH="0" baseline="0" noProof="0" dirty="0">
                <a:ln>
                  <a:noFill/>
                </a:ln>
                <a:solidFill>
                  <a:srgbClr val="FFFFFF"/>
                </a:solidFill>
                <a:effectLst/>
                <a:uLnTx/>
                <a:uFillTx/>
                <a:latin typeface="Arial Rounded MT Bold"/>
                <a:cs typeface="Arial Rounded MT Bold"/>
              </a:rPr>
              <a:t>T</a:t>
            </a:r>
            <a:endParaRPr kumimoji="0" sz="1400" b="0" i="0" u="none" strike="noStrike" kern="0" cap="none" spc="0" normalizeH="0" baseline="0" noProof="0">
              <a:ln>
                <a:noFill/>
              </a:ln>
              <a:solidFill>
                <a:sysClr val="windowText" lastClr="000000"/>
              </a:solidFill>
              <a:effectLst/>
              <a:uLnTx/>
              <a:uFillTx/>
              <a:latin typeface="Arial Rounded MT Bold"/>
              <a:cs typeface="Arial Rounded MT Bold"/>
            </a:endParaRPr>
          </a:p>
          <a:p>
            <a:pPr marL="0" marR="0" lvl="0" indent="0" algn="ctr" defTabSz="914400" eaLnBrk="1" fontAlgn="auto" latinLnBrk="0" hangingPunct="1">
              <a:lnSpc>
                <a:spcPct val="100000"/>
              </a:lnSpc>
              <a:spcBef>
                <a:spcPts val="225"/>
              </a:spcBef>
              <a:spcAft>
                <a:spcPts val="0"/>
              </a:spcAft>
              <a:buClrTx/>
              <a:buSzTx/>
              <a:buFontTx/>
              <a:buNone/>
              <a:tabLst/>
              <a:defRPr/>
            </a:pPr>
            <a:r>
              <a:rPr kumimoji="0" sz="1800" b="0" i="0" u="none" strike="noStrike" kern="0" cap="none" spc="0" normalizeH="0" baseline="0" noProof="0" dirty="0">
                <a:ln>
                  <a:noFill/>
                </a:ln>
                <a:solidFill>
                  <a:srgbClr val="C00000"/>
                </a:solidFill>
                <a:effectLst/>
                <a:uLnTx/>
                <a:uFillTx/>
                <a:latin typeface="Arial"/>
                <a:cs typeface="Arial"/>
              </a:rPr>
              <a:t>-$42.1m</a:t>
            </a:r>
            <a:r>
              <a:rPr kumimoji="0" sz="1800" b="0" i="0" u="none" strike="noStrike" kern="0" cap="none" spc="5"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(74%</a:t>
            </a:r>
            <a:r>
              <a:rPr kumimoji="0" sz="1800" b="0" i="0" u="none" strike="noStrike" kern="0" cap="none" spc="-15"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less</a:t>
            </a:r>
            <a:r>
              <a:rPr kumimoji="0" sz="1800" b="0" i="0" u="none" strike="noStrike" kern="0" cap="none" spc="5"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than</a:t>
            </a:r>
            <a:r>
              <a:rPr kumimoji="0" sz="1800" b="0" i="0" u="none" strike="noStrike" kern="0" cap="none" spc="-15" normalizeH="0" baseline="0" noProof="0" dirty="0">
                <a:ln>
                  <a:noFill/>
                </a:ln>
                <a:solidFill>
                  <a:srgbClr val="C00000"/>
                </a:solidFill>
                <a:effectLst/>
                <a:uLnTx/>
                <a:uFillTx/>
                <a:latin typeface="Arial"/>
                <a:cs typeface="Arial"/>
              </a:rPr>
              <a:t> </a:t>
            </a:r>
            <a:r>
              <a:rPr kumimoji="0" sz="1800" b="0" i="0" u="none" strike="noStrike" kern="0" cap="none" spc="-10" normalizeH="0" baseline="0" noProof="0" dirty="0">
                <a:ln>
                  <a:noFill/>
                </a:ln>
                <a:solidFill>
                  <a:srgbClr val="C00000"/>
                </a:solidFill>
                <a:effectLst/>
                <a:uLnTx/>
                <a:uFillTx/>
                <a:latin typeface="Arial"/>
                <a:cs typeface="Arial"/>
              </a:rPr>
              <a:t>Preferred</a:t>
            </a:r>
            <a:r>
              <a:rPr kumimoji="0" sz="1800" b="0" i="0" u="none" strike="noStrike" kern="0" cap="none" spc="-105" normalizeH="0" baseline="0" noProof="0" dirty="0">
                <a:ln>
                  <a:noFill/>
                </a:ln>
                <a:solidFill>
                  <a:srgbClr val="C00000"/>
                </a:solidFill>
                <a:effectLst/>
                <a:uLnTx/>
                <a:uFillTx/>
                <a:latin typeface="Arial"/>
                <a:cs typeface="Arial"/>
              </a:rPr>
              <a:t> </a:t>
            </a:r>
            <a:r>
              <a:rPr kumimoji="0" sz="1800" b="0" i="0" u="none" strike="noStrike" kern="0" cap="none" spc="-10" normalizeH="0" baseline="0" noProof="0" dirty="0">
                <a:ln>
                  <a:noFill/>
                </a:ln>
                <a:solidFill>
                  <a:srgbClr val="C00000"/>
                </a:solidFill>
                <a:effectLst/>
                <a:uLnTx/>
                <a:uFillTx/>
                <a:latin typeface="Arial"/>
                <a:cs typeface="Arial"/>
              </a:rPr>
              <a:t>Alt.)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C00000"/>
                </a:solidFill>
                <a:effectLst/>
                <a:uLnTx/>
                <a:uFillTx/>
                <a:latin typeface="Arial"/>
                <a:cs typeface="Arial"/>
              </a:rPr>
              <a:t>+7</a:t>
            </a:r>
            <a:r>
              <a:rPr kumimoji="0" sz="1800" b="0" i="0" u="none" strike="noStrike" kern="0" cap="none" spc="-30"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mins.</a:t>
            </a:r>
            <a:r>
              <a:rPr kumimoji="0" sz="1800" b="0" i="0" u="none" strike="noStrike" kern="0" cap="none" spc="-10" normalizeH="0" baseline="0" noProof="0" dirty="0">
                <a:ln>
                  <a:noFill/>
                </a:ln>
                <a:solidFill>
                  <a:srgbClr val="C00000"/>
                </a:solidFill>
                <a:effectLst/>
                <a:uLnTx/>
                <a:uFillTx/>
                <a:latin typeface="Arial"/>
                <a:cs typeface="Arial"/>
              </a:rPr>
              <a:t> one-</a:t>
            </a:r>
            <a:r>
              <a:rPr kumimoji="0" sz="1800" b="0" i="0" u="none" strike="noStrike" kern="0" cap="none" spc="0" normalizeH="0" baseline="0" noProof="0" dirty="0">
                <a:ln>
                  <a:noFill/>
                </a:ln>
                <a:solidFill>
                  <a:srgbClr val="C00000"/>
                </a:solidFill>
                <a:effectLst/>
                <a:uLnTx/>
                <a:uFillTx/>
                <a:latin typeface="Arial"/>
                <a:cs typeface="Arial"/>
              </a:rPr>
              <a:t>way</a:t>
            </a:r>
            <a:r>
              <a:rPr kumimoji="0" sz="1800" b="0" i="0" u="none" strike="noStrike" kern="0" cap="none" spc="30"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(17%</a:t>
            </a:r>
            <a:r>
              <a:rPr kumimoji="0" sz="1800" b="0" i="0" u="none" strike="noStrike" kern="0" cap="none" spc="-5" normalizeH="0" baseline="0" noProof="0" dirty="0">
                <a:ln>
                  <a:noFill/>
                </a:ln>
                <a:solidFill>
                  <a:srgbClr val="C00000"/>
                </a:solidFill>
                <a:effectLst/>
                <a:uLnTx/>
                <a:uFillTx/>
                <a:latin typeface="Arial"/>
                <a:cs typeface="Arial"/>
              </a:rPr>
              <a:t> </a:t>
            </a:r>
            <a:r>
              <a:rPr kumimoji="0" sz="1800" b="0" i="0" u="none" strike="noStrike" kern="0" cap="none" spc="0" normalizeH="0" baseline="0" noProof="0" dirty="0">
                <a:ln>
                  <a:noFill/>
                </a:ln>
                <a:solidFill>
                  <a:srgbClr val="C00000"/>
                </a:solidFill>
                <a:effectLst/>
                <a:uLnTx/>
                <a:uFillTx/>
                <a:latin typeface="Arial"/>
                <a:cs typeface="Arial"/>
              </a:rPr>
              <a:t>more</a:t>
            </a:r>
            <a:r>
              <a:rPr kumimoji="0" sz="1800" b="0" i="0" u="none" strike="noStrike" kern="0" cap="none" spc="-15" normalizeH="0" baseline="0" noProof="0" dirty="0">
                <a:ln>
                  <a:noFill/>
                </a:ln>
                <a:solidFill>
                  <a:srgbClr val="C00000"/>
                </a:solidFill>
                <a:effectLst/>
                <a:uLnTx/>
                <a:uFillTx/>
                <a:latin typeface="Arial"/>
                <a:cs typeface="Arial"/>
              </a:rPr>
              <a:t> </a:t>
            </a:r>
            <a:r>
              <a:rPr kumimoji="0" sz="1800" b="0" i="0" u="none" strike="noStrike" kern="0" cap="none" spc="-20" normalizeH="0" baseline="0" noProof="0" dirty="0">
                <a:ln>
                  <a:noFill/>
                </a:ln>
                <a:solidFill>
                  <a:srgbClr val="C00000"/>
                </a:solidFill>
                <a:effectLst/>
                <a:uLnTx/>
                <a:uFillTx/>
                <a:latin typeface="Arial"/>
                <a:cs typeface="Arial"/>
              </a:rPr>
              <a:t>time)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449416" y="2767816"/>
            <a:ext cx="9815195" cy="1167765"/>
          </a:xfrm>
          <a:prstGeom prst="rect">
            <a:avLst/>
          </a:prstGeom>
        </p:spPr>
        <p:txBody>
          <a:bodyPr vert="horz" wrap="square" lIns="0" tIns="12700" rIns="0" bIns="0" rtlCol="0">
            <a:spAutoFit/>
          </a:bodyPr>
          <a:lstStyle/>
          <a:p>
            <a:pPr marL="12700" marR="0" lvl="0" indent="0" defTabSz="914400" eaLnBrk="1" fontAlgn="auto" latinLnBrk="0" hangingPunct="1">
              <a:lnSpc>
                <a:spcPts val="214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Estimated</a:t>
            </a:r>
            <a:r>
              <a:rPr kumimoji="0" sz="1800" b="0" i="0" u="none" strike="noStrike" kern="0" cap="none" spc="-4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Cost:</a:t>
            </a:r>
            <a:r>
              <a:rPr kumimoji="0" sz="1800" b="0" i="0" u="none" strike="noStrike" kern="0" cap="none" spc="-10" normalizeH="0" baseline="0" noProof="0" dirty="0">
                <a:ln>
                  <a:noFill/>
                </a:ln>
                <a:solidFill>
                  <a:sysClr val="windowText" lastClr="000000"/>
                </a:solidFill>
                <a:effectLst/>
                <a:uLnTx/>
                <a:uFillTx/>
                <a:latin typeface="Arial Rounded MT Bold"/>
                <a:cs typeface="Arial Rounded MT Bold"/>
              </a:rPr>
              <a:t> </a:t>
            </a:r>
            <a:r>
              <a:rPr kumimoji="0" sz="2700" b="0" i="0" u="none" strike="noStrike" kern="0" cap="none" spc="0" normalizeH="0" baseline="1543" noProof="0" dirty="0">
                <a:ln>
                  <a:noFill/>
                </a:ln>
                <a:solidFill>
                  <a:sysClr val="windowText" lastClr="000000"/>
                </a:solidFill>
                <a:effectLst/>
                <a:uLnTx/>
                <a:uFillTx/>
                <a:latin typeface="Arial"/>
                <a:cs typeface="Arial"/>
              </a:rPr>
              <a:t>$57.0</a:t>
            </a:r>
            <a:r>
              <a:rPr kumimoji="0" sz="2700" b="0" i="0" u="none" strike="noStrike" kern="0" cap="none" spc="-44" normalizeH="0" baseline="1543" noProof="0" dirty="0">
                <a:ln>
                  <a:noFill/>
                </a:ln>
                <a:solidFill>
                  <a:sysClr val="windowText" lastClr="000000"/>
                </a:solidFill>
                <a:effectLst/>
                <a:uLnTx/>
                <a:uFillTx/>
                <a:latin typeface="Arial"/>
                <a:cs typeface="Arial"/>
              </a:rPr>
              <a:t> </a:t>
            </a:r>
            <a:r>
              <a:rPr kumimoji="0" sz="2700" b="0" i="0" u="none" strike="noStrike" kern="0" cap="none" spc="0" normalizeH="0" baseline="1543" noProof="0" dirty="0">
                <a:ln>
                  <a:noFill/>
                </a:ln>
                <a:solidFill>
                  <a:sysClr val="windowText" lastClr="000000"/>
                </a:solidFill>
                <a:effectLst/>
                <a:uLnTx/>
                <a:uFillTx/>
                <a:latin typeface="Arial"/>
                <a:cs typeface="Arial"/>
              </a:rPr>
              <a:t>million</a:t>
            </a:r>
            <a:r>
              <a:rPr kumimoji="0" sz="2700" b="0" i="0" u="none" strike="noStrike" kern="0" cap="none" spc="-37" normalizeH="0" baseline="1543" noProof="0" dirty="0">
                <a:ln>
                  <a:noFill/>
                </a:ln>
                <a:solidFill>
                  <a:sysClr val="windowText" lastClr="000000"/>
                </a:solidFill>
                <a:effectLst/>
                <a:uLnTx/>
                <a:uFillTx/>
                <a:latin typeface="Arial"/>
                <a:cs typeface="Arial"/>
              </a:rPr>
              <a:t> </a:t>
            </a:r>
            <a:r>
              <a:rPr kumimoji="0" sz="2700" b="0" i="0" u="none" strike="noStrike" kern="0" cap="none" spc="-15" normalizeH="0" baseline="1543" noProof="0" dirty="0">
                <a:ln>
                  <a:noFill/>
                </a:ln>
                <a:solidFill>
                  <a:sysClr val="windowText" lastClr="000000"/>
                </a:solidFill>
                <a:effectLst/>
                <a:uLnTx/>
                <a:uFillTx/>
                <a:latin typeface="Arial"/>
                <a:cs typeface="Arial"/>
              </a:rPr>
              <a:t>(capital)</a:t>
            </a:r>
            <a:endParaRPr kumimoji="0" sz="2700" b="0" i="0" u="none" strike="noStrike" kern="0" cap="none" spc="0" normalizeH="0" baseline="1543" noProof="0">
              <a:ln>
                <a:noFill/>
              </a:ln>
              <a:solidFill>
                <a:sysClr val="windowText" lastClr="000000"/>
              </a:solidFill>
              <a:effectLst/>
              <a:uLnTx/>
              <a:uFillTx/>
              <a:latin typeface="Arial"/>
              <a:cs typeface="Arial"/>
            </a:endParaRPr>
          </a:p>
          <a:p>
            <a:pPr marL="1952625" marR="0" lvl="0" indent="0" defTabSz="914400" eaLnBrk="1" fontAlgn="auto" latinLnBrk="0" hangingPunct="1">
              <a:lnSpc>
                <a:spcPts val="214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$3.1</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$4.9</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million</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per</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year</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(operating)</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0"/>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Rounded MT Bold"/>
                <a:cs typeface="Arial Rounded MT Bold"/>
              </a:rPr>
              <a:t>Lower-</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Cost</a:t>
            </a:r>
            <a:r>
              <a:rPr kumimoji="0" sz="1800" b="0" i="0" u="none" strike="noStrike" kern="0" cap="none" spc="-75"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Alternative</a:t>
            </a:r>
            <a:r>
              <a:rPr kumimoji="0" sz="1800" b="0" i="0" u="none" strike="noStrike" kern="0" cap="none" spc="-35"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for</a:t>
            </a:r>
            <a:r>
              <a:rPr kumimoji="0" sz="1800" b="0" i="0" u="none" strike="noStrike" kern="0" cap="none" spc="-45"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Fowler</a:t>
            </a:r>
            <a:r>
              <a:rPr kumimoji="0" sz="1800" b="0" i="0" u="none" strike="noStrike" kern="0" cap="none" spc="-5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Rounded MT Bold"/>
                <a:cs typeface="Arial Rounded MT Bold"/>
              </a:rPr>
              <a:t>Avenue:</a:t>
            </a:r>
            <a:r>
              <a:rPr kumimoji="0" sz="1800" b="0" i="0" u="none" strike="noStrike" kern="0" cap="none" spc="-30" normalizeH="0" baseline="0" noProof="0" dirty="0">
                <a:ln>
                  <a:noFill/>
                </a:ln>
                <a:solidFill>
                  <a:sysClr val="windowText" lastClr="000000"/>
                </a:solidFill>
                <a:effectLst/>
                <a:uLnTx/>
                <a:uFillTx/>
                <a:latin typeface="Arial Rounded MT Bold"/>
                <a:cs typeface="Arial Rounded MT Bold"/>
              </a:rPr>
              <a:t> </a:t>
            </a:r>
            <a:r>
              <a:rPr kumimoji="0" sz="1800" b="0" i="0" u="none" strike="noStrike" kern="0" cap="none" spc="0" normalizeH="0" baseline="0" noProof="0" dirty="0">
                <a:ln>
                  <a:noFill/>
                </a:ln>
                <a:solidFill>
                  <a:sysClr val="windowText" lastClr="000000"/>
                </a:solidFill>
                <a:effectLst/>
                <a:uLnTx/>
                <a:uFillTx/>
                <a:latin typeface="Arial"/>
                <a:cs typeface="Arial"/>
              </a:rPr>
              <a:t>Business</a:t>
            </a:r>
            <a:r>
              <a:rPr kumimoji="0" sz="1800" b="0" i="0" u="none" strike="noStrike" kern="0" cap="none" spc="-1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Access</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&amp;</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Transit</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(BAT)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Lanes,</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Curbside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Tampa</a:t>
            </a:r>
            <a:r>
              <a:rPr spc="-240" dirty="0"/>
              <a:t> </a:t>
            </a:r>
            <a:r>
              <a:rPr dirty="0"/>
              <a:t>Arterial</a:t>
            </a:r>
            <a:r>
              <a:rPr spc="-90" dirty="0"/>
              <a:t> </a:t>
            </a:r>
            <a:r>
              <a:rPr spc="45" dirty="0"/>
              <a:t>BR</a:t>
            </a:r>
            <a:r>
              <a:rPr spc="-450" dirty="0"/>
              <a:t>T</a:t>
            </a:r>
            <a:r>
              <a:rPr spc="50" dirty="0"/>
              <a:t>:</a:t>
            </a:r>
            <a:r>
              <a:rPr spc="-85" dirty="0"/>
              <a:t> </a:t>
            </a:r>
            <a:r>
              <a:rPr dirty="0"/>
              <a:t>Next</a:t>
            </a:r>
            <a:r>
              <a:rPr spc="-85" dirty="0"/>
              <a:t> </a:t>
            </a:r>
            <a:r>
              <a:rPr spc="-10" dirty="0"/>
              <a:t>Steps</a:t>
            </a:r>
          </a:p>
        </p:txBody>
      </p:sp>
      <p:sp>
        <p:nvSpPr>
          <p:cNvPr id="3" name="object 3"/>
          <p:cNvSpPr txBox="1"/>
          <p:nvPr/>
        </p:nvSpPr>
        <p:spPr>
          <a:xfrm>
            <a:off x="516456" y="1741665"/>
            <a:ext cx="3044190" cy="1244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673100" algn="l"/>
                <a:tab pos="1370330" algn="l"/>
                <a:tab pos="2031364" algn="l"/>
                <a:tab pos="2724785"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latin typeface="Arial"/>
              <a:cs typeface="Arial"/>
            </a:endParaRPr>
          </a:p>
          <a:p>
            <a:pPr marL="1139190" marR="119380" lvl="0" indent="-93726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rgbClr val="D0CECE"/>
                </a:solidFill>
                <a:effectLst/>
                <a:uLnTx/>
                <a:uFillTx/>
                <a:latin typeface="Arial"/>
                <a:cs typeface="Arial"/>
              </a:rPr>
              <a:t>HART’s</a:t>
            </a:r>
            <a:r>
              <a:rPr kumimoji="0" sz="1800" b="0" i="0" u="none" strike="noStrike" kern="0" cap="none" spc="-114" normalizeH="0" baseline="0" noProof="0" dirty="0">
                <a:ln>
                  <a:noFill/>
                </a:ln>
                <a:solidFill>
                  <a:srgbClr val="D0CECE"/>
                </a:solidFill>
                <a:effectLst/>
                <a:uLnTx/>
                <a:uFillTx/>
                <a:latin typeface="Arial"/>
                <a:cs typeface="Arial"/>
              </a:rPr>
              <a:t> </a:t>
            </a:r>
            <a:r>
              <a:rPr kumimoji="0" sz="1800" b="0" i="0" u="none" strike="noStrike" kern="0" cap="none" spc="0" normalizeH="0" baseline="0" noProof="0" dirty="0">
                <a:ln>
                  <a:noFill/>
                </a:ln>
                <a:solidFill>
                  <a:srgbClr val="D0CECE"/>
                </a:solidFill>
                <a:effectLst/>
                <a:uLnTx/>
                <a:uFillTx/>
                <a:latin typeface="Arial"/>
                <a:cs typeface="Arial"/>
              </a:rPr>
              <a:t>Arterial</a:t>
            </a:r>
            <a:r>
              <a:rPr kumimoji="0" sz="1800" b="0" i="0" u="none" strike="noStrike" kern="0" cap="none" spc="-30" normalizeH="0" baseline="0" noProof="0" dirty="0">
                <a:ln>
                  <a:noFill/>
                </a:ln>
                <a:solidFill>
                  <a:srgbClr val="D0CECE"/>
                </a:solidFill>
                <a:effectLst/>
                <a:uLnTx/>
                <a:uFillTx/>
                <a:latin typeface="Arial"/>
                <a:cs typeface="Arial"/>
              </a:rPr>
              <a:t> </a:t>
            </a:r>
            <a:r>
              <a:rPr kumimoji="0" sz="1800" b="0" i="0" u="none" strike="noStrike" kern="0" cap="none" spc="0" normalizeH="0" baseline="0" noProof="0" dirty="0">
                <a:ln>
                  <a:noFill/>
                </a:ln>
                <a:solidFill>
                  <a:srgbClr val="D0CECE"/>
                </a:solidFill>
                <a:effectLst/>
                <a:uLnTx/>
                <a:uFillTx/>
                <a:latin typeface="Arial"/>
                <a:cs typeface="Arial"/>
              </a:rPr>
              <a:t>BRT</a:t>
            </a:r>
            <a:r>
              <a:rPr kumimoji="0" sz="1800" b="0" i="0" u="none" strike="noStrike" kern="0" cap="none" spc="-40" normalizeH="0" baseline="0" noProof="0" dirty="0">
                <a:ln>
                  <a:noFill/>
                </a:ln>
                <a:solidFill>
                  <a:srgbClr val="D0CECE"/>
                </a:solidFill>
                <a:effectLst/>
                <a:uLnTx/>
                <a:uFillTx/>
                <a:latin typeface="Arial"/>
                <a:cs typeface="Arial"/>
              </a:rPr>
              <a:t> </a:t>
            </a:r>
            <a:r>
              <a:rPr kumimoji="0" sz="1800" b="0" i="0" u="none" strike="noStrike" kern="0" cap="none" spc="-20" normalizeH="0" baseline="0" noProof="0" dirty="0">
                <a:ln>
                  <a:noFill/>
                </a:ln>
                <a:solidFill>
                  <a:srgbClr val="D0CECE"/>
                </a:solidFill>
                <a:effectLst/>
                <a:uLnTx/>
                <a:uFillTx/>
                <a:latin typeface="Arial"/>
                <a:cs typeface="Arial"/>
              </a:rPr>
              <a:t>Study </a:t>
            </a:r>
            <a:r>
              <a:rPr kumimoji="0" sz="1800" b="0" i="0" u="none" strike="noStrike" kern="0" cap="none" spc="0" normalizeH="0" baseline="0" noProof="0" dirty="0">
                <a:ln>
                  <a:noFill/>
                </a:ln>
                <a:solidFill>
                  <a:srgbClr val="D0CECE"/>
                </a:solidFill>
                <a:effectLst/>
                <a:uLnTx/>
                <a:uFillTx/>
                <a:latin typeface="Arial"/>
                <a:cs typeface="Arial"/>
              </a:rPr>
              <a:t>Phase</a:t>
            </a:r>
            <a:r>
              <a:rPr kumimoji="0" sz="1800" b="0" i="0" u="none" strike="noStrike" kern="0" cap="none" spc="-20" normalizeH="0" baseline="0" noProof="0" dirty="0">
                <a:ln>
                  <a:noFill/>
                </a:ln>
                <a:solidFill>
                  <a:srgbClr val="D0CECE"/>
                </a:solidFill>
                <a:effectLst/>
                <a:uLnTx/>
                <a:uFillTx/>
                <a:latin typeface="Arial"/>
                <a:cs typeface="Arial"/>
              </a:rPr>
              <a:t> </a:t>
            </a:r>
            <a:r>
              <a:rPr kumimoji="0" sz="1800" b="0" i="0" u="none" strike="noStrike" kern="0" cap="none" spc="-50" normalizeH="0" baseline="0" noProof="0" dirty="0">
                <a:ln>
                  <a:noFill/>
                </a:ln>
                <a:solidFill>
                  <a:srgbClr val="D0CECE"/>
                </a:solidFill>
                <a:effectLst/>
                <a:uLnTx/>
                <a:uFillTx/>
                <a:latin typeface="Arial"/>
                <a:cs typeface="Arial"/>
              </a:rPr>
              <a:t>1</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289582" y="3561092"/>
            <a:ext cx="1570355" cy="574040"/>
          </a:xfrm>
          <a:prstGeom prst="rect">
            <a:avLst/>
          </a:prstGeom>
        </p:spPr>
        <p:txBody>
          <a:bodyPr vert="horz" wrap="square" lIns="0" tIns="12700" rIns="0" bIns="0" rtlCol="0">
            <a:spAutoFit/>
          </a:bodyPr>
          <a:lstStyle/>
          <a:p>
            <a:pPr marL="277495" marR="5080" lvl="0" indent="-26543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D0CECE"/>
                </a:solidFill>
                <a:effectLst/>
                <a:uLnTx/>
                <a:uFillTx/>
                <a:latin typeface="Arial"/>
                <a:cs typeface="Arial"/>
              </a:rPr>
              <a:t>Recommended Alignment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1833372" y="3000755"/>
            <a:ext cx="485140" cy="611505"/>
          </a:xfrm>
          <a:custGeom>
            <a:avLst/>
            <a:gdLst/>
            <a:ahLst/>
            <a:cxnLst/>
            <a:rect l="l" t="t" r="r" b="b"/>
            <a:pathLst>
              <a:path w="485139" h="611504">
                <a:moveTo>
                  <a:pt x="363474" y="0"/>
                </a:moveTo>
                <a:lnTo>
                  <a:pt x="121157" y="0"/>
                </a:lnTo>
                <a:lnTo>
                  <a:pt x="121157" y="368808"/>
                </a:lnTo>
                <a:lnTo>
                  <a:pt x="0" y="368808"/>
                </a:lnTo>
                <a:lnTo>
                  <a:pt x="242315" y="611124"/>
                </a:lnTo>
                <a:lnTo>
                  <a:pt x="484631" y="368808"/>
                </a:lnTo>
                <a:lnTo>
                  <a:pt x="363474" y="368808"/>
                </a:lnTo>
                <a:lnTo>
                  <a:pt x="363474" y="0"/>
                </a:lnTo>
                <a:close/>
              </a:path>
            </a:pathLst>
          </a:custGeom>
          <a:solidFill>
            <a:srgbClr val="1F3863">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0486643" y="1581911"/>
            <a:ext cx="661670" cy="165100"/>
          </a:xfrm>
          <a:custGeom>
            <a:avLst/>
            <a:gdLst/>
            <a:ahLst/>
            <a:cxnLst/>
            <a:rect l="l" t="t" r="r" b="b"/>
            <a:pathLst>
              <a:path w="661670" h="165100">
                <a:moveTo>
                  <a:pt x="661416" y="0"/>
                </a:moveTo>
                <a:lnTo>
                  <a:pt x="0" y="0"/>
                </a:lnTo>
                <a:lnTo>
                  <a:pt x="0" y="164591"/>
                </a:lnTo>
                <a:lnTo>
                  <a:pt x="661416" y="164591"/>
                </a:lnTo>
                <a:lnTo>
                  <a:pt x="661416" y="0"/>
                </a:lnTo>
                <a:close/>
              </a:path>
            </a:pathLst>
          </a:custGeom>
          <a:solidFill>
            <a:srgbClr val="BCD6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7954629" y="1741665"/>
            <a:ext cx="30194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696595" algn="l"/>
                <a:tab pos="1357630" algn="l"/>
                <a:tab pos="2039620" algn="l"/>
                <a:tab pos="2700020"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83432" y="1203998"/>
            <a:ext cx="1524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9" name="object 9"/>
          <p:cNvGraphicFramePr>
            <a:graphicFrameLocks noGrp="1"/>
          </p:cNvGraphicFramePr>
          <p:nvPr/>
        </p:nvGraphicFramePr>
        <p:xfrm>
          <a:off x="339090" y="1278636"/>
          <a:ext cx="10142213" cy="467360"/>
        </p:xfrm>
        <a:graphic>
          <a:graphicData uri="http://schemas.openxmlformats.org/drawingml/2006/table">
            <a:tbl>
              <a:tblPr firstRow="1" bandRow="1">
                <a:tableStyleId>{2D5ABB26-0587-4C30-8999-92F81FD0307C}</a:tableStyleId>
              </a:tblPr>
              <a:tblGrid>
                <a:gridCol w="669290">
                  <a:extLst>
                    <a:ext uri="{9D8B030D-6E8A-4147-A177-3AD203B41FA5}">
                      <a16:colId xmlns:a16="http://schemas.microsoft.com/office/drawing/2014/main" val="20000"/>
                    </a:ext>
                  </a:extLst>
                </a:gridCol>
                <a:gridCol w="680085">
                  <a:extLst>
                    <a:ext uri="{9D8B030D-6E8A-4147-A177-3AD203B41FA5}">
                      <a16:colId xmlns:a16="http://schemas.microsoft.com/office/drawing/2014/main" val="20001"/>
                    </a:ext>
                  </a:extLst>
                </a:gridCol>
                <a:gridCol w="678814">
                  <a:extLst>
                    <a:ext uri="{9D8B030D-6E8A-4147-A177-3AD203B41FA5}">
                      <a16:colId xmlns:a16="http://schemas.microsoft.com/office/drawing/2014/main" val="20002"/>
                    </a:ext>
                  </a:extLst>
                </a:gridCol>
                <a:gridCol w="678180">
                  <a:extLst>
                    <a:ext uri="{9D8B030D-6E8A-4147-A177-3AD203B41FA5}">
                      <a16:colId xmlns:a16="http://schemas.microsoft.com/office/drawing/2014/main" val="20003"/>
                    </a:ext>
                  </a:extLst>
                </a:gridCol>
                <a:gridCol w="677544">
                  <a:extLst>
                    <a:ext uri="{9D8B030D-6E8A-4147-A177-3AD203B41FA5}">
                      <a16:colId xmlns:a16="http://schemas.microsoft.com/office/drawing/2014/main" val="20004"/>
                    </a:ext>
                  </a:extLst>
                </a:gridCol>
                <a:gridCol w="669289">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79450">
                  <a:extLst>
                    <a:ext uri="{9D8B030D-6E8A-4147-A177-3AD203B41FA5}">
                      <a16:colId xmlns:a16="http://schemas.microsoft.com/office/drawing/2014/main" val="20007"/>
                    </a:ext>
                  </a:extLst>
                </a:gridCol>
                <a:gridCol w="680085">
                  <a:extLst>
                    <a:ext uri="{9D8B030D-6E8A-4147-A177-3AD203B41FA5}">
                      <a16:colId xmlns:a16="http://schemas.microsoft.com/office/drawing/2014/main" val="20008"/>
                    </a:ext>
                  </a:extLst>
                </a:gridCol>
                <a:gridCol w="668019">
                  <a:extLst>
                    <a:ext uri="{9D8B030D-6E8A-4147-A177-3AD203B41FA5}">
                      <a16:colId xmlns:a16="http://schemas.microsoft.com/office/drawing/2014/main" val="20009"/>
                    </a:ext>
                  </a:extLst>
                </a:gridCol>
                <a:gridCol w="686434">
                  <a:extLst>
                    <a:ext uri="{9D8B030D-6E8A-4147-A177-3AD203B41FA5}">
                      <a16:colId xmlns:a16="http://schemas.microsoft.com/office/drawing/2014/main" val="20010"/>
                    </a:ext>
                  </a:extLst>
                </a:gridCol>
                <a:gridCol w="672465">
                  <a:extLst>
                    <a:ext uri="{9D8B030D-6E8A-4147-A177-3AD203B41FA5}">
                      <a16:colId xmlns:a16="http://schemas.microsoft.com/office/drawing/2014/main" val="20011"/>
                    </a:ext>
                  </a:extLst>
                </a:gridCol>
                <a:gridCol w="673100">
                  <a:extLst>
                    <a:ext uri="{9D8B030D-6E8A-4147-A177-3AD203B41FA5}">
                      <a16:colId xmlns:a16="http://schemas.microsoft.com/office/drawing/2014/main" val="20012"/>
                    </a:ext>
                  </a:extLst>
                </a:gridCol>
                <a:gridCol w="671829">
                  <a:extLst>
                    <a:ext uri="{9D8B030D-6E8A-4147-A177-3AD203B41FA5}">
                      <a16:colId xmlns:a16="http://schemas.microsoft.com/office/drawing/2014/main" val="20013"/>
                    </a:ext>
                  </a:extLst>
                </a:gridCol>
                <a:gridCol w="671829">
                  <a:extLst>
                    <a:ext uri="{9D8B030D-6E8A-4147-A177-3AD203B41FA5}">
                      <a16:colId xmlns:a16="http://schemas.microsoft.com/office/drawing/2014/main" val="20014"/>
                    </a:ext>
                  </a:extLst>
                </a:gridCol>
              </a:tblGrid>
              <a:tr h="302895">
                <a:tc gridSpan="2">
                  <a:txBody>
                    <a:bodyPr/>
                    <a:lstStyle/>
                    <a:p>
                      <a:pPr>
                        <a:lnSpc>
                          <a:spcPts val="1670"/>
                        </a:lnSpc>
                      </a:pPr>
                      <a:r>
                        <a:rPr sz="1800" spc="-25" dirty="0">
                          <a:latin typeface="Arial"/>
                          <a:cs typeface="Arial"/>
                        </a:rPr>
                        <a:t>019</a:t>
                      </a:r>
                      <a:endParaRPr sz="1800">
                        <a:latin typeface="Arial"/>
                        <a:cs typeface="Arial"/>
                      </a:endParaRPr>
                    </a:p>
                  </a:txBody>
                  <a:tcPr marL="0" marR="0" marT="0" marB="0">
                    <a:lnR w="6350">
                      <a:solidFill>
                        <a:srgbClr val="FFFFFF"/>
                      </a:solidFill>
                      <a:prstDash val="solid"/>
                    </a:lnR>
                  </a:tcPr>
                </a:tc>
                <a:tc hMerge="1">
                  <a:txBody>
                    <a:bodyPr/>
                    <a:lstStyle/>
                    <a:p>
                      <a:endParaRPr/>
                    </a:p>
                  </a:txBody>
                  <a:tcPr marL="0" marR="0" marT="0" marB="0"/>
                </a:tc>
                <a:tc gridSpan="4">
                  <a:txBody>
                    <a:bodyPr/>
                    <a:lstStyle/>
                    <a:p>
                      <a:pPr algn="ctr">
                        <a:lnSpc>
                          <a:spcPts val="1670"/>
                        </a:lnSpc>
                      </a:pPr>
                      <a:r>
                        <a:rPr sz="1800" spc="-20" dirty="0">
                          <a:latin typeface="Arial"/>
                          <a:cs typeface="Arial"/>
                        </a:rPr>
                        <a:t>2020</a:t>
                      </a:r>
                      <a:endParaRPr sz="1800">
                        <a:latin typeface="Arial"/>
                        <a:cs typeface="Arial"/>
                      </a:endParaRPr>
                    </a:p>
                  </a:txBody>
                  <a:tcPr marL="0" marR="0" marT="0" marB="0">
                    <a:lnL w="6350">
                      <a:solidFill>
                        <a:srgbClr val="FFFFFF"/>
                      </a:solidFill>
                      <a:prstDash val="solid"/>
                    </a:lnL>
                    <a:lnR w="6350">
                      <a:solidFill>
                        <a:srgbClr val="FFFFFF"/>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R="27940" algn="ctr">
                        <a:lnSpc>
                          <a:spcPts val="1670"/>
                        </a:lnSpc>
                      </a:pPr>
                      <a:r>
                        <a:rPr sz="1800" spc="-20" dirty="0">
                          <a:latin typeface="Arial"/>
                          <a:cs typeface="Arial"/>
                        </a:rPr>
                        <a:t>2021</a:t>
                      </a:r>
                      <a:endParaRPr sz="1800">
                        <a:latin typeface="Arial"/>
                        <a:cs typeface="Arial"/>
                      </a:endParaRPr>
                    </a:p>
                  </a:txBody>
                  <a:tcPr marL="0" marR="0" marT="0" marB="0">
                    <a:lnL w="6350">
                      <a:solidFill>
                        <a:srgbClr val="FFFFFF"/>
                      </a:solidFill>
                      <a:prstDash val="solid"/>
                    </a:lnL>
                    <a:lnR w="6350">
                      <a:solidFill>
                        <a:srgbClr val="FFFFFF"/>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R="57150" algn="ctr">
                        <a:lnSpc>
                          <a:spcPts val="1670"/>
                        </a:lnSpc>
                      </a:pPr>
                      <a:r>
                        <a:rPr sz="1800" spc="-20" dirty="0">
                          <a:latin typeface="Arial"/>
                          <a:cs typeface="Arial"/>
                        </a:rPr>
                        <a:t>2022</a:t>
                      </a:r>
                      <a:endParaRPr sz="1800">
                        <a:latin typeface="Arial"/>
                        <a:cs typeface="Arial"/>
                      </a:endParaRPr>
                    </a:p>
                  </a:txBody>
                  <a:tcPr marL="0" marR="0" marT="0" marB="0">
                    <a:lnL w="6350">
                      <a:solidFill>
                        <a:srgbClr val="FFFFFF"/>
                      </a:solidFill>
                      <a:prstDash val="solid"/>
                    </a:lnL>
                    <a:lnR w="6350">
                      <a:solidFill>
                        <a:srgbClr val="4471C4"/>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6350">
                      <a:solidFill>
                        <a:srgbClr val="4471C4"/>
                      </a:solidFill>
                      <a:prstDash val="solid"/>
                    </a:lnL>
                    <a:lnR w="19050">
                      <a:solidFill>
                        <a:srgbClr val="FFFFFF"/>
                      </a:solidFill>
                      <a:prstDash val="solid"/>
                    </a:lnR>
                  </a:tcPr>
                </a:tc>
                <a:extLst>
                  <a:ext uri="{0D108BD9-81ED-4DB2-BD59-A6C34878D82A}">
                    <a16:rowId xmlns:a16="http://schemas.microsoft.com/office/drawing/2014/main" val="10000"/>
                  </a:ext>
                </a:extLst>
              </a:tr>
              <a:tr h="164465">
                <a:tc>
                  <a:txBody>
                    <a:bodyPr/>
                    <a:lstStyle/>
                    <a:p>
                      <a:pPr>
                        <a:lnSpc>
                          <a:spcPct val="100000"/>
                        </a:lnSpc>
                      </a:pPr>
                      <a:endParaRPr sz="900">
                        <a:latin typeface="Times New Roman"/>
                        <a:cs typeface="Times New Roman"/>
                      </a:endParaRPr>
                    </a:p>
                  </a:txBody>
                  <a:tcPr marL="0" marR="0" marT="0" marB="0">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90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28575">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28575">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6350">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6350">
                      <a:solidFill>
                        <a:srgbClr val="FFFFFF"/>
                      </a:solidFill>
                      <a:prstDash val="solid"/>
                    </a:lnL>
                    <a:lnR w="1270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9525">
                      <a:solidFill>
                        <a:srgbClr val="FFFFFF"/>
                      </a:solidFill>
                      <a:prstDash val="solid"/>
                    </a:lnR>
                    <a:solidFill>
                      <a:srgbClr val="BCD6ED"/>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19050">
                      <a:solidFill>
                        <a:srgbClr val="FFFFFF"/>
                      </a:solidFill>
                      <a:prstDash val="solid"/>
                    </a:lnR>
                    <a:solidFill>
                      <a:srgbClr val="2D75B6"/>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solidFill>
                      <a:srgbClr val="BCD6ED"/>
                    </a:solidFill>
                  </a:tcPr>
                </a:tc>
                <a:tc>
                  <a:txBody>
                    <a:bodyPr/>
                    <a:lstStyle/>
                    <a:p>
                      <a:pPr>
                        <a:lnSpc>
                          <a:spcPct val="100000"/>
                        </a:lnSpc>
                      </a:pPr>
                      <a:endParaRPr sz="900">
                        <a:latin typeface="Times New Roman"/>
                        <a:cs typeface="Times New Roman"/>
                      </a:endParaRPr>
                    </a:p>
                  </a:txBody>
                  <a:tcPr marL="0" marR="0" marT="0" marB="0">
                    <a:lnR w="19050">
                      <a:solidFill>
                        <a:srgbClr val="FFFFFF"/>
                      </a:solidFill>
                      <a:prstDash val="solid"/>
                    </a:lnR>
                    <a:solidFill>
                      <a:srgbClr val="2D75B6"/>
                    </a:solidFill>
                  </a:tcPr>
                </a:tc>
                <a:extLst>
                  <a:ext uri="{0D108BD9-81ED-4DB2-BD59-A6C34878D82A}">
                    <a16:rowId xmlns:a16="http://schemas.microsoft.com/office/drawing/2014/main" val="10001"/>
                  </a:ext>
                </a:extLst>
              </a:tr>
            </a:tbl>
          </a:graphicData>
        </a:graphic>
      </p:graphicFrame>
      <p:sp>
        <p:nvSpPr>
          <p:cNvPr id="10" name="object 10"/>
          <p:cNvSpPr txBox="1"/>
          <p:nvPr/>
        </p:nvSpPr>
        <p:spPr>
          <a:xfrm>
            <a:off x="10851407" y="1203998"/>
            <a:ext cx="53149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0" normalizeH="0" baseline="0" noProof="0" dirty="0">
                <a:ln>
                  <a:noFill/>
                </a:ln>
                <a:solidFill>
                  <a:sysClr val="windowText" lastClr="000000"/>
                </a:solidFill>
                <a:effectLst/>
                <a:uLnTx/>
                <a:uFillTx/>
                <a:latin typeface="Arial"/>
                <a:cs typeface="Arial"/>
              </a:rPr>
              <a:t>2023</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1419002" y="4790864"/>
            <a:ext cx="1312545" cy="574040"/>
          </a:xfrm>
          <a:prstGeom prst="rect">
            <a:avLst/>
          </a:prstGeom>
        </p:spPr>
        <p:txBody>
          <a:bodyPr vert="horz" wrap="square" lIns="0" tIns="12700" rIns="0" bIns="0" rtlCol="0">
            <a:spAutoFit/>
          </a:bodyPr>
          <a:lstStyle/>
          <a:p>
            <a:pPr marL="205740" marR="5080" lvl="0" indent="-1936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D0CECE"/>
                </a:solidFill>
                <a:effectLst/>
                <a:uLnTx/>
                <a:uFillTx/>
                <a:latin typeface="Arial"/>
                <a:cs typeface="Arial"/>
              </a:rPr>
              <a:t>HART</a:t>
            </a:r>
            <a:r>
              <a:rPr kumimoji="0" sz="1800" b="0" i="0" u="none" strike="noStrike" kern="0" cap="none" spc="-70" normalizeH="0" baseline="0" noProof="0" dirty="0">
                <a:ln>
                  <a:noFill/>
                </a:ln>
                <a:solidFill>
                  <a:srgbClr val="D0CECE"/>
                </a:solidFill>
                <a:effectLst/>
                <a:uLnTx/>
                <a:uFillTx/>
                <a:latin typeface="Arial"/>
                <a:cs typeface="Arial"/>
              </a:rPr>
              <a:t> </a:t>
            </a:r>
            <a:r>
              <a:rPr kumimoji="0" sz="1800" b="0" i="0" u="none" strike="noStrike" kern="0" cap="none" spc="-20" normalizeH="0" baseline="0" noProof="0" dirty="0">
                <a:ln>
                  <a:noFill/>
                </a:ln>
                <a:solidFill>
                  <a:srgbClr val="D0CECE"/>
                </a:solidFill>
                <a:effectLst/>
                <a:uLnTx/>
                <a:uFillTx/>
                <a:latin typeface="Arial"/>
                <a:cs typeface="Arial"/>
              </a:rPr>
              <a:t>Board </a:t>
            </a:r>
            <a:r>
              <a:rPr kumimoji="0" sz="1800" b="0" i="0" u="none" strike="noStrike" kern="0" cap="none" spc="-10" normalizeH="0" baseline="0" noProof="0" dirty="0">
                <a:ln>
                  <a:noFill/>
                </a:ln>
                <a:solidFill>
                  <a:srgbClr val="D0CECE"/>
                </a:solidFill>
                <a:effectLst/>
                <a:uLnTx/>
                <a:uFillTx/>
                <a:latin typeface="Arial"/>
                <a:cs typeface="Arial"/>
              </a:rPr>
              <a:t>Approval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1833372" y="4166615"/>
            <a:ext cx="485140" cy="611505"/>
          </a:xfrm>
          <a:custGeom>
            <a:avLst/>
            <a:gdLst/>
            <a:ahLst/>
            <a:cxnLst/>
            <a:rect l="l" t="t" r="r" b="b"/>
            <a:pathLst>
              <a:path w="485139" h="611504">
                <a:moveTo>
                  <a:pt x="363474" y="0"/>
                </a:moveTo>
                <a:lnTo>
                  <a:pt x="121157" y="0"/>
                </a:lnTo>
                <a:lnTo>
                  <a:pt x="121157" y="368807"/>
                </a:lnTo>
                <a:lnTo>
                  <a:pt x="0" y="368807"/>
                </a:lnTo>
                <a:lnTo>
                  <a:pt x="242315" y="611123"/>
                </a:lnTo>
                <a:lnTo>
                  <a:pt x="484631" y="368807"/>
                </a:lnTo>
                <a:lnTo>
                  <a:pt x="363474" y="368807"/>
                </a:lnTo>
                <a:lnTo>
                  <a:pt x="363474" y="0"/>
                </a:lnTo>
                <a:close/>
              </a:path>
            </a:pathLst>
          </a:custGeom>
          <a:solidFill>
            <a:srgbClr val="1F3863">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45947" y="2203704"/>
            <a:ext cx="3374390" cy="170815"/>
          </a:xfrm>
          <a:custGeom>
            <a:avLst/>
            <a:gdLst/>
            <a:ahLst/>
            <a:cxnLst/>
            <a:rect l="l" t="t" r="r" b="b"/>
            <a:pathLst>
              <a:path w="3374390" h="170814">
                <a:moveTo>
                  <a:pt x="3374136" y="0"/>
                </a:moveTo>
                <a:lnTo>
                  <a:pt x="0" y="0"/>
                </a:lnTo>
                <a:lnTo>
                  <a:pt x="0" y="170687"/>
                </a:lnTo>
                <a:lnTo>
                  <a:pt x="3374136" y="170687"/>
                </a:lnTo>
                <a:lnTo>
                  <a:pt x="3374136" y="0"/>
                </a:lnTo>
                <a:close/>
              </a:path>
            </a:pathLst>
          </a:custGeom>
          <a:solidFill>
            <a:srgbClr val="1F3863">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5417820" y="2203704"/>
            <a:ext cx="2138680" cy="170815"/>
          </a:xfrm>
          <a:custGeom>
            <a:avLst/>
            <a:gdLst/>
            <a:ahLst/>
            <a:cxnLst/>
            <a:rect l="l" t="t" r="r" b="b"/>
            <a:pathLst>
              <a:path w="2138679" h="170814">
                <a:moveTo>
                  <a:pt x="2138172" y="0"/>
                </a:moveTo>
                <a:lnTo>
                  <a:pt x="0" y="0"/>
                </a:lnTo>
                <a:lnTo>
                  <a:pt x="0" y="170687"/>
                </a:lnTo>
                <a:lnTo>
                  <a:pt x="2138172" y="170687"/>
                </a:lnTo>
                <a:lnTo>
                  <a:pt x="2138172" y="0"/>
                </a:lnTo>
                <a:close/>
              </a:path>
            </a:pathLst>
          </a:custGeom>
          <a:solidFill>
            <a:srgbClr val="538235">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3889442" y="1741665"/>
            <a:ext cx="4040504" cy="1244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704850" algn="l"/>
                <a:tab pos="1365885" algn="l"/>
                <a:tab pos="2063114" algn="l"/>
                <a:tab pos="2724150" algn="l"/>
                <a:tab pos="3416935"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Q2</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Q3</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Q4</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Q1</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latin typeface="Arial"/>
              <a:cs typeface="Arial"/>
            </a:endParaRPr>
          </a:p>
          <a:p>
            <a:pPr marL="2174240" marR="5080" lvl="0" indent="-861694"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rgbClr val="D0CECE"/>
                </a:solidFill>
                <a:effectLst/>
                <a:uLnTx/>
                <a:uFillTx/>
                <a:latin typeface="Arial"/>
                <a:cs typeface="Arial"/>
              </a:rPr>
              <a:t>HART’s</a:t>
            </a:r>
            <a:r>
              <a:rPr kumimoji="0" sz="1800" b="0" i="0" u="none" strike="noStrike" kern="0" cap="none" spc="-114" normalizeH="0" baseline="0" noProof="0" dirty="0">
                <a:ln>
                  <a:noFill/>
                </a:ln>
                <a:solidFill>
                  <a:srgbClr val="D0CECE"/>
                </a:solidFill>
                <a:effectLst/>
                <a:uLnTx/>
                <a:uFillTx/>
                <a:latin typeface="Arial"/>
                <a:cs typeface="Arial"/>
              </a:rPr>
              <a:t> </a:t>
            </a:r>
            <a:r>
              <a:rPr kumimoji="0" sz="1800" b="0" i="0" u="none" strike="noStrike" kern="0" cap="none" spc="0" normalizeH="0" baseline="0" noProof="0" dirty="0">
                <a:ln>
                  <a:noFill/>
                </a:ln>
                <a:solidFill>
                  <a:srgbClr val="D0CECE"/>
                </a:solidFill>
                <a:effectLst/>
                <a:uLnTx/>
                <a:uFillTx/>
                <a:latin typeface="Arial"/>
                <a:cs typeface="Arial"/>
              </a:rPr>
              <a:t>Arterial</a:t>
            </a:r>
            <a:r>
              <a:rPr kumimoji="0" sz="1800" b="0" i="0" u="none" strike="noStrike" kern="0" cap="none" spc="-30" normalizeH="0" baseline="0" noProof="0" dirty="0">
                <a:ln>
                  <a:noFill/>
                </a:ln>
                <a:solidFill>
                  <a:srgbClr val="D0CECE"/>
                </a:solidFill>
                <a:effectLst/>
                <a:uLnTx/>
                <a:uFillTx/>
                <a:latin typeface="Arial"/>
                <a:cs typeface="Arial"/>
              </a:rPr>
              <a:t> </a:t>
            </a:r>
            <a:r>
              <a:rPr kumimoji="0" sz="1800" b="0" i="0" u="none" strike="noStrike" kern="0" cap="none" spc="0" normalizeH="0" baseline="0" noProof="0" dirty="0">
                <a:ln>
                  <a:noFill/>
                </a:ln>
                <a:solidFill>
                  <a:srgbClr val="D0CECE"/>
                </a:solidFill>
                <a:effectLst/>
                <a:uLnTx/>
                <a:uFillTx/>
                <a:latin typeface="Arial"/>
                <a:cs typeface="Arial"/>
              </a:rPr>
              <a:t>BRT</a:t>
            </a:r>
            <a:r>
              <a:rPr kumimoji="0" sz="1800" b="0" i="0" u="none" strike="noStrike" kern="0" cap="none" spc="-40" normalizeH="0" baseline="0" noProof="0" dirty="0">
                <a:ln>
                  <a:noFill/>
                </a:ln>
                <a:solidFill>
                  <a:srgbClr val="D0CECE"/>
                </a:solidFill>
                <a:effectLst/>
                <a:uLnTx/>
                <a:uFillTx/>
                <a:latin typeface="Arial"/>
                <a:cs typeface="Arial"/>
              </a:rPr>
              <a:t> </a:t>
            </a:r>
            <a:r>
              <a:rPr kumimoji="0" sz="1800" b="0" i="0" u="none" strike="noStrike" kern="0" cap="none" spc="-20" normalizeH="0" baseline="0" noProof="0" dirty="0">
                <a:ln>
                  <a:noFill/>
                </a:ln>
                <a:solidFill>
                  <a:srgbClr val="D0CECE"/>
                </a:solidFill>
                <a:effectLst/>
                <a:uLnTx/>
                <a:uFillTx/>
                <a:latin typeface="Arial"/>
                <a:cs typeface="Arial"/>
              </a:rPr>
              <a:t>Study </a:t>
            </a:r>
            <a:r>
              <a:rPr kumimoji="0" sz="1800" b="0" i="0" u="none" strike="noStrike" kern="0" cap="none" spc="0" normalizeH="0" baseline="0" noProof="0" dirty="0">
                <a:ln>
                  <a:noFill/>
                </a:ln>
                <a:solidFill>
                  <a:srgbClr val="D0CECE"/>
                </a:solidFill>
                <a:effectLst/>
                <a:uLnTx/>
                <a:uFillTx/>
                <a:latin typeface="Arial"/>
                <a:cs typeface="Arial"/>
              </a:rPr>
              <a:t>Phase</a:t>
            </a:r>
            <a:r>
              <a:rPr kumimoji="0" sz="1800" b="0" i="0" u="none" strike="noStrike" kern="0" cap="none" spc="-30" normalizeH="0" baseline="0" noProof="0" dirty="0">
                <a:ln>
                  <a:noFill/>
                </a:ln>
                <a:solidFill>
                  <a:srgbClr val="D0CECE"/>
                </a:solidFill>
                <a:effectLst/>
                <a:uLnTx/>
                <a:uFillTx/>
                <a:latin typeface="Arial"/>
                <a:cs typeface="Arial"/>
              </a:rPr>
              <a:t> </a:t>
            </a:r>
            <a:r>
              <a:rPr kumimoji="0" sz="1800" b="0" i="0" u="none" strike="noStrike" kern="0" cap="none" spc="-25" normalizeH="0" baseline="0" noProof="0" dirty="0">
                <a:ln>
                  <a:noFill/>
                </a:ln>
                <a:solidFill>
                  <a:srgbClr val="D0CECE"/>
                </a:solidFill>
                <a:effectLst/>
                <a:uLnTx/>
                <a:uFillTx/>
                <a:latin typeface="Arial"/>
                <a:cs typeface="Arial"/>
              </a:rPr>
              <a:t>2A</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5965724" y="3561171"/>
            <a:ext cx="1186180" cy="574040"/>
          </a:xfrm>
          <a:prstGeom prst="rect">
            <a:avLst/>
          </a:prstGeom>
        </p:spPr>
        <p:txBody>
          <a:bodyPr vert="horz" wrap="square" lIns="0" tIns="12700" rIns="0" bIns="0" rtlCol="0">
            <a:spAutoFit/>
          </a:bodyPr>
          <a:lstStyle/>
          <a:p>
            <a:pPr marL="53340" marR="5080" lvl="0" indent="-412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0" normalizeH="0" baseline="0" noProof="0" dirty="0">
                <a:ln>
                  <a:noFill/>
                </a:ln>
                <a:solidFill>
                  <a:srgbClr val="D0CECE"/>
                </a:solidFill>
                <a:effectLst/>
                <a:uLnTx/>
                <a:uFillTx/>
                <a:latin typeface="Arial"/>
                <a:cs typeface="Arial"/>
              </a:rPr>
              <a:t>Lower-Cost </a:t>
            </a:r>
            <a:r>
              <a:rPr kumimoji="0" sz="1800" b="0" i="0" u="none" strike="noStrike" kern="0" cap="none" spc="-10" normalizeH="0" baseline="0" noProof="0" dirty="0">
                <a:ln>
                  <a:noFill/>
                </a:ln>
                <a:solidFill>
                  <a:srgbClr val="D0CECE"/>
                </a:solidFill>
                <a:effectLst/>
                <a:uLnTx/>
                <a:uFillTx/>
                <a:latin typeface="Arial"/>
                <a:cs typeface="Arial"/>
              </a:rPr>
              <a:t>Alternative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p:nvPr/>
        </p:nvSpPr>
        <p:spPr>
          <a:xfrm>
            <a:off x="6316979" y="3000755"/>
            <a:ext cx="485140" cy="611505"/>
          </a:xfrm>
          <a:custGeom>
            <a:avLst/>
            <a:gdLst/>
            <a:ahLst/>
            <a:cxnLst/>
            <a:rect l="l" t="t" r="r" b="b"/>
            <a:pathLst>
              <a:path w="485140" h="611504">
                <a:moveTo>
                  <a:pt x="363474" y="0"/>
                </a:moveTo>
                <a:lnTo>
                  <a:pt x="121157" y="0"/>
                </a:lnTo>
                <a:lnTo>
                  <a:pt x="121157" y="368808"/>
                </a:lnTo>
                <a:lnTo>
                  <a:pt x="0" y="368808"/>
                </a:lnTo>
                <a:lnTo>
                  <a:pt x="242315" y="611124"/>
                </a:lnTo>
                <a:lnTo>
                  <a:pt x="484631" y="368808"/>
                </a:lnTo>
                <a:lnTo>
                  <a:pt x="363474" y="368808"/>
                </a:lnTo>
                <a:lnTo>
                  <a:pt x="363474" y="0"/>
                </a:lnTo>
                <a:close/>
              </a:path>
            </a:pathLst>
          </a:custGeom>
          <a:solidFill>
            <a:srgbClr val="538235">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5903183" y="4790864"/>
            <a:ext cx="1312545" cy="574040"/>
          </a:xfrm>
          <a:prstGeom prst="rect">
            <a:avLst/>
          </a:prstGeom>
        </p:spPr>
        <p:txBody>
          <a:bodyPr vert="horz" wrap="square" lIns="0" tIns="12700" rIns="0" bIns="0" rtlCol="0">
            <a:spAutoFit/>
          </a:bodyPr>
          <a:lstStyle/>
          <a:p>
            <a:pPr marL="205740" marR="5080" lvl="0" indent="-1936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D0CECE"/>
                </a:solidFill>
                <a:effectLst/>
                <a:uLnTx/>
                <a:uFillTx/>
                <a:latin typeface="Arial"/>
                <a:cs typeface="Arial"/>
              </a:rPr>
              <a:t>HART</a:t>
            </a:r>
            <a:r>
              <a:rPr kumimoji="0" sz="1800" b="0" i="0" u="none" strike="noStrike" kern="0" cap="none" spc="-70" normalizeH="0" baseline="0" noProof="0" dirty="0">
                <a:ln>
                  <a:noFill/>
                </a:ln>
                <a:solidFill>
                  <a:srgbClr val="D0CECE"/>
                </a:solidFill>
                <a:effectLst/>
                <a:uLnTx/>
                <a:uFillTx/>
                <a:latin typeface="Arial"/>
                <a:cs typeface="Arial"/>
              </a:rPr>
              <a:t> </a:t>
            </a:r>
            <a:r>
              <a:rPr kumimoji="0" sz="1800" b="0" i="0" u="none" strike="noStrike" kern="0" cap="none" spc="-20" normalizeH="0" baseline="0" noProof="0" dirty="0">
                <a:ln>
                  <a:noFill/>
                </a:ln>
                <a:solidFill>
                  <a:srgbClr val="D0CECE"/>
                </a:solidFill>
                <a:effectLst/>
                <a:uLnTx/>
                <a:uFillTx/>
                <a:latin typeface="Arial"/>
                <a:cs typeface="Arial"/>
              </a:rPr>
              <a:t>Board </a:t>
            </a:r>
            <a:r>
              <a:rPr kumimoji="0" sz="1800" b="0" i="0" u="none" strike="noStrike" kern="0" cap="none" spc="-10" normalizeH="0" baseline="0" noProof="0" dirty="0">
                <a:ln>
                  <a:noFill/>
                </a:ln>
                <a:solidFill>
                  <a:srgbClr val="D0CECE"/>
                </a:solidFill>
                <a:effectLst/>
                <a:uLnTx/>
                <a:uFillTx/>
                <a:latin typeface="Arial"/>
                <a:cs typeface="Arial"/>
              </a:rPr>
              <a:t>Approval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6316979" y="4166615"/>
            <a:ext cx="485140" cy="611505"/>
          </a:xfrm>
          <a:custGeom>
            <a:avLst/>
            <a:gdLst/>
            <a:ahLst/>
            <a:cxnLst/>
            <a:rect l="l" t="t" r="r" b="b"/>
            <a:pathLst>
              <a:path w="485140" h="611504">
                <a:moveTo>
                  <a:pt x="363474" y="0"/>
                </a:moveTo>
                <a:lnTo>
                  <a:pt x="121157" y="0"/>
                </a:lnTo>
                <a:lnTo>
                  <a:pt x="121157" y="368807"/>
                </a:lnTo>
                <a:lnTo>
                  <a:pt x="0" y="368807"/>
                </a:lnTo>
                <a:lnTo>
                  <a:pt x="242315" y="611123"/>
                </a:lnTo>
                <a:lnTo>
                  <a:pt x="484631" y="368807"/>
                </a:lnTo>
                <a:lnTo>
                  <a:pt x="363474" y="368807"/>
                </a:lnTo>
                <a:lnTo>
                  <a:pt x="363474" y="0"/>
                </a:lnTo>
                <a:close/>
              </a:path>
            </a:pathLst>
          </a:custGeom>
          <a:solidFill>
            <a:srgbClr val="538235">
              <a:alpha val="3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9835895" y="1039370"/>
            <a:ext cx="485140" cy="477520"/>
          </a:xfrm>
          <a:custGeom>
            <a:avLst/>
            <a:gdLst/>
            <a:ahLst/>
            <a:cxnLst/>
            <a:rect l="l" t="t" r="r" b="b"/>
            <a:pathLst>
              <a:path w="485140" h="477519">
                <a:moveTo>
                  <a:pt x="363474" y="0"/>
                </a:moveTo>
                <a:lnTo>
                  <a:pt x="121157" y="0"/>
                </a:lnTo>
                <a:lnTo>
                  <a:pt x="121157" y="193649"/>
                </a:lnTo>
                <a:lnTo>
                  <a:pt x="0" y="193649"/>
                </a:lnTo>
                <a:lnTo>
                  <a:pt x="242315" y="477011"/>
                </a:lnTo>
                <a:lnTo>
                  <a:pt x="484631" y="193649"/>
                </a:lnTo>
                <a:lnTo>
                  <a:pt x="363474" y="193649"/>
                </a:lnTo>
                <a:lnTo>
                  <a:pt x="36347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10249490" y="946115"/>
            <a:ext cx="13290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BE9000"/>
                </a:solidFill>
                <a:effectLst/>
                <a:uLnTx/>
                <a:uFillTx/>
                <a:latin typeface="Arial"/>
                <a:cs typeface="Arial"/>
              </a:rPr>
              <a:t>We</a:t>
            </a:r>
            <a:r>
              <a:rPr kumimoji="0" sz="1800" b="0" i="0" u="none" strike="noStrike" kern="0" cap="none" spc="-110" normalizeH="0" baseline="0" noProof="0" dirty="0">
                <a:ln>
                  <a:noFill/>
                </a:ln>
                <a:solidFill>
                  <a:srgbClr val="BE9000"/>
                </a:solidFill>
                <a:effectLst/>
                <a:uLnTx/>
                <a:uFillTx/>
                <a:latin typeface="Arial"/>
                <a:cs typeface="Arial"/>
              </a:rPr>
              <a:t> </a:t>
            </a:r>
            <a:r>
              <a:rPr kumimoji="0" sz="1800" b="0" i="0" u="none" strike="noStrike" kern="0" cap="none" spc="0" normalizeH="0" baseline="0" noProof="0" dirty="0">
                <a:ln>
                  <a:noFill/>
                </a:ln>
                <a:solidFill>
                  <a:srgbClr val="BE9000"/>
                </a:solidFill>
                <a:effectLst/>
                <a:uLnTx/>
                <a:uFillTx/>
                <a:latin typeface="Arial"/>
                <a:cs typeface="Arial"/>
              </a:rPr>
              <a:t>Are</a:t>
            </a:r>
            <a:r>
              <a:rPr kumimoji="0" sz="1800" b="0" i="0" u="none" strike="noStrike" kern="0" cap="none" spc="-15" normalizeH="0" baseline="0" noProof="0" dirty="0">
                <a:ln>
                  <a:noFill/>
                </a:ln>
                <a:solidFill>
                  <a:srgbClr val="BE9000"/>
                </a:solidFill>
                <a:effectLst/>
                <a:uLnTx/>
                <a:uFillTx/>
                <a:latin typeface="Arial"/>
                <a:cs typeface="Arial"/>
              </a:rPr>
              <a:t> </a:t>
            </a:r>
            <a:r>
              <a:rPr kumimoji="0" sz="1800" b="0" i="0" u="none" strike="noStrike" kern="0" cap="none" spc="-20" normalizeH="0" baseline="0" noProof="0" dirty="0">
                <a:ln>
                  <a:noFill/>
                </a:ln>
                <a:solidFill>
                  <a:srgbClr val="BE9000"/>
                </a:solidFill>
                <a:effectLst/>
                <a:uLnTx/>
                <a:uFillTx/>
                <a:latin typeface="Arial"/>
                <a:cs typeface="Arial"/>
              </a:rPr>
              <a:t>Here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p:nvPr/>
        </p:nvSpPr>
        <p:spPr>
          <a:xfrm>
            <a:off x="9835895" y="6056373"/>
            <a:ext cx="485140" cy="477520"/>
          </a:xfrm>
          <a:custGeom>
            <a:avLst/>
            <a:gdLst/>
            <a:ahLst/>
            <a:cxnLst/>
            <a:rect l="l" t="t" r="r" b="b"/>
            <a:pathLst>
              <a:path w="485140" h="477520">
                <a:moveTo>
                  <a:pt x="242315" y="0"/>
                </a:moveTo>
                <a:lnTo>
                  <a:pt x="0" y="283362"/>
                </a:lnTo>
                <a:lnTo>
                  <a:pt x="121157" y="283362"/>
                </a:lnTo>
                <a:lnTo>
                  <a:pt x="121157" y="477012"/>
                </a:lnTo>
                <a:lnTo>
                  <a:pt x="363474" y="477012"/>
                </a:lnTo>
                <a:lnTo>
                  <a:pt x="363474" y="283362"/>
                </a:lnTo>
                <a:lnTo>
                  <a:pt x="484631" y="283362"/>
                </a:lnTo>
                <a:lnTo>
                  <a:pt x="242315"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10249490" y="6321851"/>
            <a:ext cx="13290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BE9000"/>
                </a:solidFill>
                <a:effectLst/>
                <a:uLnTx/>
                <a:uFillTx/>
                <a:latin typeface="Arial"/>
                <a:cs typeface="Arial"/>
              </a:rPr>
              <a:t>We</a:t>
            </a:r>
            <a:r>
              <a:rPr kumimoji="0" sz="1800" b="0" i="0" u="none" strike="noStrike" kern="0" cap="none" spc="-110" normalizeH="0" baseline="0" noProof="0" dirty="0">
                <a:ln>
                  <a:noFill/>
                </a:ln>
                <a:solidFill>
                  <a:srgbClr val="BE9000"/>
                </a:solidFill>
                <a:effectLst/>
                <a:uLnTx/>
                <a:uFillTx/>
                <a:latin typeface="Arial"/>
                <a:cs typeface="Arial"/>
              </a:rPr>
              <a:t> </a:t>
            </a:r>
            <a:r>
              <a:rPr kumimoji="0" sz="1800" b="0" i="0" u="none" strike="noStrike" kern="0" cap="none" spc="0" normalizeH="0" baseline="0" noProof="0" dirty="0">
                <a:ln>
                  <a:noFill/>
                </a:ln>
                <a:solidFill>
                  <a:srgbClr val="BE9000"/>
                </a:solidFill>
                <a:effectLst/>
                <a:uLnTx/>
                <a:uFillTx/>
                <a:latin typeface="Arial"/>
                <a:cs typeface="Arial"/>
              </a:rPr>
              <a:t>Are</a:t>
            </a:r>
            <a:r>
              <a:rPr kumimoji="0" sz="1800" b="0" i="0" u="none" strike="noStrike" kern="0" cap="none" spc="-15" normalizeH="0" baseline="0" noProof="0" dirty="0">
                <a:ln>
                  <a:noFill/>
                </a:ln>
                <a:solidFill>
                  <a:srgbClr val="BE9000"/>
                </a:solidFill>
                <a:effectLst/>
                <a:uLnTx/>
                <a:uFillTx/>
                <a:latin typeface="Arial"/>
                <a:cs typeface="Arial"/>
              </a:rPr>
              <a:t> </a:t>
            </a:r>
            <a:r>
              <a:rPr kumimoji="0" sz="1800" b="0" i="0" u="none" strike="noStrike" kern="0" cap="none" spc="-20" normalizeH="0" baseline="0" noProof="0" dirty="0">
                <a:ln>
                  <a:noFill/>
                </a:ln>
                <a:solidFill>
                  <a:srgbClr val="BE9000"/>
                </a:solidFill>
                <a:effectLst/>
                <a:uLnTx/>
                <a:uFillTx/>
                <a:latin typeface="Arial"/>
                <a:cs typeface="Arial"/>
              </a:rPr>
              <a:t>Here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p:nvPr/>
        </p:nvSpPr>
        <p:spPr>
          <a:xfrm>
            <a:off x="10078211" y="2084832"/>
            <a:ext cx="0" cy="3846829"/>
          </a:xfrm>
          <a:custGeom>
            <a:avLst/>
            <a:gdLst/>
            <a:ahLst/>
            <a:cxnLst/>
            <a:rect l="l" t="t" r="r" b="b"/>
            <a:pathLst>
              <a:path h="3846829">
                <a:moveTo>
                  <a:pt x="0" y="0"/>
                </a:moveTo>
                <a:lnTo>
                  <a:pt x="0" y="3846461"/>
                </a:lnTo>
              </a:path>
            </a:pathLst>
          </a:custGeom>
          <a:ln w="6350">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p:nvPr/>
        </p:nvSpPr>
        <p:spPr>
          <a:xfrm>
            <a:off x="8154610" y="2774619"/>
            <a:ext cx="1601470" cy="6965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Arial"/>
                <a:cs typeface="Arial"/>
              </a:rPr>
              <a:t>Next </a:t>
            </a:r>
            <a:r>
              <a:rPr kumimoji="0" sz="2400" b="1" i="0" u="none" strike="noStrike" kern="0" cap="none" spc="-20" normalizeH="0" baseline="0" noProof="0" dirty="0">
                <a:ln>
                  <a:noFill/>
                </a:ln>
                <a:solidFill>
                  <a:sysClr val="windowText" lastClr="000000"/>
                </a:solidFill>
                <a:effectLst/>
                <a:uLnTx/>
                <a:uFillTx/>
                <a:latin typeface="Arial"/>
                <a:cs typeface="Arial"/>
              </a:rPr>
              <a:t>Steps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(Phase</a:t>
            </a:r>
            <a:r>
              <a:rPr kumimoji="0" sz="2000" b="1" i="0" u="none" strike="noStrike" kern="0" cap="none" spc="-25" normalizeH="0" baseline="0" noProof="0" dirty="0">
                <a:ln>
                  <a:noFill/>
                </a:ln>
                <a:solidFill>
                  <a:sysClr val="windowText" lastClr="000000"/>
                </a:solidFill>
                <a:effectLst/>
                <a:uLnTx/>
                <a:uFillTx/>
                <a:latin typeface="Arial"/>
                <a:cs typeface="Arial"/>
              </a:rPr>
              <a:t> 2B)</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8154610" y="3446703"/>
            <a:ext cx="2288540" cy="1122680"/>
          </a:xfrm>
          <a:prstGeom prst="rect">
            <a:avLst/>
          </a:prstGeom>
        </p:spPr>
        <p:txBody>
          <a:bodyPr vert="horz" wrap="square" lIns="0" tIns="12700" rIns="0" bIns="0" rtlCol="0">
            <a:spAutoFit/>
          </a:bodyPr>
          <a:lstStyle/>
          <a:p>
            <a:pPr marL="299085" marR="0" lvl="0" indent="-287020" defTabSz="914400" eaLnBrk="1" fontAlgn="auto" latinLnBrk="0" hangingPunct="1">
              <a:lnSpc>
                <a:spcPct val="100000"/>
              </a:lnSpc>
              <a:spcBef>
                <a:spcPts val="100"/>
              </a:spcBef>
              <a:spcAft>
                <a:spcPts val="0"/>
              </a:spcAft>
              <a:buClrTx/>
              <a:buSzTx/>
              <a:buFontTx/>
              <a:buChar char="•"/>
              <a:tabLst>
                <a:tab pos="299085" algn="l"/>
                <a:tab pos="29972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Design</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Completion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Arial"/>
                <a:cs typeface="Arial"/>
              </a:rPr>
              <a:t>Permitting</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Public</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Engagement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7020" defTabSz="914400" eaLnBrk="1" fontAlgn="auto" latinLnBrk="0" hangingPunct="1">
              <a:lnSpc>
                <a:spcPct val="100000"/>
              </a:lnSpc>
              <a:spcBef>
                <a:spcPts val="0"/>
              </a:spcBef>
              <a:spcAft>
                <a:spcPts val="0"/>
              </a:spcAft>
              <a:buClrTx/>
              <a:buSzTx/>
              <a:buFontTx/>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Arial"/>
                <a:cs typeface="Arial"/>
              </a:rPr>
              <a:t>Funding</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8441121" y="4543983"/>
            <a:ext cx="169418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Arial"/>
                <a:cs typeface="Arial"/>
              </a:rPr>
              <a:t>(Federal/FDOT/TPO)</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8154610" y="4757343"/>
            <a:ext cx="1591945" cy="299720"/>
          </a:xfrm>
          <a:prstGeom prst="rect">
            <a:avLst/>
          </a:prstGeom>
        </p:spPr>
        <p:txBody>
          <a:bodyPr vert="horz" wrap="square" lIns="0" tIns="12700" rIns="0" bIns="0" rtlCol="0">
            <a:spAutoFit/>
          </a:bodyPr>
          <a:lstStyle/>
          <a:p>
            <a:pPr marL="299085" marR="0" lvl="0" indent="-287020" defTabSz="914400" eaLnBrk="1" fontAlgn="auto" latinLnBrk="0" hangingPunct="1">
              <a:lnSpc>
                <a:spcPct val="100000"/>
              </a:lnSpc>
              <a:spcBef>
                <a:spcPts val="100"/>
              </a:spcBef>
              <a:spcAft>
                <a:spcPts val="0"/>
              </a:spcAft>
              <a:buClrTx/>
              <a:buSzTx/>
              <a:buFontTx/>
              <a:buChar char="•"/>
              <a:tabLst>
                <a:tab pos="299085" algn="l"/>
                <a:tab pos="299720" algn="l"/>
              </a:tabLst>
              <a:defRPr/>
            </a:pPr>
            <a:r>
              <a:rPr kumimoji="0" sz="1800" b="0" i="0" u="none" strike="noStrike" kern="0" cap="none" spc="-10" normalizeH="0" baseline="0" noProof="0" dirty="0">
                <a:ln>
                  <a:noFill/>
                </a:ln>
                <a:solidFill>
                  <a:sysClr val="windowText" lastClr="000000"/>
                </a:solidFill>
                <a:effectLst/>
                <a:uLnTx/>
                <a:uFillTx/>
                <a:latin typeface="Arial"/>
                <a:cs typeface="Arial"/>
              </a:rPr>
              <a:t>Construction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p:nvPr/>
        </p:nvSpPr>
        <p:spPr>
          <a:xfrm>
            <a:off x="9822180" y="2758439"/>
            <a:ext cx="2098675" cy="485140"/>
          </a:xfrm>
          <a:custGeom>
            <a:avLst/>
            <a:gdLst/>
            <a:ahLst/>
            <a:cxnLst/>
            <a:rect l="l" t="t" r="r" b="b"/>
            <a:pathLst>
              <a:path w="2098675" h="485139">
                <a:moveTo>
                  <a:pt x="1699069" y="0"/>
                </a:moveTo>
                <a:lnTo>
                  <a:pt x="1699069" y="159258"/>
                </a:lnTo>
                <a:lnTo>
                  <a:pt x="0" y="159258"/>
                </a:lnTo>
                <a:lnTo>
                  <a:pt x="0" y="325374"/>
                </a:lnTo>
                <a:lnTo>
                  <a:pt x="1699069" y="325374"/>
                </a:lnTo>
                <a:lnTo>
                  <a:pt x="1699069" y="484632"/>
                </a:lnTo>
                <a:lnTo>
                  <a:pt x="2098548" y="242316"/>
                </a:lnTo>
                <a:lnTo>
                  <a:pt x="169906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txBox="1"/>
          <p:nvPr/>
        </p:nvSpPr>
        <p:spPr>
          <a:xfrm>
            <a:off x="10495710" y="2922518"/>
            <a:ext cx="614680" cy="172085"/>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sz="950" b="0" i="0" u="none" strike="noStrike" kern="0" cap="none" spc="-10" normalizeH="0" baseline="0" noProof="0" dirty="0">
                <a:ln>
                  <a:noFill/>
                </a:ln>
                <a:solidFill>
                  <a:srgbClr val="FFFFFF"/>
                </a:solidFill>
                <a:effectLst/>
                <a:uLnTx/>
                <a:uFillTx/>
                <a:latin typeface="Arial"/>
                <a:cs typeface="Arial"/>
              </a:rPr>
              <a:t>ONGOING</a:t>
            </a:r>
            <a:endParaRPr kumimoji="0" sz="9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0" y="3429000"/>
            <a:ext cx="6096000" cy="1520416"/>
          </a:xfrm>
          <a:prstGeom prst="rect">
            <a:avLst/>
          </a:prstGeom>
        </p:spPr>
        <p:txBody>
          <a:bodyPr>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3200" dirty="0">
                <a:solidFill>
                  <a:srgbClr val="0060A8"/>
                </a:solidFill>
                <a:latin typeface="Arial"/>
                <a:ea typeface="Open Sans" panose="020B0606030504020204" pitchFamily="34" charset="0"/>
                <a:cs typeface="Open Sans" panose="020B0606030504020204" pitchFamily="34" charset="0"/>
              </a:rPr>
              <a:t>January 19, 2023</a:t>
            </a:r>
          </a:p>
          <a:p>
            <a:pPr algn="ctr"/>
            <a:r>
              <a:rPr lang="en-US" sz="3200" dirty="0"/>
              <a:t>Jay Collins, AICP</a:t>
            </a:r>
            <a:br>
              <a:rPr lang="en-US" sz="3200" dirty="0"/>
            </a:br>
            <a:r>
              <a:rPr lang="en-US" sz="3200" dirty="0"/>
              <a:t>Alvaro Gabaldon</a:t>
            </a:r>
          </a:p>
        </p:txBody>
      </p:sp>
      <p:sp>
        <p:nvSpPr>
          <p:cNvPr id="10" name="Rectangle 9"/>
          <p:cNvSpPr/>
          <p:nvPr/>
        </p:nvSpPr>
        <p:spPr>
          <a:xfrm>
            <a:off x="218281" y="1866900"/>
            <a:ext cx="11973719" cy="14619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srgbClr val="0060A8"/>
                </a:solidFill>
                <a:effectLst/>
                <a:uLnTx/>
                <a:uFillTx/>
                <a:latin typeface="Arial"/>
                <a:ea typeface="Open Sans" panose="020B0606030504020204" pitchFamily="34" charset="0"/>
                <a:cs typeface="Open Sans" panose="020B0606030504020204" pitchFamily="34" charset="0"/>
              </a:rPr>
              <a:t>Fowler Avenue Vision Study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kern="0" dirty="0">
                <a:solidFill>
                  <a:srgbClr val="0060A8"/>
                </a:solidFill>
                <a:latin typeface="Arial"/>
                <a:ea typeface="Open Sans" panose="020B0606030504020204" pitchFamily="34" charset="0"/>
                <a:cs typeface="Open Sans" panose="020B0606030504020204" pitchFamily="34" charset="0"/>
              </a:rPr>
              <a:t>UACDC Partners Coalition</a:t>
            </a:r>
            <a:endParaRPr kumimoji="0" lang="en-US" sz="2400" b="1" i="0" u="none" strike="noStrike" kern="0" cap="none" spc="0" normalizeH="0" baseline="0" noProof="0" dirty="0">
              <a:ln>
                <a:noFill/>
              </a:ln>
              <a:solidFill>
                <a:srgbClr val="0060A8"/>
              </a:solidFill>
              <a:effectLst/>
              <a:uLnTx/>
              <a:uFillTx/>
              <a:latin typeface="Arial"/>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69381-6628-48F9-B4EC-F60BEAF219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6632" y="1229377"/>
            <a:ext cx="4969667" cy="1945572"/>
          </a:xfrm>
          <a:prstGeom prst="rect">
            <a:avLst/>
          </a:prstGeom>
        </p:spPr>
      </p:pic>
      <p:sp>
        <p:nvSpPr>
          <p:cNvPr id="25602" name="Title 4"/>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Background</a:t>
            </a:r>
          </a:p>
        </p:txBody>
      </p:sp>
      <p:sp>
        <p:nvSpPr>
          <p:cNvPr id="25603" name="Content Placeholder 5"/>
          <p:cNvSpPr txBox="1">
            <a:spLocks noChangeArrowheads="1"/>
          </p:cNvSpPr>
          <p:nvPr/>
        </p:nvSpPr>
        <p:spPr bwMode="auto">
          <a:xfrm>
            <a:off x="1" y="1182757"/>
            <a:ext cx="6096000" cy="424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73050" indent="-273050">
              <a:defRPr>
                <a:solidFill>
                  <a:schemeClr val="tx1"/>
                </a:solidFill>
                <a:latin typeface="Arial" panose="020B0604020202020204" pitchFamily="34" charset="0"/>
              </a:defRPr>
            </a:lvl1pPr>
            <a:lvl2pPr marL="639763" indent="-273050">
              <a:defRPr>
                <a:solidFill>
                  <a:schemeClr val="tx1"/>
                </a:solidFill>
                <a:latin typeface="Arial" panose="020B0604020202020204" pitchFamily="34" charset="0"/>
              </a:defRPr>
            </a:lvl2pPr>
            <a:lvl3pPr indent="-246063">
              <a:defRPr>
                <a:solidFill>
                  <a:schemeClr val="tx1"/>
                </a:solidFill>
                <a:latin typeface="Arial" panose="020B0604020202020204" pitchFamily="34" charset="0"/>
              </a:defRPr>
            </a:lvl3pPr>
            <a:lvl4pPr marL="1187450" indent="-209550">
              <a:defRPr>
                <a:solidFill>
                  <a:schemeClr val="tx1"/>
                </a:solidFill>
                <a:latin typeface="Arial" panose="020B0604020202020204" pitchFamily="34" charset="0"/>
              </a:defRPr>
            </a:lvl4pPr>
            <a:lvl5pPr marL="1462088" indent="-209550">
              <a:defRPr>
                <a:solidFill>
                  <a:schemeClr val="tx1"/>
                </a:solidFill>
                <a:latin typeface="Arial" panose="020B0604020202020204" pitchFamily="34" charset="0"/>
              </a:defRPr>
            </a:lvl5pPr>
            <a:lvl6pPr marL="1919288" indent="-209550" eaLnBrk="0" fontAlgn="base" hangingPunct="0">
              <a:spcBef>
                <a:spcPct val="0"/>
              </a:spcBef>
              <a:spcAft>
                <a:spcPct val="0"/>
              </a:spcAft>
              <a:defRPr>
                <a:solidFill>
                  <a:schemeClr val="tx1"/>
                </a:solidFill>
                <a:latin typeface="Arial" panose="020B0604020202020204" pitchFamily="34" charset="0"/>
              </a:defRPr>
            </a:lvl6pPr>
            <a:lvl7pPr marL="2376488" indent="-209550" eaLnBrk="0" fontAlgn="base" hangingPunct="0">
              <a:spcBef>
                <a:spcPct val="0"/>
              </a:spcBef>
              <a:spcAft>
                <a:spcPct val="0"/>
              </a:spcAft>
              <a:defRPr>
                <a:solidFill>
                  <a:schemeClr val="tx1"/>
                </a:solidFill>
                <a:latin typeface="Arial" panose="020B0604020202020204" pitchFamily="34" charset="0"/>
              </a:defRPr>
            </a:lvl7pPr>
            <a:lvl8pPr marL="2833688" indent="-209550" eaLnBrk="0" fontAlgn="base" hangingPunct="0">
              <a:spcBef>
                <a:spcPct val="0"/>
              </a:spcBef>
              <a:spcAft>
                <a:spcPct val="0"/>
              </a:spcAft>
              <a:defRPr>
                <a:solidFill>
                  <a:schemeClr val="tx1"/>
                </a:solidFill>
                <a:latin typeface="Arial" panose="020B0604020202020204" pitchFamily="34" charset="0"/>
              </a:defRPr>
            </a:lvl8pPr>
            <a:lvl9pPr marL="3290888" indent="-209550" eaLnBrk="0" fontAlgn="base" hangingPunct="0">
              <a:spcBef>
                <a:spcPct val="0"/>
              </a:spcBef>
              <a:spcAft>
                <a:spcPct val="0"/>
              </a:spcAft>
              <a:defRPr>
                <a:solidFill>
                  <a:schemeClr val="tx1"/>
                </a:solidFill>
                <a:latin typeface="Arial" panose="020B0604020202020204" pitchFamily="34" charset="0"/>
              </a:defRPr>
            </a:lvl9pPr>
          </a:lstStyle>
          <a:p>
            <a:pPr marL="639445" marR="0" lvl="1" indent="-273050" algn="l" defTabSz="914400" rtl="0" eaLnBrk="1" fontAlgn="auto" latinLnBrk="0" hangingPunct="1">
              <a:lnSpc>
                <a:spcPct val="100000"/>
              </a:lnSpc>
              <a:spcAft>
                <a:spcPts val="600"/>
              </a:spcAft>
              <a:buClr>
                <a:srgbClr val="C0CF3A"/>
              </a:buClr>
              <a:buSzPct val="95000"/>
              <a:buFont typeface="Wingdings 2" panose="05020102010507070707" pitchFamily="18" charset="2"/>
              <a:buChar char=""/>
              <a:tabLst/>
              <a:defRPr/>
            </a:pPr>
            <a:r>
              <a:rPr kumimoji="0" lang="en-US" altLang="en-US" sz="2400" b="0" i="0" u="none" strike="noStrike" kern="1200" cap="none" spc="0" normalizeH="0" baseline="0" noProof="0" dirty="0">
                <a:ln>
                  <a:noFill/>
                </a:ln>
                <a:effectLst/>
                <a:uLnTx/>
                <a:uFillTx/>
                <a:latin typeface="Arial"/>
                <a:ea typeface="+mn-ea"/>
                <a:cs typeface="+mn-cs"/>
              </a:rPr>
              <a:t>Fowler Ave is at the intersection of </a:t>
            </a:r>
            <a:r>
              <a:rPr kumimoji="0" lang="en-US" altLang="en-US" sz="2400" b="0" i="0" u="none" strike="noStrike" kern="1200" cap="none" spc="0" normalizeH="0" baseline="0" noProof="0" dirty="0" err="1">
                <a:ln>
                  <a:noFill/>
                </a:ln>
                <a:effectLst/>
                <a:uLnTx/>
                <a:uFillTx/>
                <a:latin typeface="Arial"/>
                <a:ea typeface="+mn-ea"/>
                <a:cs typeface="+mn-cs"/>
              </a:rPr>
              <a:t>Hillsbo</a:t>
            </a:r>
            <a:r>
              <a:rPr lang="en-US" altLang="en-US" sz="2400" dirty="0">
                <a:latin typeface="Arial"/>
              </a:rPr>
              <a:t>rough County and City of Tampa boundaries</a:t>
            </a:r>
          </a:p>
          <a:p>
            <a:pPr marL="639445" marR="0" lvl="1" indent="-273050" algn="l" defTabSz="914400" rtl="0" eaLnBrk="1" fontAlgn="auto" latinLnBrk="0" hangingPunct="1">
              <a:lnSpc>
                <a:spcPct val="100000"/>
              </a:lnSpc>
              <a:spcAft>
                <a:spcPts val="600"/>
              </a:spcAft>
              <a:buClr>
                <a:srgbClr val="C0CF3A"/>
              </a:buClr>
              <a:buSzPct val="95000"/>
              <a:buFont typeface="Wingdings 2" panose="05020102010507070707" pitchFamily="18" charset="2"/>
              <a:buChar char=""/>
              <a:tabLst/>
              <a:defRPr/>
            </a:pPr>
            <a:r>
              <a:rPr kumimoji="0" lang="en-US" altLang="en-US" sz="2400" b="0" i="0" u="none" strike="noStrike" kern="1200" cap="none" spc="0" normalizeH="0" baseline="0" noProof="0" dirty="0">
                <a:ln>
                  <a:noFill/>
                </a:ln>
                <a:effectLst/>
                <a:uLnTx/>
                <a:uFillTx/>
                <a:latin typeface="Arial"/>
                <a:ea typeface="+mn-ea"/>
                <a:cs typeface="+mn-cs"/>
              </a:rPr>
              <a:t>Provides unique land use </a:t>
            </a:r>
            <a:r>
              <a:rPr lang="en-US" altLang="en-US" sz="2400" dirty="0">
                <a:latin typeface="Arial"/>
              </a:rPr>
              <a:t>challenges</a:t>
            </a:r>
          </a:p>
          <a:p>
            <a:pPr marL="639445" marR="0" lvl="1" indent="-273050" algn="l" defTabSz="914400" rtl="0" eaLnBrk="1" fontAlgn="auto" latinLnBrk="0" hangingPunct="1">
              <a:lnSpc>
                <a:spcPct val="100000"/>
              </a:lnSpc>
              <a:spcAft>
                <a:spcPts val="600"/>
              </a:spcAft>
              <a:buClr>
                <a:srgbClr val="C0CF3A"/>
              </a:buClr>
              <a:buSzPct val="95000"/>
              <a:buFont typeface="Wingdings 2" panose="05020102010507070707" pitchFamily="18" charset="2"/>
              <a:buChar char=""/>
              <a:tabLst/>
              <a:defRPr/>
            </a:pPr>
            <a:r>
              <a:rPr lang="en-US" altLang="en-US" sz="2400" dirty="0">
                <a:solidFill>
                  <a:prstClr val="black"/>
                </a:solidFill>
                <a:latin typeface="Arial"/>
                <a:cs typeface="Arial"/>
              </a:rPr>
              <a:t>Synergy with other studies and partners:</a:t>
            </a:r>
          </a:p>
          <a:p>
            <a:pPr marL="1461770" lvl="4" indent="-273050">
              <a:spcAft>
                <a:spcPts val="600"/>
              </a:spcAft>
              <a:buClr>
                <a:srgbClr val="C0CF3A"/>
              </a:buClr>
              <a:buSzPct val="95000"/>
              <a:buFont typeface="Wingdings 2" panose="05020102010507070707" pitchFamily="18" charset="2"/>
              <a:buChar char=""/>
              <a:defRPr/>
            </a:pPr>
            <a:r>
              <a:rPr lang="en-US" altLang="en-US" sz="2000" b="0" i="0" u="none" strike="noStrike" kern="1200" cap="none" spc="0" normalizeH="0" baseline="0" noProof="0" dirty="0">
                <a:ln>
                  <a:noFill/>
                </a:ln>
                <a:solidFill>
                  <a:prstClr val="black"/>
                </a:solidFill>
                <a:effectLst/>
                <a:uLnTx/>
                <a:uFillTx/>
                <a:latin typeface="Arial"/>
                <a:cs typeface="Arial"/>
              </a:rPr>
              <a:t>FDOT PD&amp;E</a:t>
            </a:r>
          </a:p>
          <a:p>
            <a:pPr marL="1461770" lvl="4" indent="-273050">
              <a:spcAft>
                <a:spcPts val="600"/>
              </a:spcAft>
              <a:buClr>
                <a:srgbClr val="C0CF3A"/>
              </a:buClr>
              <a:buSzPct val="95000"/>
              <a:buFont typeface="Wingdings 2" panose="05020102010507070707" pitchFamily="18" charset="2"/>
              <a:buChar char=""/>
              <a:defRPr/>
            </a:pPr>
            <a:r>
              <a:rPr lang="en-US" altLang="en-US" sz="2000" dirty="0">
                <a:solidFill>
                  <a:prstClr val="black"/>
                </a:solidFill>
                <a:latin typeface="Arial"/>
                <a:cs typeface="Arial"/>
              </a:rPr>
              <a:t>HART Arterial BRT</a:t>
            </a:r>
          </a:p>
          <a:p>
            <a:pPr marL="1461770" lvl="4" indent="-273050">
              <a:spcAft>
                <a:spcPts val="600"/>
              </a:spcAft>
              <a:buClr>
                <a:srgbClr val="C0CF3A"/>
              </a:buClr>
              <a:buSzPct val="95000"/>
              <a:buFont typeface="Wingdings 2" panose="05020102010507070707" pitchFamily="18" charset="2"/>
              <a:buChar char=""/>
              <a:defRPr/>
            </a:pPr>
            <a:r>
              <a:rPr lang="en-US" altLang="en-US" sz="2000" b="0" i="0" u="none" strike="noStrike" kern="1200" cap="none" spc="0" normalizeH="0" baseline="0" noProof="0" dirty="0">
                <a:ln>
                  <a:noFill/>
                </a:ln>
                <a:solidFill>
                  <a:prstClr val="black"/>
                </a:solidFill>
                <a:effectLst/>
                <a:uLnTx/>
                <a:uFillTx/>
                <a:latin typeface="Arial"/>
                <a:cs typeface="Arial"/>
              </a:rPr>
              <a:t>USF</a:t>
            </a:r>
          </a:p>
          <a:p>
            <a:pPr marL="1461770" lvl="4" indent="-273050">
              <a:spcAft>
                <a:spcPts val="600"/>
              </a:spcAft>
              <a:buClr>
                <a:srgbClr val="C0CF3A"/>
              </a:buClr>
              <a:buSzPct val="95000"/>
              <a:buFont typeface="Wingdings 2" panose="05020102010507070707" pitchFamily="18" charset="2"/>
              <a:buChar char=""/>
              <a:defRPr/>
            </a:pPr>
            <a:r>
              <a:rPr lang="en-US" altLang="en-US" sz="2000" dirty="0">
                <a:solidFill>
                  <a:prstClr val="black"/>
                </a:solidFill>
                <a:latin typeface="Arial"/>
                <a:cs typeface="Arial"/>
              </a:rPr>
              <a:t>Innovation District/ University Mall</a:t>
            </a:r>
            <a:endParaRPr lang="en-US" altLang="en-US" sz="2000" b="0" i="0" u="none" strike="noStrike" kern="1200" cap="none" spc="0" normalizeH="0" baseline="0" noProof="0" dirty="0">
              <a:ln>
                <a:noFill/>
              </a:ln>
              <a:solidFill>
                <a:prstClr val="black"/>
              </a:solidFill>
              <a:effectLst/>
              <a:uLnTx/>
              <a:uFillTx/>
              <a:latin typeface="Arial"/>
              <a:cs typeface="Arial"/>
            </a:endParaRPr>
          </a:p>
        </p:txBody>
      </p:sp>
      <p:pic>
        <p:nvPicPr>
          <p:cNvPr id="1026" name="Picture 2" descr="slider_eastfowlerave">
            <a:extLst>
              <a:ext uri="{FF2B5EF4-FFF2-40B4-BE49-F238E27FC236}">
                <a16:creationId xmlns:a16="http://schemas.microsoft.com/office/drawing/2014/main" id="{1F5CACD0-8AE4-611C-7275-60AC2D6A2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633" y="3385673"/>
            <a:ext cx="4969667" cy="195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371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 anchorCtr="0" compatLnSpc="1">
            <a:prstTxWarp prst="textNoShape">
              <a:avLst/>
            </a:prstTxWarp>
            <a:normAutofit/>
          </a:bodyPr>
          <a:lstStyle/>
          <a:p>
            <a:r>
              <a:rPr lang="en-US" dirty="0"/>
              <a:t>What is a Vision Plan?</a:t>
            </a:r>
            <a:endParaRPr lang="en-US" altLang="en-US" kern="1200" dirty="0">
              <a:latin typeface="+mj-lt"/>
              <a:ea typeface="+mj-ea"/>
              <a:cs typeface="+mj-cs"/>
            </a:endParaRPr>
          </a:p>
        </p:txBody>
      </p:sp>
      <p:pic>
        <p:nvPicPr>
          <p:cNvPr id="1026" name="Picture 2">
            <a:extLst>
              <a:ext uri="{FF2B5EF4-FFF2-40B4-BE49-F238E27FC236}">
                <a16:creationId xmlns:a16="http://schemas.microsoft.com/office/drawing/2014/main" id="{DB6DD281-7D14-1CF8-6BA3-D6B708704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507" y="1371600"/>
            <a:ext cx="5532664" cy="369028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7F04C64F-7D3F-A072-A627-C4346750A94D}"/>
              </a:ext>
            </a:extLst>
          </p:cNvPr>
          <p:cNvSpPr>
            <a:spLocks noGrp="1"/>
          </p:cNvSpPr>
          <p:nvPr>
            <p:ph idx="1"/>
          </p:nvPr>
        </p:nvSpPr>
        <p:spPr>
          <a:xfrm>
            <a:off x="367004" y="1461407"/>
            <a:ext cx="5952153" cy="3869376"/>
          </a:xfrm>
        </p:spPr>
        <p:txBody>
          <a:bodyPr/>
          <a:lstStyle/>
          <a:p>
            <a:pPr marL="344488" indent="-344488"/>
            <a:r>
              <a:rPr lang="en-US" sz="2200" b="1" dirty="0"/>
              <a:t>Enables a community to define its future in public process</a:t>
            </a:r>
            <a:br>
              <a:rPr lang="en-US" sz="2200" b="1" dirty="0"/>
            </a:br>
            <a:endParaRPr lang="en-US" sz="2200" b="1" dirty="0"/>
          </a:p>
          <a:p>
            <a:pPr marL="344488" indent="-344488"/>
            <a:r>
              <a:rPr lang="en-US" sz="2200" b="1" dirty="0"/>
              <a:t>Explores the existing conditions of a community and identifies opportunities for improvement</a:t>
            </a:r>
            <a:br>
              <a:rPr lang="en-US" sz="2200" b="1" dirty="0"/>
            </a:br>
            <a:r>
              <a:rPr lang="en-US" sz="2200" b="1" dirty="0"/>
              <a:t> </a:t>
            </a:r>
            <a:endParaRPr lang="en-US" sz="2200" dirty="0"/>
          </a:p>
          <a:p>
            <a:pPr marL="344488" indent="-344488"/>
            <a:r>
              <a:rPr lang="en-US" sz="2200" b="1" dirty="0"/>
              <a:t>Informs the comprehensive plan and represents the community in decision making</a:t>
            </a:r>
            <a:endParaRPr lang="en-US" sz="1800" dirty="0"/>
          </a:p>
        </p:txBody>
      </p:sp>
    </p:spTree>
    <p:extLst>
      <p:ext uri="{BB962C8B-B14F-4D97-AF65-F5344CB8AC3E}">
        <p14:creationId xmlns:p14="http://schemas.microsoft.com/office/powerpoint/2010/main" val="401456497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47ACD-3F82-41CD-8502-FED55F2B82AA}"/>
              </a:ext>
            </a:extLst>
          </p:cNvPr>
          <p:cNvSpPr>
            <a:spLocks noGrp="1"/>
          </p:cNvSpPr>
          <p:nvPr>
            <p:ph type="title"/>
          </p:nvPr>
        </p:nvSpPr>
        <p:spPr>
          <a:xfrm>
            <a:off x="838200" y="-269100"/>
            <a:ext cx="10515600" cy="1325563"/>
          </a:xfrm>
        </p:spPr>
        <p:txBody>
          <a:bodyPr/>
          <a:lstStyle/>
          <a:p>
            <a:r>
              <a:rPr lang="en-US" dirty="0"/>
              <a:t>Potential Opportunities for Fowler Avenue</a:t>
            </a:r>
          </a:p>
        </p:txBody>
      </p:sp>
      <p:sp>
        <p:nvSpPr>
          <p:cNvPr id="3" name="Content Placeholder 2">
            <a:extLst>
              <a:ext uri="{FF2B5EF4-FFF2-40B4-BE49-F238E27FC236}">
                <a16:creationId xmlns:a16="http://schemas.microsoft.com/office/drawing/2014/main" id="{7C142BCD-78D7-ABD3-07B4-D38B53446867}"/>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7120A7EC-7EC6-19BE-5145-E47C854EA715}"/>
              </a:ext>
            </a:extLst>
          </p:cNvPr>
          <p:cNvSpPr>
            <a:spLocks noGrp="1"/>
          </p:cNvSpPr>
          <p:nvPr>
            <p:ph sz="half" idx="2"/>
          </p:nvPr>
        </p:nvSpPr>
        <p:spPr/>
        <p:txBody>
          <a:bodyPr/>
          <a:lstStyle/>
          <a:p>
            <a:endParaRPr lang="en-US"/>
          </a:p>
        </p:txBody>
      </p:sp>
      <p:grpSp>
        <p:nvGrpSpPr>
          <p:cNvPr id="15" name="Group 14">
            <a:extLst>
              <a:ext uri="{FF2B5EF4-FFF2-40B4-BE49-F238E27FC236}">
                <a16:creationId xmlns:a16="http://schemas.microsoft.com/office/drawing/2014/main" id="{102AE550-DEB0-4834-84C6-B5FFC3EC2861}"/>
              </a:ext>
            </a:extLst>
          </p:cNvPr>
          <p:cNvGrpSpPr/>
          <p:nvPr/>
        </p:nvGrpSpPr>
        <p:grpSpPr>
          <a:xfrm>
            <a:off x="616363" y="2898445"/>
            <a:ext cx="10708793" cy="629170"/>
            <a:chOff x="616363" y="2805135"/>
            <a:chExt cx="10708793" cy="629170"/>
          </a:xfrm>
        </p:grpSpPr>
        <p:sp>
          <p:nvSpPr>
            <p:cNvPr id="7" name="Content Placeholder 3">
              <a:extLst>
                <a:ext uri="{FF2B5EF4-FFF2-40B4-BE49-F238E27FC236}">
                  <a16:creationId xmlns:a16="http://schemas.microsoft.com/office/drawing/2014/main" id="{F3BC8161-4BDA-41C5-BB30-D628A90E8721}"/>
                </a:ext>
              </a:extLst>
            </p:cNvPr>
            <p:cNvSpPr txBox="1">
              <a:spLocks/>
            </p:cNvSpPr>
            <p:nvPr/>
          </p:nvSpPr>
          <p:spPr>
            <a:xfrm>
              <a:off x="616363" y="2844277"/>
              <a:ext cx="2798248" cy="59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721"/>
                  </a:solidFill>
                  <a:effectLst/>
                  <a:uLnTx/>
                  <a:uFillTx/>
                  <a:latin typeface="Calibri" panose="020F0502020204030204"/>
                  <a:ea typeface="+mn-ea"/>
                  <a:cs typeface="+mn-cs"/>
                </a:rPr>
                <a:t>Land Use</a:t>
              </a:r>
            </a:p>
          </p:txBody>
        </p:sp>
        <p:sp>
          <p:nvSpPr>
            <p:cNvPr id="8" name="Content Placeholder 3">
              <a:extLst>
                <a:ext uri="{FF2B5EF4-FFF2-40B4-BE49-F238E27FC236}">
                  <a16:creationId xmlns:a16="http://schemas.microsoft.com/office/drawing/2014/main" id="{D82EFAD9-E83D-43F4-91F7-E48F3FECE9B3}"/>
                </a:ext>
              </a:extLst>
            </p:cNvPr>
            <p:cNvSpPr txBox="1">
              <a:spLocks/>
            </p:cNvSpPr>
            <p:nvPr/>
          </p:nvSpPr>
          <p:spPr>
            <a:xfrm>
              <a:off x="4368679" y="2844277"/>
              <a:ext cx="3009348" cy="59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721"/>
                  </a:solidFill>
                  <a:effectLst/>
                  <a:uLnTx/>
                  <a:uFillTx/>
                  <a:latin typeface="Calibri" panose="020F0502020204030204"/>
                  <a:ea typeface="+mn-ea"/>
                  <a:cs typeface="+mn-cs"/>
                </a:rPr>
                <a:t>Transportation</a:t>
              </a:r>
            </a:p>
          </p:txBody>
        </p:sp>
        <p:sp>
          <p:nvSpPr>
            <p:cNvPr id="9" name="Content Placeholder 3">
              <a:extLst>
                <a:ext uri="{FF2B5EF4-FFF2-40B4-BE49-F238E27FC236}">
                  <a16:creationId xmlns:a16="http://schemas.microsoft.com/office/drawing/2014/main" id="{E1BF1D82-9EE0-4278-8705-C2528B855FCC}"/>
                </a:ext>
              </a:extLst>
            </p:cNvPr>
            <p:cNvSpPr txBox="1">
              <a:spLocks/>
            </p:cNvSpPr>
            <p:nvPr/>
          </p:nvSpPr>
          <p:spPr>
            <a:xfrm>
              <a:off x="8175929" y="2805135"/>
              <a:ext cx="3149227" cy="59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721"/>
                  </a:solidFill>
                  <a:effectLst/>
                  <a:uLnTx/>
                  <a:uFillTx/>
                  <a:latin typeface="Calibri" panose="020F0502020204030204"/>
                  <a:ea typeface="+mn-ea"/>
                  <a:cs typeface="+mn-cs"/>
                </a:rPr>
                <a:t>Housing</a:t>
              </a:r>
            </a:p>
          </p:txBody>
        </p:sp>
      </p:grpSp>
      <p:sp>
        <p:nvSpPr>
          <p:cNvPr id="10" name="Content Placeholder 3">
            <a:extLst>
              <a:ext uri="{FF2B5EF4-FFF2-40B4-BE49-F238E27FC236}">
                <a16:creationId xmlns:a16="http://schemas.microsoft.com/office/drawing/2014/main" id="{F13EE70B-29EF-45FC-B693-C87B64BA72DC}"/>
              </a:ext>
            </a:extLst>
          </p:cNvPr>
          <p:cNvSpPr txBox="1">
            <a:spLocks/>
          </p:cNvSpPr>
          <p:nvPr/>
        </p:nvSpPr>
        <p:spPr>
          <a:xfrm>
            <a:off x="1754175" y="5622340"/>
            <a:ext cx="3210518" cy="59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6721"/>
                </a:solidFill>
                <a:effectLst/>
                <a:uLnTx/>
                <a:uFillTx/>
                <a:latin typeface="Calibri" panose="020F0502020204030204"/>
                <a:ea typeface="+mn-ea"/>
                <a:cs typeface="+mn-cs"/>
              </a:rPr>
              <a:t>Economic Development</a:t>
            </a:r>
          </a:p>
        </p:txBody>
      </p:sp>
      <p:sp>
        <p:nvSpPr>
          <p:cNvPr id="11" name="Content Placeholder 3">
            <a:extLst>
              <a:ext uri="{FF2B5EF4-FFF2-40B4-BE49-F238E27FC236}">
                <a16:creationId xmlns:a16="http://schemas.microsoft.com/office/drawing/2014/main" id="{7DB7EF86-2737-4585-A698-B99DFFF9C53A}"/>
              </a:ext>
            </a:extLst>
          </p:cNvPr>
          <p:cNvSpPr txBox="1">
            <a:spLocks/>
          </p:cNvSpPr>
          <p:nvPr/>
        </p:nvSpPr>
        <p:spPr>
          <a:xfrm>
            <a:off x="6507441" y="5622340"/>
            <a:ext cx="3210519" cy="59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721"/>
                </a:solidFill>
                <a:effectLst/>
                <a:uLnTx/>
                <a:uFillTx/>
                <a:latin typeface="Calibri" panose="020F0502020204030204"/>
                <a:ea typeface="+mn-ea"/>
                <a:cs typeface="+mn-cs"/>
              </a:rPr>
              <a:t>Public Spaces</a:t>
            </a:r>
          </a:p>
        </p:txBody>
      </p:sp>
      <p:pic>
        <p:nvPicPr>
          <p:cNvPr id="14" name="Picture 13" descr="A picture containing tree, outdoor, ground, way&#10;&#10;Description automatically generated">
            <a:extLst>
              <a:ext uri="{FF2B5EF4-FFF2-40B4-BE49-F238E27FC236}">
                <a16:creationId xmlns:a16="http://schemas.microsoft.com/office/drawing/2014/main" id="{8C76056C-44BE-4570-AC5C-7771E4395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765" y="3468902"/>
            <a:ext cx="3415870" cy="2173010"/>
          </a:xfrm>
          <a:prstGeom prst="rect">
            <a:avLst/>
          </a:prstGeom>
          <a:ln>
            <a:solidFill>
              <a:srgbClr val="006721"/>
            </a:solidFill>
          </a:ln>
        </p:spPr>
      </p:pic>
      <p:pic>
        <p:nvPicPr>
          <p:cNvPr id="17" name="Picture 16" descr="A picture containing text, tree, outdoor, road&#10;&#10;Description automatically generated">
            <a:extLst>
              <a:ext uri="{FF2B5EF4-FFF2-40B4-BE49-F238E27FC236}">
                <a16:creationId xmlns:a16="http://schemas.microsoft.com/office/drawing/2014/main" id="{BE3F813D-8241-45EA-B493-1B0B2BE3D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8679" y="837263"/>
            <a:ext cx="3149227" cy="2100324"/>
          </a:xfrm>
          <a:prstGeom prst="rect">
            <a:avLst/>
          </a:prstGeom>
          <a:ln>
            <a:solidFill>
              <a:srgbClr val="006721"/>
            </a:solidFill>
          </a:ln>
        </p:spPr>
      </p:pic>
      <p:pic>
        <p:nvPicPr>
          <p:cNvPr id="19" name="Picture 18" descr="A picture containing building, sky, outdoor, road&#10;&#10;Description automatically generated">
            <a:extLst>
              <a:ext uri="{FF2B5EF4-FFF2-40B4-BE49-F238E27FC236}">
                <a16:creationId xmlns:a16="http://schemas.microsoft.com/office/drawing/2014/main" id="{ABDF73EB-855B-453E-8FE9-51D1736BC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363" y="837263"/>
            <a:ext cx="3129302" cy="2122710"/>
          </a:xfrm>
          <a:prstGeom prst="rect">
            <a:avLst/>
          </a:prstGeom>
          <a:ln>
            <a:solidFill>
              <a:srgbClr val="006721"/>
            </a:solidFill>
          </a:ln>
        </p:spPr>
      </p:pic>
      <p:pic>
        <p:nvPicPr>
          <p:cNvPr id="21" name="Picture 20" descr="A row of houses&#10;&#10;Description automatically generated with medium confidence">
            <a:extLst>
              <a:ext uri="{FF2B5EF4-FFF2-40B4-BE49-F238E27FC236}">
                <a16:creationId xmlns:a16="http://schemas.microsoft.com/office/drawing/2014/main" id="{79D7745A-A48D-428A-B2EA-D63E2AABC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5929" y="838103"/>
            <a:ext cx="3149227" cy="2099484"/>
          </a:xfrm>
          <a:prstGeom prst="rect">
            <a:avLst/>
          </a:prstGeom>
          <a:ln>
            <a:solidFill>
              <a:srgbClr val="006721"/>
            </a:solidFill>
          </a:ln>
        </p:spPr>
      </p:pic>
      <p:sp>
        <p:nvSpPr>
          <p:cNvPr id="22" name="TextBox 21">
            <a:extLst>
              <a:ext uri="{FF2B5EF4-FFF2-40B4-BE49-F238E27FC236}">
                <a16:creationId xmlns:a16="http://schemas.microsoft.com/office/drawing/2014/main" id="{D45CF273-7ACD-432F-B914-D122D64A7B1D}"/>
              </a:ext>
            </a:extLst>
          </p:cNvPr>
          <p:cNvSpPr txBox="1"/>
          <p:nvPr/>
        </p:nvSpPr>
        <p:spPr>
          <a:xfrm>
            <a:off x="9367934" y="6471248"/>
            <a:ext cx="3370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Inspirational / Example Images</a:t>
            </a:r>
          </a:p>
        </p:txBody>
      </p:sp>
      <p:pic>
        <p:nvPicPr>
          <p:cNvPr id="24" name="Picture 23" descr="A picture containing building, outdoor, city, apartment building&#10;&#10;Description automatically generated">
            <a:extLst>
              <a:ext uri="{FF2B5EF4-FFF2-40B4-BE49-F238E27FC236}">
                <a16:creationId xmlns:a16="http://schemas.microsoft.com/office/drawing/2014/main" id="{6EC9E2C3-A1EB-4721-B9A6-F01B5DDE36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5821" y="3468902"/>
            <a:ext cx="3259515" cy="2173010"/>
          </a:xfrm>
          <a:prstGeom prst="rect">
            <a:avLst/>
          </a:prstGeom>
          <a:ln>
            <a:solidFill>
              <a:srgbClr val="006721"/>
            </a:solidFill>
          </a:ln>
        </p:spPr>
      </p:pic>
    </p:spTree>
    <p:extLst>
      <p:ext uri="{BB962C8B-B14F-4D97-AF65-F5344CB8AC3E}">
        <p14:creationId xmlns:p14="http://schemas.microsoft.com/office/powerpoint/2010/main" val="142707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slid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2.xml><?xml version="1.0" encoding="utf-8"?>
<a:theme xmlns:a="http://schemas.openxmlformats.org/drawingml/2006/main" name="2_title-slid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3.xml><?xml version="1.0" encoding="utf-8"?>
<a:theme xmlns:a="http://schemas.openxmlformats.org/drawingml/2006/main" name="1_secondary-page-01">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75EA81541A9944B9D769555EBA69B1" ma:contentTypeVersion="10" ma:contentTypeDescription="Create a new document." ma:contentTypeScope="" ma:versionID="f5b227bdd03575b22796ee9c430d6f5b">
  <xsd:schema xmlns:xsd="http://www.w3.org/2001/XMLSchema" xmlns:xs="http://www.w3.org/2001/XMLSchema" xmlns:p="http://schemas.microsoft.com/office/2006/metadata/properties" xmlns:ns3="062d5269-f04a-4ad8-9845-d538511f39c2" xmlns:ns4="0b45f0bf-234e-4b1f-9790-2ed3c572b1ce" targetNamespace="http://schemas.microsoft.com/office/2006/metadata/properties" ma:root="true" ma:fieldsID="1bd0557b24176b616c62ec37c1851718" ns3:_="" ns4:_="">
    <xsd:import namespace="062d5269-f04a-4ad8-9845-d538511f39c2"/>
    <xsd:import namespace="0b45f0bf-234e-4b1f-9790-2ed3c572b1c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2d5269-f04a-4ad8-9845-d538511f39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45f0bf-234e-4b1f-9790-2ed3c572b1c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2DFDF8-05DA-4D2E-A4A0-F1D822FA48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2d5269-f04a-4ad8-9845-d538511f39c2"/>
    <ds:schemaRef ds:uri="0b45f0bf-234e-4b1f-9790-2ed3c572b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AF5E9F-4779-4A89-B606-0C0BA5D1185C}">
  <ds:schemaRefs>
    <ds:schemaRef ds:uri="http://schemas.microsoft.com/sharepoint/v3/contenttype/forms"/>
  </ds:schemaRefs>
</ds:datastoreItem>
</file>

<file path=customXml/itemProps3.xml><?xml version="1.0" encoding="utf-8"?>
<ds:datastoreItem xmlns:ds="http://schemas.openxmlformats.org/officeDocument/2006/customXml" ds:itemID="{CE1610C8-F77F-4F63-85F0-4A8B8D138FCE}">
  <ds:schemaRefs>
    <ds:schemaRef ds:uri="http://www.w3.org/XML/1998/namespace"/>
    <ds:schemaRef ds:uri="http://purl.org/dc/dcmitype/"/>
    <ds:schemaRef ds:uri="http://purl.org/dc/elements/1.1/"/>
    <ds:schemaRef ds:uri="http://purl.org/dc/terms/"/>
    <ds:schemaRef ds:uri="0b45f0bf-234e-4b1f-9790-2ed3c572b1ce"/>
    <ds:schemaRef ds:uri="062d5269-f04a-4ad8-9845-d538511f39c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1307</Words>
  <Application>Microsoft Office PowerPoint</Application>
  <PresentationFormat>Widescreen</PresentationFormat>
  <Paragraphs>355</Paragraphs>
  <Slides>17</Slides>
  <Notes>11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Arial Rounded MT Bold</vt:lpstr>
      <vt:lpstr>Calibri</vt:lpstr>
      <vt:lpstr>Calibri Light</vt:lpstr>
      <vt:lpstr>Times New Roman</vt:lpstr>
      <vt:lpstr>Wingdings 2</vt:lpstr>
      <vt:lpstr>title-slide</vt:lpstr>
      <vt:lpstr>2_title-slide</vt:lpstr>
      <vt:lpstr>1_secondary-page-01</vt:lpstr>
      <vt:lpstr>Office Theme</vt:lpstr>
      <vt:lpstr>1_Office Theme</vt:lpstr>
      <vt:lpstr>Tampa Arterial BRT Study Where are we at?</vt:lpstr>
      <vt:lpstr>Tampa Arterial BRT: Timeline</vt:lpstr>
      <vt:lpstr>Tampa Arterial BRT: Fowler Ave</vt:lpstr>
      <vt:lpstr>Tampa Arterial BRT: Streetscape</vt:lpstr>
      <vt:lpstr>Tampa Arterial BRT: Next Steps</vt:lpstr>
      <vt:lpstr>PowerPoint Presentation</vt:lpstr>
      <vt:lpstr>Background</vt:lpstr>
      <vt:lpstr>What is a Vision Plan?</vt:lpstr>
      <vt:lpstr>Potential Opportunities for Fowler Avenue</vt:lpstr>
      <vt:lpstr>Study Area</vt:lpstr>
      <vt:lpstr>Demographics </vt:lpstr>
      <vt:lpstr>Public Engagement</vt:lpstr>
      <vt:lpstr>Fowler Avenue Engagement Next Steps</vt:lpstr>
      <vt:lpstr>Overall Schedule </vt:lpstr>
      <vt:lpstr>Fowler Ave Vision Study Project Page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207</cp:revision>
  <dcterms:created xsi:type="dcterms:W3CDTF">2016-09-30T13:57:39Z</dcterms:created>
  <dcterms:modified xsi:type="dcterms:W3CDTF">2023-01-17T22:42:20Z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y fmtid="{D5CDD505-2E9C-101B-9397-08002B2CF9AE}" pid="3" name="ContentTypeId">
    <vt:lpwstr>0x0101002375EA81541A9944B9D769555EBA69B1</vt:lpwstr>
  </property>
</Properties>
</file>